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7.xml" ContentType="application/vnd.openxmlformats-officedocument.drawingml.chart+xml"/>
  <Override PartName="/ppt/theme/themeOverride3.xml" ContentType="application/vnd.openxmlformats-officedocument.themeOverride+xml"/>
  <Override PartName="/ppt/notesSlides/notesSlide23.xml" ContentType="application/vnd.openxmlformats-officedocument.presentationml.notesSlide+xml"/>
  <Override PartName="/ppt/charts/chart8.xml" ContentType="application/vnd.openxmlformats-officedocument.drawingml.chart+xml"/>
  <Override PartName="/ppt/theme/themeOverride4.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6"/>
  </p:sldMasterIdLst>
  <p:notesMasterIdLst>
    <p:notesMasterId r:id="rId34"/>
  </p:notesMasterIdLst>
  <p:sldIdLst>
    <p:sldId id="4054" r:id="rId7"/>
    <p:sldId id="4041" r:id="rId8"/>
    <p:sldId id="291" r:id="rId9"/>
    <p:sldId id="450" r:id="rId10"/>
    <p:sldId id="4052" r:id="rId11"/>
    <p:sldId id="4055" r:id="rId12"/>
    <p:sldId id="434" r:id="rId13"/>
    <p:sldId id="4042" r:id="rId14"/>
    <p:sldId id="293" r:id="rId15"/>
    <p:sldId id="420" r:id="rId16"/>
    <p:sldId id="442" r:id="rId17"/>
    <p:sldId id="449" r:id="rId18"/>
    <p:sldId id="436" r:id="rId19"/>
    <p:sldId id="4056" r:id="rId20"/>
    <p:sldId id="4060" r:id="rId21"/>
    <p:sldId id="4063" r:id="rId22"/>
    <p:sldId id="4057" r:id="rId23"/>
    <p:sldId id="4046" r:id="rId24"/>
    <p:sldId id="419" r:id="rId25"/>
    <p:sldId id="4044" r:id="rId26"/>
    <p:sldId id="295" r:id="rId27"/>
    <p:sldId id="4061" r:id="rId28"/>
    <p:sldId id="4053" r:id="rId29"/>
    <p:sldId id="4062" r:id="rId30"/>
    <p:sldId id="287" r:id="rId31"/>
    <p:sldId id="277" r:id="rId32"/>
    <p:sldId id="433" r:id="rId33"/>
  </p:sldIdLst>
  <p:sldSz cx="9144000" cy="5143500" type="screen16x9"/>
  <p:notesSz cx="7010400" cy="92964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6">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732091D-B3A0-0A95-8E1D-E024FC5A4513}" name="Pittini, Julie" initials="JP" userId="S::julie.pittini@peelregion.ca::845aa9cc-8e3f-4d8e-91de-1375a80c46c3" providerId="AD"/>
  <p188:author id="{B1A2E845-4D97-FDCD-5853-CA630CA9B798}" name="Chim, Edward" initials="CE" userId="S::edward.chim@peelregion.ca::365e8fc3-757d-494d-9689-863c3a6bf7fd" providerId="AD"/>
  <p188:author id="{4A98529A-4EE4-3A56-1B90-7C9996FC59F9}" name="Barratt, Brenda" initials="BB" userId="S::brenda.barratt@peelregion.ca::8edb610a-5ee5-4b49-96f5-ab60cd1b4649" providerId="AD"/>
  <p188:author id="{C8BB42AD-E449-FB38-AC1D-EDC6BC759AE5}" name="Bhattarai, Safal" initials="SB" userId="S::safal.bhattarai@peelregion.ca::5dcb94e4-cd60-4c4b-9547-a55050886e66" providerId="AD"/>
  <p188:author id="{16B722EE-90DD-DE05-991D-92B27F317FBC}" name="Ancheta, Ferdinand" initials="FA" userId="S::ferdinand.ancheta@peelregion.ca::51903b9c-f561-471c-87a9-6baf0ed2e53b" providerId="AD"/>
  <p188:author id="{AD7975FA-36E2-D136-CD60-8AB85C69CD93}" name="Hodgson, Scott" initials="HS" userId="S::scott.hodgson@peelregion.ca::4d6333ef-de51-4b84-a9e7-bdf1b8b5464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wh, Nisha" initials="SN" lastIdx="11" clrIdx="0">
    <p:extLst>
      <p:ext uri="{19B8F6BF-5375-455C-9EA6-DF929625EA0E}">
        <p15:presenceInfo xmlns:p15="http://schemas.microsoft.com/office/powerpoint/2012/main" userId="S::nisha.sawh@peelregion.ca::e8dad283-5f0d-4348-91c0-fdd447f462e8" providerId="AD"/>
      </p:ext>
    </p:extLst>
  </p:cmAuthor>
  <p:cmAuthor id="2" name="Hodgson, Scott" initials="HS" lastIdx="3" clrIdx="1">
    <p:extLst>
      <p:ext uri="{19B8F6BF-5375-455C-9EA6-DF929625EA0E}">
        <p15:presenceInfo xmlns:p15="http://schemas.microsoft.com/office/powerpoint/2012/main" userId="S::scott.hodgson@peelregion.ca::4d6333ef-de51-4b84-a9e7-bdf1b8b54642" providerId="AD"/>
      </p:ext>
    </p:extLst>
  </p:cmAuthor>
  <p:cmAuthor id="3" name="El-Ahmed, Tareq" initials="EAT" lastIdx="2" clrIdx="2">
    <p:extLst>
      <p:ext uri="{19B8F6BF-5375-455C-9EA6-DF929625EA0E}">
        <p15:presenceInfo xmlns:p15="http://schemas.microsoft.com/office/powerpoint/2012/main" userId="S::tareq.elahmed@peelregion.ca::6ef6e616-0fda-477b-aed2-a563cd62de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D0FE"/>
    <a:srgbClr val="0080C0"/>
    <a:srgbClr val="005B9C"/>
    <a:srgbClr val="0066B3"/>
    <a:srgbClr val="1A63D4"/>
    <a:srgbClr val="002E4E"/>
    <a:srgbClr val="002060"/>
    <a:srgbClr val="4472C4"/>
    <a:srgbClr val="245285"/>
    <a:srgbClr val="38C5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82C897-71CF-40BE-A78E-686D3D4C36E5}" v="471" dt="2026-03-06T14:08:12.2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146" y="41"/>
      </p:cViewPr>
      <p:guideLst>
        <p:guide orient="horz" pos="161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19150\Downloads\Investor%20Presentation%20Revamp_Excel%20Data%20(2024).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2" Type="http://schemas.openxmlformats.org/officeDocument/2006/relationships/oleObject" Target="https://peelregionca-my.sharepoint.com/personal/brenda_barratt_peelregion_ca/Documents/CFO-0138%20Investor%20Relations%20-%20slides%20developed%20on%20PC/Slide%2022%20and%20Slide%2023.xlsx" TargetMode="External"/><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2" Type="http://schemas.openxmlformats.org/officeDocument/2006/relationships/oleObject" Target="https://peelregionca-my.sharepoint.com/personal/brenda_barratt_peelregion_ca/Documents/CFO-0138%20Investor%20Relations%20-%20slides%20developed%20on%20PC/Slide%2022%20and%20Slide%2023.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0800154287711661"/>
          <c:y val="4.2802206718817737E-2"/>
          <c:w val="0.34707978809583767"/>
          <c:h val="0.93948163172109189"/>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'Business Establishments'!$AD$5:$AD$16</c:f>
              <c:strCache>
                <c:ptCount val="12"/>
                <c:pt idx="0">
                  <c:v>Educational Services</c:v>
                </c:pt>
                <c:pt idx="1">
                  <c:v>Information &amp; Culture</c:v>
                </c:pt>
                <c:pt idx="2">
                  <c:v>Accommodation &amp; Food Services</c:v>
                </c:pt>
                <c:pt idx="3">
                  <c:v>Manufacturing &amp; Other Goods Producing</c:v>
                </c:pt>
                <c:pt idx="4">
                  <c:v>Waste Management &amp; Remediation Services</c:v>
                </c:pt>
                <c:pt idx="5">
                  <c:v>Healthcare &amp; Social Assistance</c:v>
                </c:pt>
                <c:pt idx="6">
                  <c:v>Other Services</c:v>
                </c:pt>
                <c:pt idx="7">
                  <c:v>Construction</c:v>
                </c:pt>
                <c:pt idx="8">
                  <c:v>Retail &amp; Wholesale Trade</c:v>
                </c:pt>
                <c:pt idx="9">
                  <c:v>Professional, Scientific and Technical services</c:v>
                </c:pt>
                <c:pt idx="10">
                  <c:v>Transportation &amp; Warehousing</c:v>
                </c:pt>
                <c:pt idx="11">
                  <c:v>Finance, Insurance, Real Estate &amp; Leasing</c:v>
                </c:pt>
              </c:strCache>
            </c:strRef>
          </c:cat>
          <c:val>
            <c:numRef>
              <c:f>'Business Establishments'!$AE$5:$AE$16</c:f>
              <c:numCache>
                <c:formatCode>0%</c:formatCode>
                <c:ptCount val="12"/>
                <c:pt idx="0">
                  <c:v>1.0040957188333647E-2</c:v>
                </c:pt>
                <c:pt idx="1">
                  <c:v>8.7864573519640613E-3</c:v>
                </c:pt>
                <c:pt idx="2">
                  <c:v>2.3265269692672334E-2</c:v>
                </c:pt>
                <c:pt idx="3">
                  <c:v>2.8645239346668384E-2</c:v>
                </c:pt>
                <c:pt idx="4">
                  <c:v>3.7813500996657971E-2</c:v>
                </c:pt>
                <c:pt idx="5">
                  <c:v>4.8613108283665718E-2</c:v>
                </c:pt>
                <c:pt idx="6">
                  <c:v>6.3612562848954265E-2</c:v>
                </c:pt>
                <c:pt idx="7">
                  <c:v>7.8165752650316847E-2</c:v>
                </c:pt>
                <c:pt idx="8">
                  <c:v>7.96433848686494E-2</c:v>
                </c:pt>
                <c:pt idx="9">
                  <c:v>0.14100478990846613</c:v>
                </c:pt>
                <c:pt idx="10">
                  <c:v>0.23635669446730861</c:v>
                </c:pt>
                <c:pt idx="11">
                  <c:v>0.24405228239634261</c:v>
                </c:pt>
              </c:numCache>
            </c:numRef>
          </c:val>
          <c:extLst>
            <c:ext xmlns:c16="http://schemas.microsoft.com/office/drawing/2014/chart" uri="{C3380CC4-5D6E-409C-BE32-E72D297353CC}">
              <c16:uniqueId val="{00000000-CE24-4197-A0E9-E28D2995981B}"/>
            </c:ext>
          </c:extLst>
        </c:ser>
        <c:dLbls>
          <c:showLegendKey val="0"/>
          <c:showVal val="0"/>
          <c:showCatName val="0"/>
          <c:showSerName val="0"/>
          <c:showPercent val="0"/>
          <c:showBubbleSize val="0"/>
        </c:dLbls>
        <c:gapWidth val="108"/>
        <c:axId val="1262143808"/>
        <c:axId val="1357051392"/>
      </c:barChart>
      <c:catAx>
        <c:axId val="1262143808"/>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357051392"/>
        <c:crosses val="autoZero"/>
        <c:auto val="1"/>
        <c:lblAlgn val="ctr"/>
        <c:lblOffset val="100"/>
        <c:noMultiLvlLbl val="0"/>
      </c:catAx>
      <c:valAx>
        <c:axId val="1357051392"/>
        <c:scaling>
          <c:orientation val="minMax"/>
        </c:scaling>
        <c:delete val="1"/>
        <c:axPos val="b"/>
        <c:numFmt formatCode="0%" sourceLinked="1"/>
        <c:majorTickMark val="none"/>
        <c:minorTickMark val="none"/>
        <c:tickLblPos val="nextTo"/>
        <c:crossAx val="126214380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Sheet1!$B$2</c:f>
              <c:strCache>
                <c:ptCount val="1"/>
                <c:pt idx="0">
                  <c:v>Column2</c:v>
                </c:pt>
              </c:strCache>
            </c:strRef>
          </c:tx>
          <c:spPr>
            <a:solidFill>
              <a:schemeClr val="bg1">
                <a:lumMod val="75000"/>
              </a:schemeClr>
            </a:solidFill>
            <a:ln>
              <a:noFill/>
            </a:ln>
            <a:effectLst/>
          </c:spPr>
          <c:invertIfNegative val="0"/>
          <c:dLbls>
            <c:dLbl>
              <c:idx val="0"/>
              <c:layout>
                <c:manualLayout>
                  <c:x val="0"/>
                  <c:y val="-0.153125000000000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25-44BC-9FC0-023DF462C555}"/>
                </c:ext>
              </c:extLst>
            </c:dLbl>
            <c:dLbl>
              <c:idx val="1"/>
              <c:layout>
                <c:manualLayout>
                  <c:x val="0"/>
                  <c:y val="-0.2156250000000000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25-44BC-9FC0-023DF462C555}"/>
                </c:ext>
              </c:extLst>
            </c:dLbl>
            <c:dLbl>
              <c:idx val="2"/>
              <c:layout>
                <c:manualLayout>
                  <c:x val="-7.638800644811996E-17"/>
                  <c:y val="-0.2656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D25-44BC-9FC0-023DF462C555}"/>
                </c:ext>
              </c:extLst>
            </c:dLbl>
            <c:dLbl>
              <c:idx val="3"/>
              <c:layout>
                <c:manualLayout>
                  <c:x val="2.0833333333333333E-3"/>
                  <c:y val="-0.228124999999999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D25-44BC-9FC0-023DF462C555}"/>
                </c:ext>
              </c:extLst>
            </c:dLbl>
            <c:dLbl>
              <c:idx val="4"/>
              <c:layout>
                <c:manualLayout>
                  <c:x val="-2.083333333333486E-3"/>
                  <c:y val="-0.2656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25-44BC-9FC0-023DF462C55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lumMod val="75000"/>
                      </a:schemeClr>
                    </a:solidFill>
                    <a:latin typeface="Avenir Next LT Pro Demi" panose="020B07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Sheet1!$A$3:$A$7</c:f>
              <c:numCache>
                <c:formatCode>General</c:formatCode>
                <c:ptCount val="5"/>
                <c:pt idx="0">
                  <c:v>2020</c:v>
                </c:pt>
                <c:pt idx="1">
                  <c:v>2021</c:v>
                </c:pt>
                <c:pt idx="2">
                  <c:v>2022</c:v>
                </c:pt>
                <c:pt idx="3">
                  <c:v>2023</c:v>
                </c:pt>
                <c:pt idx="4">
                  <c:v>2024</c:v>
                </c:pt>
              </c:numCache>
            </c:numRef>
          </c:cat>
          <c:val>
            <c:numRef>
              <c:f>Sheet1!$B$3:$B$7</c:f>
              <c:numCache>
                <c:formatCode>0.0</c:formatCode>
                <c:ptCount val="5"/>
                <c:pt idx="0">
                  <c:v>3.2</c:v>
                </c:pt>
                <c:pt idx="1">
                  <c:v>4.21</c:v>
                </c:pt>
                <c:pt idx="2">
                  <c:v>4.99</c:v>
                </c:pt>
                <c:pt idx="3">
                  <c:v>4.5</c:v>
                </c:pt>
                <c:pt idx="4">
                  <c:v>5</c:v>
                </c:pt>
              </c:numCache>
            </c:numRef>
          </c:val>
          <c:extLst>
            <c:ext xmlns:c16="http://schemas.microsoft.com/office/drawing/2014/chart" uri="{C3380CC4-5D6E-409C-BE32-E72D297353CC}">
              <c16:uniqueId val="{00000000-DFC1-4843-A4FD-A547A8564BA2}"/>
            </c:ext>
          </c:extLst>
        </c:ser>
        <c:dLbls>
          <c:showLegendKey val="0"/>
          <c:showVal val="0"/>
          <c:showCatName val="0"/>
          <c:showSerName val="0"/>
          <c:showPercent val="0"/>
          <c:showBubbleSize val="0"/>
        </c:dLbls>
        <c:gapWidth val="27"/>
        <c:overlap val="100"/>
        <c:axId val="1936804287"/>
        <c:axId val="1936804767"/>
      </c:barChart>
      <c:catAx>
        <c:axId val="1936804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venir Next LT Pro Demi" panose="020B0704020202020204" pitchFamily="34" charset="0"/>
                <a:ea typeface="+mn-ea"/>
                <a:cs typeface="+mn-cs"/>
              </a:defRPr>
            </a:pPr>
            <a:endParaRPr lang="en-US"/>
          </a:p>
        </c:txPr>
        <c:crossAx val="1936804767"/>
        <c:crosses val="autoZero"/>
        <c:auto val="1"/>
        <c:lblAlgn val="ctr"/>
        <c:lblOffset val="100"/>
        <c:noMultiLvlLbl val="0"/>
      </c:catAx>
      <c:valAx>
        <c:axId val="1936804767"/>
        <c:scaling>
          <c:orientation val="minMax"/>
        </c:scaling>
        <c:delete val="1"/>
        <c:axPos val="l"/>
        <c:numFmt formatCode="0.0" sourceLinked="1"/>
        <c:majorTickMark val="none"/>
        <c:minorTickMark val="none"/>
        <c:tickLblPos val="nextTo"/>
        <c:crossAx val="193680428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Sheet1!$B$2</c:f>
              <c:strCache>
                <c:ptCount val="1"/>
                <c:pt idx="0">
                  <c:v>Column2</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0-231D-460A-9DDA-0FA1A8203372}"/>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1-231D-460A-9DDA-0FA1A8203372}"/>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2-231D-460A-9DDA-0FA1A8203372}"/>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3-231D-460A-9DDA-0FA1A8203372}"/>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4-231D-460A-9DDA-0FA1A8203372}"/>
              </c:ext>
            </c:extLst>
          </c:dPt>
          <c:dLbls>
            <c:dLbl>
              <c:idx val="0"/>
              <c:layout>
                <c:manualLayout>
                  <c:x val="-2.9204720954640238E-3"/>
                  <c:y val="-0.13966802473125695"/>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venir Next LT Pro Demi" panose="020B0704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31D-460A-9DDA-0FA1A8203372}"/>
                </c:ext>
              </c:extLst>
            </c:dLbl>
            <c:dLbl>
              <c:idx val="1"/>
              <c:layout>
                <c:manualLayout>
                  <c:x val="0"/>
                  <c:y val="-0.21562500000000007"/>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venir Next LT Pro Demi" panose="020B0704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31D-460A-9DDA-0FA1A8203372}"/>
                </c:ext>
              </c:extLst>
            </c:dLbl>
            <c:dLbl>
              <c:idx val="2"/>
              <c:layout>
                <c:manualLayout>
                  <c:x val="-7.638800644811996E-17"/>
                  <c:y val="-0.265625"/>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venir Next LT Pro Demi" panose="020B0704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31D-460A-9DDA-0FA1A8203372}"/>
                </c:ext>
              </c:extLst>
            </c:dLbl>
            <c:dLbl>
              <c:idx val="3"/>
              <c:layout>
                <c:manualLayout>
                  <c:x val="2.0834234003861462E-3"/>
                  <c:y val="-0.18326807912448109"/>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venir Next LT Pro Demi" panose="020B0704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31D-460A-9DDA-0FA1A8203372}"/>
                </c:ext>
              </c:extLst>
            </c:dLbl>
            <c:dLbl>
              <c:idx val="4"/>
              <c:layout>
                <c:manualLayout>
                  <c:x val="3.7575207905419018E-3"/>
                  <c:y val="-0.1669402221998527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venir Next LT Pro Demi" panose="020B0704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31D-460A-9DDA-0FA1A820337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Avenir Next LT Pro Demi" panose="020B07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Sheet1!$A$3:$A$7</c:f>
              <c:numCache>
                <c:formatCode>General</c:formatCode>
                <c:ptCount val="5"/>
                <c:pt idx="0">
                  <c:v>2020</c:v>
                </c:pt>
                <c:pt idx="1">
                  <c:v>2021</c:v>
                </c:pt>
                <c:pt idx="2">
                  <c:v>2022</c:v>
                </c:pt>
                <c:pt idx="3">
                  <c:v>2023</c:v>
                </c:pt>
                <c:pt idx="4">
                  <c:v>2024</c:v>
                </c:pt>
              </c:numCache>
            </c:numRef>
          </c:cat>
          <c:val>
            <c:numRef>
              <c:f>Sheet1!$B$3:$B$7</c:f>
              <c:numCache>
                <c:formatCode>#,##0</c:formatCode>
                <c:ptCount val="5"/>
                <c:pt idx="0">
                  <c:v>4568</c:v>
                </c:pt>
                <c:pt idx="1">
                  <c:v>7077</c:v>
                </c:pt>
                <c:pt idx="2">
                  <c:v>7697</c:v>
                </c:pt>
                <c:pt idx="3">
                  <c:v>5763</c:v>
                </c:pt>
                <c:pt idx="4">
                  <c:v>5348</c:v>
                </c:pt>
              </c:numCache>
            </c:numRef>
          </c:val>
          <c:extLst>
            <c:ext xmlns:c16="http://schemas.microsoft.com/office/drawing/2014/chart" uri="{C3380CC4-5D6E-409C-BE32-E72D297353CC}">
              <c16:uniqueId val="{00000005-231D-460A-9DDA-0FA1A8203372}"/>
            </c:ext>
          </c:extLst>
        </c:ser>
        <c:dLbls>
          <c:showLegendKey val="0"/>
          <c:showVal val="0"/>
          <c:showCatName val="0"/>
          <c:showSerName val="0"/>
          <c:showPercent val="0"/>
          <c:showBubbleSize val="0"/>
        </c:dLbls>
        <c:gapWidth val="27"/>
        <c:overlap val="100"/>
        <c:axId val="1936804287"/>
        <c:axId val="1936804767"/>
      </c:barChart>
      <c:catAx>
        <c:axId val="1936804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venir Next LT Pro Demi" panose="020B0704020202020204" pitchFamily="34" charset="0"/>
                <a:ea typeface="+mn-ea"/>
                <a:cs typeface="+mn-cs"/>
              </a:defRPr>
            </a:pPr>
            <a:endParaRPr lang="en-US"/>
          </a:p>
        </c:txPr>
        <c:crossAx val="1936804767"/>
        <c:crosses val="autoZero"/>
        <c:auto val="1"/>
        <c:lblAlgn val="ctr"/>
        <c:lblOffset val="100"/>
        <c:noMultiLvlLbl val="0"/>
      </c:catAx>
      <c:valAx>
        <c:axId val="1936804767"/>
        <c:scaling>
          <c:orientation val="minMax"/>
        </c:scaling>
        <c:delete val="1"/>
        <c:axPos val="l"/>
        <c:numFmt formatCode="#,##0" sourceLinked="1"/>
        <c:majorTickMark val="none"/>
        <c:minorTickMark val="none"/>
        <c:tickLblPos val="nextTo"/>
        <c:crossAx val="1936804287"/>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0800154287711661"/>
          <c:y val="4.2802206718817737E-2"/>
          <c:w val="0.34707978809583767"/>
          <c:h val="0.93948163172109189"/>
        </c:manualLayout>
      </c:layout>
      <c:barChart>
        <c:barDir val="bar"/>
        <c:grouping val="clustered"/>
        <c:varyColors val="0"/>
        <c:ser>
          <c:idx val="0"/>
          <c:order val="0"/>
          <c:tx>
            <c:strRef>
              <c:f>Sheet1!$B$1</c:f>
              <c:strCache>
                <c:ptCount val="1"/>
                <c:pt idx="0">
                  <c:v>Each tax dollar spend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Regional Chair and Council</c:v>
                </c:pt>
                <c:pt idx="1">
                  <c:v>Clerks</c:v>
                </c:pt>
                <c:pt idx="2">
                  <c:v>Development Services</c:v>
                </c:pt>
                <c:pt idx="3">
                  <c:v>Business Services</c:v>
                </c:pt>
                <c:pt idx="4">
                  <c:v>Heritage, Arts and Culture</c:v>
                </c:pt>
                <c:pt idx="5">
                  <c:v>Real Property Asset Management</c:v>
                </c:pt>
                <c:pt idx="6">
                  <c:v>Information and Technology</c:v>
                </c:pt>
                <c:pt idx="7">
                  <c:v>Community Investment</c:v>
                </c:pt>
                <c:pt idx="8">
                  <c:v>Municipal Property Assessment Corporation</c:v>
                </c:pt>
                <c:pt idx="9">
                  <c:v>Early Years and Child Care</c:v>
                </c:pt>
                <c:pt idx="10">
                  <c:v>Income Support</c:v>
                </c:pt>
                <c:pt idx="11">
                  <c:v>Conservation Authorities</c:v>
                </c:pt>
                <c:pt idx="12">
                  <c:v>Infrastructure Levy </c:v>
                </c:pt>
                <c:pt idx="13">
                  <c:v>Public Health</c:v>
                </c:pt>
                <c:pt idx="14">
                  <c:v>Seniors Services</c:v>
                </c:pt>
                <c:pt idx="15">
                  <c:v>Paramedic Services</c:v>
                </c:pt>
                <c:pt idx="16">
                  <c:v>Transportation</c:v>
                </c:pt>
                <c:pt idx="17">
                  <c:v>Waste Management</c:v>
                </c:pt>
                <c:pt idx="18">
                  <c:v>Housing Support</c:v>
                </c:pt>
                <c:pt idx="19">
                  <c:v>Police</c:v>
                </c:pt>
              </c:strCache>
            </c:strRef>
          </c:cat>
          <c:val>
            <c:numRef>
              <c:f>Sheet1!$B$2:$B$21</c:f>
              <c:numCache>
                <c:formatCode>0.00%</c:formatCode>
                <c:ptCount val="20"/>
                <c:pt idx="0">
                  <c:v>1.0556544469745969E-3</c:v>
                </c:pt>
                <c:pt idx="1">
                  <c:v>1.8579075088335513E-3</c:v>
                </c:pt>
                <c:pt idx="2">
                  <c:v>2.2578647067144466E-3</c:v>
                </c:pt>
                <c:pt idx="3">
                  <c:v>2.8202382123090454E-3</c:v>
                </c:pt>
                <c:pt idx="4">
                  <c:v>3.498174840968411E-3</c:v>
                </c:pt>
                <c:pt idx="5">
                  <c:v>3.5245128461075187E-3</c:v>
                </c:pt>
                <c:pt idx="6">
                  <c:v>8.6816130928187938E-3</c:v>
                </c:pt>
                <c:pt idx="7">
                  <c:v>1.1204745948323864E-2</c:v>
                </c:pt>
                <c:pt idx="8">
                  <c:v>1.207040165461413E-2</c:v>
                </c:pt>
                <c:pt idx="9">
                  <c:v>1.2121702715176201E-2</c:v>
                </c:pt>
                <c:pt idx="10">
                  <c:v>1.7907680645646729E-2</c:v>
                </c:pt>
                <c:pt idx="11">
                  <c:v>2.0743719753870151E-2</c:v>
                </c:pt>
                <c:pt idx="12">
                  <c:v>2.2208880951955726E-2</c:v>
                </c:pt>
                <c:pt idx="13">
                  <c:v>2.5532678555061611E-2</c:v>
                </c:pt>
                <c:pt idx="14">
                  <c:v>3.3801250078058342E-2</c:v>
                </c:pt>
                <c:pt idx="15">
                  <c:v>5.9711187538872799E-2</c:v>
                </c:pt>
                <c:pt idx="16">
                  <c:v>8.1867457443497452E-2</c:v>
                </c:pt>
                <c:pt idx="17">
                  <c:v>8.4978253462726819E-2</c:v>
                </c:pt>
                <c:pt idx="18">
                  <c:v>0.13068950571899876</c:v>
                </c:pt>
                <c:pt idx="19">
                  <c:v>0.46346656987847107</c:v>
                </c:pt>
              </c:numCache>
            </c:numRef>
          </c:val>
          <c:extLst>
            <c:ext xmlns:c16="http://schemas.microsoft.com/office/drawing/2014/chart" uri="{C3380CC4-5D6E-409C-BE32-E72D297353CC}">
              <c16:uniqueId val="{00000000-CE24-4197-A0E9-E28D2995981B}"/>
            </c:ext>
          </c:extLst>
        </c:ser>
        <c:dLbls>
          <c:showLegendKey val="0"/>
          <c:showVal val="0"/>
          <c:showCatName val="0"/>
          <c:showSerName val="0"/>
          <c:showPercent val="0"/>
          <c:showBubbleSize val="0"/>
        </c:dLbls>
        <c:gapWidth val="108"/>
        <c:axId val="1262143808"/>
        <c:axId val="1357051392"/>
      </c:barChart>
      <c:catAx>
        <c:axId val="1262143808"/>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357051392"/>
        <c:crosses val="autoZero"/>
        <c:auto val="1"/>
        <c:lblAlgn val="ctr"/>
        <c:lblOffset val="100"/>
        <c:noMultiLvlLbl val="0"/>
      </c:catAx>
      <c:valAx>
        <c:axId val="1357051392"/>
        <c:scaling>
          <c:orientation val="minMax"/>
        </c:scaling>
        <c:delete val="1"/>
        <c:axPos val="b"/>
        <c:numFmt formatCode="0.00%" sourceLinked="1"/>
        <c:majorTickMark val="none"/>
        <c:minorTickMark val="none"/>
        <c:tickLblPos val="nextTo"/>
        <c:crossAx val="126214380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56029188621467"/>
          <c:y val="9.2559558394045435E-2"/>
          <c:w val="0.53420230924518697"/>
          <c:h val="0.82802136806359161"/>
        </c:manualLayout>
      </c:layout>
      <c:doughnutChart>
        <c:varyColors val="1"/>
        <c:ser>
          <c:idx val="0"/>
          <c:order val="0"/>
          <c:tx>
            <c:strRef>
              <c:f>Sheet1!$B$1</c:f>
              <c:strCache>
                <c:ptCount val="1"/>
                <c:pt idx="0">
                  <c:v>Revenue</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076-40BA-A0F2-B3B3CCDFE09C}"/>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3-8076-40BA-A0F2-B3B3CCDFE09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8076-40BA-A0F2-B3B3CCDFE09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4-8076-40BA-A0F2-B3B3CCDFE09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5-8076-40BA-A0F2-B3B3CCDFE09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7-8076-40BA-A0F2-B3B3CCDFE09C}"/>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6-8076-40BA-A0F2-B3B3CCDFE09C}"/>
              </c:ext>
            </c:extLst>
          </c:dPt>
          <c:dLbls>
            <c:dLbl>
              <c:idx val="0"/>
              <c:layout>
                <c:manualLayout>
                  <c:x val="0.25407440233341733"/>
                  <c:y val="-7.6927157684998068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8076-40BA-A0F2-B3B3CCDFE09C}"/>
                </c:ext>
              </c:extLst>
            </c:dLbl>
            <c:dLbl>
              <c:idx val="1"/>
              <c:layout>
                <c:manualLayout>
                  <c:x val="0.23839468151042439"/>
                  <c:y val="9.5328581220753245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3006632809964125"/>
                      <c:h val="0.20531751866712264"/>
                    </c:manualLayout>
                  </c15:layout>
                </c:ext>
                <c:ext xmlns:c16="http://schemas.microsoft.com/office/drawing/2014/chart" uri="{C3380CC4-5D6E-409C-BE32-E72D297353CC}">
                  <c16:uniqueId val="{00000003-8076-40BA-A0F2-B3B3CCDFE09C}"/>
                </c:ext>
              </c:extLst>
            </c:dLbl>
            <c:dLbl>
              <c:idx val="2"/>
              <c:layout>
                <c:manualLayout>
                  <c:x val="-0.24018412798291683"/>
                  <c:y val="0.10864021104870671"/>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3339492597161995"/>
                      <c:h val="0.14068475138926312"/>
                    </c:manualLayout>
                  </c15:layout>
                </c:ext>
                <c:ext xmlns:c16="http://schemas.microsoft.com/office/drawing/2014/chart" uri="{C3380CC4-5D6E-409C-BE32-E72D297353CC}">
                  <c16:uniqueId val="{00000002-8076-40BA-A0F2-B3B3CCDFE09C}"/>
                </c:ext>
              </c:extLst>
            </c:dLbl>
            <c:dLbl>
              <c:idx val="3"/>
              <c:layout>
                <c:manualLayout>
                  <c:x val="-0.22084089229512149"/>
                  <c:y val="5.8008272788006285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991193086526882"/>
                      <c:h val="0.1761292811198385"/>
                    </c:manualLayout>
                  </c15:layout>
                </c:ext>
                <c:ext xmlns:c16="http://schemas.microsoft.com/office/drawing/2014/chart" uri="{C3380CC4-5D6E-409C-BE32-E72D297353CC}">
                  <c16:uniqueId val="{00000004-8076-40BA-A0F2-B3B3CCDFE09C}"/>
                </c:ext>
              </c:extLst>
            </c:dLbl>
            <c:dLbl>
              <c:idx val="4"/>
              <c:layout>
                <c:manualLayout>
                  <c:x val="-0.22960899156592052"/>
                  <c:y val="-2.3199892341661844E-2"/>
                </c:manualLayout>
              </c:layout>
              <c:spPr>
                <a:noFill/>
                <a:ln>
                  <a:noFill/>
                </a:ln>
                <a:effectLst/>
              </c:spPr>
              <c:txPr>
                <a:bodyPr rot="0" spcFirstLastPara="1" vertOverflow="ellipsis" vert="horz" wrap="square" lIns="38100" tIns="19050" rIns="38100" bIns="19050" anchor="ctr" anchorCtr="0">
                  <a:noAutofit/>
                </a:bodyPr>
                <a:lstStyle/>
                <a:p>
                  <a:pPr algn="l">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8749421002793248"/>
                      <c:h val="0.13314806827912401"/>
                    </c:manualLayout>
                  </c15:layout>
                </c:ext>
                <c:ext xmlns:c16="http://schemas.microsoft.com/office/drawing/2014/chart" uri="{C3380CC4-5D6E-409C-BE32-E72D297353CC}">
                  <c16:uniqueId val="{00000005-8076-40BA-A0F2-B3B3CCDFE09C}"/>
                </c:ext>
              </c:extLst>
            </c:dLbl>
            <c:dLbl>
              <c:idx val="5"/>
              <c:layout>
                <c:manualLayout>
                  <c:x val="-0.27502031845695163"/>
                  <c:y val="-8.2160815541883828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8076-40BA-A0F2-B3B3CCDFE09C}"/>
                </c:ext>
              </c:extLst>
            </c:dLbl>
            <c:dLbl>
              <c:idx val="6"/>
              <c:layout>
                <c:manualLayout>
                  <c:x val="-0.26827784040872638"/>
                  <c:y val="-0.18312107876532191"/>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8076-40BA-A0F2-B3B3CCDFE09C}"/>
                </c:ext>
              </c:extLst>
            </c:dLbl>
            <c:spPr>
              <a:noFill/>
              <a:ln>
                <a:noFill/>
              </a:ln>
              <a:effectLst/>
            </c:spPr>
            <c:txPr>
              <a:bodyPr rot="0" spcFirstLastPara="1" vertOverflow="ellipsis" vert="horz" wrap="square" lIns="38100" tIns="19050" rIns="38100" bIns="19050" anchor="ctr" anchorCtr="0">
                <a:spAutoFit/>
              </a:bodyPr>
              <a:lstStyle/>
              <a:p>
                <a:pPr algn="l">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19050" cap="rnd" cmpd="sng" algn="ctr">
                  <a:solidFill>
                    <a:schemeClr val="tx1"/>
                  </a:solidFill>
                  <a:prstDash val="sysDot"/>
                  <a:round/>
                </a:ln>
                <a:effectLst/>
              </c:spPr>
            </c:leaderLines>
            <c:extLst>
              <c:ext xmlns:c15="http://schemas.microsoft.com/office/drawing/2012/chart" uri="{CE6537A1-D6FC-4f65-9D91-7224C49458BB}"/>
            </c:extLst>
          </c:dLbls>
          <c:cat>
            <c:strRef>
              <c:f>Sheet1!$A$2:$A$8</c:f>
              <c:strCache>
                <c:ptCount val="7"/>
                <c:pt idx="0">
                  <c:v>Property Tax</c:v>
                </c:pt>
                <c:pt idx="1">
                  <c:v>Grants &amp; Subsidies</c:v>
                </c:pt>
                <c:pt idx="2">
                  <c:v>Utility Rate</c:v>
                </c:pt>
                <c:pt idx="3">
                  <c:v>Fees &amp; Charges</c:v>
                </c:pt>
                <c:pt idx="4">
                  <c:v>Reserves </c:v>
                </c:pt>
                <c:pt idx="5">
                  <c:v>DC </c:v>
                </c:pt>
                <c:pt idx="6">
                  <c:v>Other</c:v>
                </c:pt>
              </c:strCache>
            </c:strRef>
          </c:cat>
          <c:val>
            <c:numRef>
              <c:f>Sheet1!$B$2:$B$8</c:f>
              <c:numCache>
                <c:formatCode>0%</c:formatCode>
                <c:ptCount val="7"/>
                <c:pt idx="0">
                  <c:v>0.42140042797927046</c:v>
                </c:pt>
                <c:pt idx="1">
                  <c:v>0.31272929029618818</c:v>
                </c:pt>
                <c:pt idx="2">
                  <c:v>0.15369774768119263</c:v>
                </c:pt>
                <c:pt idx="3">
                  <c:v>4.8449957181970593E-2</c:v>
                </c:pt>
                <c:pt idx="4">
                  <c:v>2.708150024926928E-2</c:v>
                </c:pt>
                <c:pt idx="5">
                  <c:v>2.9118204648067962E-2</c:v>
                </c:pt>
                <c:pt idx="6">
                  <c:v>7.5228719640408129E-3</c:v>
                </c:pt>
              </c:numCache>
            </c:numRef>
          </c:val>
          <c:extLst>
            <c:ext xmlns:c16="http://schemas.microsoft.com/office/drawing/2014/chart" uri="{C3380CC4-5D6E-409C-BE32-E72D297353CC}">
              <c16:uniqueId val="{00000000-8076-40BA-A0F2-B3B3CCDFE09C}"/>
            </c:ext>
          </c:extLst>
        </c:ser>
        <c:dLbls>
          <c:showLegendKey val="0"/>
          <c:showVal val="0"/>
          <c:showCatName val="0"/>
          <c:showSerName val="0"/>
          <c:showPercent val="0"/>
          <c:showBubbleSize val="0"/>
          <c:showLeaderLines val="1"/>
        </c:dLbls>
        <c:firstSliceAng val="298"/>
        <c:holeSize val="46"/>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a:solidFill>
                  <a:schemeClr val="tx2"/>
                </a:solidFill>
              </a:rPr>
              <a:t>Tax and </a:t>
            </a:r>
            <a:br>
              <a:rPr lang="en-US" sz="1600" b="1">
                <a:solidFill>
                  <a:schemeClr val="tx2"/>
                </a:solidFill>
              </a:rPr>
            </a:br>
            <a:r>
              <a:rPr lang="en-US" sz="1600" b="1">
                <a:solidFill>
                  <a:schemeClr val="tx2"/>
                </a:solidFill>
              </a:rPr>
              <a:t>Utility </a:t>
            </a:r>
            <a:r>
              <a:rPr lang="en-US" sz="1600"/>
              <a:t>
</a:t>
            </a:r>
            <a:r>
              <a:rPr lang="en-US" sz="2800" b="1">
                <a:solidFill>
                  <a:schemeClr val="tx2"/>
                </a:solidFill>
              </a:rPr>
              <a:t>$23.5 </a:t>
            </a:r>
            <a:br>
              <a:rPr lang="en-US" sz="2800" b="1">
                <a:solidFill>
                  <a:schemeClr val="tx2"/>
                </a:solidFill>
              </a:rPr>
            </a:br>
            <a:r>
              <a:rPr lang="en-US" sz="1600" b="1">
                <a:solidFill>
                  <a:schemeClr val="tx2"/>
                </a:solidFill>
              </a:rPr>
              <a:t>billion</a:t>
            </a:r>
          </a:p>
        </c:rich>
      </c:tx>
      <c:layout>
        <c:manualLayout>
          <c:xMode val="edge"/>
          <c:yMode val="edge"/>
          <c:x val="0.3863507869126952"/>
          <c:y val="0.30944149038914714"/>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Tax and Utility 
$23.5 B</c:v>
                </c:pt>
              </c:strCache>
            </c:strRef>
          </c:tx>
          <c:spPr>
            <a:ln>
              <a:solidFill>
                <a:schemeClr val="bg1"/>
              </a:solidFill>
            </a:ln>
          </c:spPr>
          <c:dPt>
            <c:idx val="0"/>
            <c:bubble3D val="0"/>
            <c:spPr>
              <a:solidFill>
                <a:srgbClr val="97AFD8"/>
              </a:solidFill>
              <a:ln w="19050">
                <a:solidFill>
                  <a:schemeClr val="bg1"/>
                </a:solidFill>
              </a:ln>
              <a:effectLst/>
            </c:spPr>
            <c:extLst>
              <c:ext xmlns:c16="http://schemas.microsoft.com/office/drawing/2014/chart" uri="{C3380CC4-5D6E-409C-BE32-E72D297353CC}">
                <c16:uniqueId val="{00000001-BC06-4238-B983-E90DA8FF832E}"/>
              </c:ext>
            </c:extLst>
          </c:dPt>
          <c:dPt>
            <c:idx val="1"/>
            <c:bubble3D val="0"/>
            <c:spPr>
              <a:solidFill>
                <a:schemeClr val="tx1"/>
              </a:solidFill>
              <a:ln w="19050">
                <a:solidFill>
                  <a:schemeClr val="bg1"/>
                </a:solidFill>
              </a:ln>
              <a:effectLst/>
            </c:spPr>
            <c:extLst>
              <c:ext xmlns:c16="http://schemas.microsoft.com/office/drawing/2014/chart" uri="{C3380CC4-5D6E-409C-BE32-E72D297353CC}">
                <c16:uniqueId val="{00000003-BC06-4238-B983-E90DA8FF832E}"/>
              </c:ext>
            </c:extLst>
          </c:dPt>
          <c:dPt>
            <c:idx val="2"/>
            <c:bubble3D val="0"/>
            <c:spPr>
              <a:solidFill>
                <a:schemeClr val="bg2">
                  <a:lumMod val="75000"/>
                </a:schemeClr>
              </a:solidFill>
              <a:ln w="19050">
                <a:solidFill>
                  <a:schemeClr val="bg1"/>
                </a:solidFill>
              </a:ln>
              <a:effectLst/>
            </c:spPr>
            <c:extLst>
              <c:ext xmlns:c16="http://schemas.microsoft.com/office/drawing/2014/chart" uri="{C3380CC4-5D6E-409C-BE32-E72D297353CC}">
                <c16:uniqueId val="{00000005-BC06-4238-B983-E90DA8FF832E}"/>
              </c:ext>
            </c:extLst>
          </c:dPt>
          <c:dPt>
            <c:idx val="3"/>
            <c:bubble3D val="0"/>
            <c:spPr>
              <a:solidFill>
                <a:schemeClr val="tx2"/>
              </a:solidFill>
              <a:ln w="19050">
                <a:solidFill>
                  <a:schemeClr val="bg1"/>
                </a:solidFill>
              </a:ln>
              <a:effectLst/>
            </c:spPr>
            <c:extLst>
              <c:ext xmlns:c16="http://schemas.microsoft.com/office/drawing/2014/chart" uri="{C3380CC4-5D6E-409C-BE32-E72D297353CC}">
                <c16:uniqueId val="{00000007-BC06-4238-B983-E90DA8FF832E}"/>
              </c:ext>
            </c:extLst>
          </c:dPt>
          <c:dPt>
            <c:idx val="4"/>
            <c:bubble3D val="0"/>
            <c:spPr>
              <a:solidFill>
                <a:schemeClr val="accent1">
                  <a:tint val="54000"/>
                </a:schemeClr>
              </a:solidFill>
              <a:ln w="19050">
                <a:solidFill>
                  <a:schemeClr val="bg1"/>
                </a:solidFill>
              </a:ln>
              <a:effectLst/>
            </c:spPr>
            <c:extLst>
              <c:ext xmlns:c16="http://schemas.microsoft.com/office/drawing/2014/chart" uri="{C3380CC4-5D6E-409C-BE32-E72D297353CC}">
                <c16:uniqueId val="{00000009-BC06-4238-B983-E90DA8FF832E}"/>
              </c:ext>
            </c:extLst>
          </c:dPt>
          <c:dLbls>
            <c:delete val="1"/>
          </c:dLbls>
          <c:cat>
            <c:strRef>
              <c:f>Sheet1!$A$2:$A$5</c:f>
              <c:strCache>
                <c:ptCount val="4"/>
                <c:pt idx="0">
                  <c:v>Police Services</c:v>
                </c:pt>
                <c:pt idx="1">
                  <c:v>Conservation Authority Managed</c:v>
                </c:pt>
                <c:pt idx="2">
                  <c:v>Regionally Controlled Tax</c:v>
                </c:pt>
                <c:pt idx="3">
                  <c:v>Utility Rate Supported</c:v>
                </c:pt>
              </c:strCache>
            </c:strRef>
          </c:cat>
          <c:val>
            <c:numRef>
              <c:f>Sheet1!$B$2:$B$5</c:f>
              <c:numCache>
                <c:formatCode>"$"#,##0_);\("$"#,##0\)</c:formatCode>
                <c:ptCount val="4"/>
                <c:pt idx="0">
                  <c:v>965</c:v>
                </c:pt>
                <c:pt idx="1">
                  <c:v>0</c:v>
                </c:pt>
                <c:pt idx="2">
                  <c:v>5158</c:v>
                </c:pt>
                <c:pt idx="3">
                  <c:v>17339</c:v>
                </c:pt>
              </c:numCache>
            </c:numRef>
          </c:val>
          <c:extLst>
            <c:ext xmlns:c16="http://schemas.microsoft.com/office/drawing/2014/chart" uri="{C3380CC4-5D6E-409C-BE32-E72D297353CC}">
              <c16:uniqueId val="{0000000A-BC06-4238-B983-E90DA8FF832E}"/>
            </c:ext>
          </c:extLst>
        </c:ser>
        <c:dLbls>
          <c:showLegendKey val="0"/>
          <c:showVal val="1"/>
          <c:showCatName val="1"/>
          <c:showSerName val="0"/>
          <c:showPercent val="0"/>
          <c:showBubbleSize val="0"/>
          <c:showLeaderLines val="1"/>
        </c:dLbls>
        <c:firstSliceAng val="272"/>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212633481467022E-2"/>
          <c:y val="7.5323795639598934E-4"/>
          <c:w val="0.84468358121901432"/>
          <c:h val="0.82021277788994329"/>
        </c:manualLayout>
      </c:layout>
      <c:barChart>
        <c:barDir val="col"/>
        <c:grouping val="stacked"/>
        <c:varyColors val="0"/>
        <c:ser>
          <c:idx val="0"/>
          <c:order val="0"/>
          <c:tx>
            <c:strRef>
              <c:f>'Debt Issue'!$S$15</c:f>
              <c:strCache>
                <c:ptCount val="1"/>
                <c:pt idx="0">
                  <c:v>Serial </c:v>
                </c:pt>
              </c:strCache>
            </c:strRef>
          </c:tx>
          <c:spPr>
            <a:solidFill>
              <a:srgbClr val="005B9C"/>
            </a:solidFill>
            <a:ln w="12700">
              <a:solidFill>
                <a:srgbClr val="FFFFFF"/>
              </a:solidFill>
            </a:ln>
            <a:effectLst/>
          </c:spPr>
          <c:invertIfNegative val="0"/>
          <c:dLbls>
            <c:dLbl>
              <c:idx val="0"/>
              <c:layout>
                <c:manualLayout>
                  <c:x val="0"/>
                  <c:y val="-3.079750057423177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402-4919-9241-2D726C8E45E6}"/>
                </c:ext>
              </c:extLst>
            </c:dLbl>
            <c:dLbl>
              <c:idx val="1"/>
              <c:layout>
                <c:manualLayout>
                  <c:x val="0"/>
                  <c:y val="1.579719588054132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402-4919-9241-2D726C8E45E6}"/>
                </c:ext>
              </c:extLst>
            </c:dLbl>
            <c:dLbl>
              <c:idx val="2"/>
              <c:layout>
                <c:manualLayout>
                  <c:x val="-5.8284851914221298E-17"/>
                  <c:y val="5.351182914652953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402-4919-9241-2D726C8E45E6}"/>
                </c:ext>
              </c:extLst>
            </c:dLbl>
            <c:dLbl>
              <c:idx val="3"/>
              <c:layout>
                <c:manualLayout>
                  <c:x val="0"/>
                  <c:y val="2.404736346207032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402-4919-9241-2D726C8E45E6}"/>
                </c:ext>
              </c:extLst>
            </c:dLbl>
            <c:dLbl>
              <c:idx val="6"/>
              <c:layout>
                <c:manualLayout>
                  <c:x val="-1.165697038284426E-16"/>
                  <c:y val="3.306805450735718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402-4919-9241-2D726C8E45E6}"/>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venir Next LT Pro Demi" panose="020B0704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'Debt Issue'!$R$22:$R$30</c:f>
              <c:numCache>
                <c:formatCode>General</c:formatCode>
                <c:ptCount val="9"/>
                <c:pt idx="0">
                  <c:v>2016</c:v>
                </c:pt>
                <c:pt idx="1">
                  <c:v>2017</c:v>
                </c:pt>
                <c:pt idx="2">
                  <c:v>2018</c:v>
                </c:pt>
                <c:pt idx="3">
                  <c:v>2019</c:v>
                </c:pt>
                <c:pt idx="4">
                  <c:v>2020</c:v>
                </c:pt>
                <c:pt idx="5">
                  <c:v>2021</c:v>
                </c:pt>
                <c:pt idx="6">
                  <c:v>2022</c:v>
                </c:pt>
                <c:pt idx="7">
                  <c:v>2024</c:v>
                </c:pt>
                <c:pt idx="8">
                  <c:v>2025</c:v>
                </c:pt>
              </c:numCache>
              <c:extLst/>
            </c:numRef>
          </c:cat>
          <c:val>
            <c:numRef>
              <c:f>'Debt Issue'!$S$22:$S$30</c:f>
              <c:numCache>
                <c:formatCode>0</c:formatCode>
                <c:ptCount val="9"/>
                <c:pt idx="0">
                  <c:v>40.683999999999997</c:v>
                </c:pt>
                <c:pt idx="1">
                  <c:v>38.853000000000002</c:v>
                </c:pt>
                <c:pt idx="2">
                  <c:v>53.27</c:v>
                </c:pt>
                <c:pt idx="3">
                  <c:v>51.76</c:v>
                </c:pt>
                <c:pt idx="5">
                  <c:v>98.1</c:v>
                </c:pt>
                <c:pt idx="6">
                  <c:v>50</c:v>
                </c:pt>
                <c:pt idx="7">
                  <c:v>0</c:v>
                </c:pt>
              </c:numCache>
              <c:extLst/>
            </c:numRef>
          </c:val>
          <c:extLst>
            <c:ext xmlns:c16="http://schemas.microsoft.com/office/drawing/2014/chart" uri="{C3380CC4-5D6E-409C-BE32-E72D297353CC}">
              <c16:uniqueId val="{00000005-A402-4919-9241-2D726C8E45E6}"/>
            </c:ext>
          </c:extLst>
        </c:ser>
        <c:ser>
          <c:idx val="1"/>
          <c:order val="1"/>
          <c:tx>
            <c:strRef>
              <c:f>'Debt Issue'!$T$15</c:f>
              <c:strCache>
                <c:ptCount val="1"/>
                <c:pt idx="0">
                  <c:v>Bullet</c:v>
                </c:pt>
              </c:strCache>
            </c:strRef>
          </c:tx>
          <c:spPr>
            <a:solidFill>
              <a:srgbClr val="005B9C">
                <a:lumMod val="50000"/>
              </a:srgbClr>
            </a:solidFill>
            <a:ln w="12700" cap="rnd">
              <a:solidFill>
                <a:srgbClr val="FFFFFF"/>
              </a:solidFill>
              <a:prstDash val="solid"/>
              <a:round/>
              <a:headEnd w="med" len="sm"/>
            </a:ln>
            <a:effectLst/>
          </c:spPr>
          <c:invertIfNegative val="0"/>
          <c:dLbls>
            <c:dLbl>
              <c:idx val="3"/>
              <c:layout>
                <c:manualLayout>
                  <c:x val="0"/>
                  <c:y val="-2.9347568778740819E-2"/>
                </c:manualLayout>
              </c:layout>
              <c:numFmt formatCode="#&quot;&quot;" sourceLinked="0"/>
              <c:spPr>
                <a:noFill/>
                <a:ln>
                  <a:noFill/>
                </a:ln>
                <a:effectLst/>
              </c:spPr>
              <c:txPr>
                <a:bodyPr rot="0" spcFirstLastPara="1" vertOverflow="ellipsis" vert="horz" wrap="square" lIns="38100" tIns="19050" rIns="38100" bIns="19050" anchor="t" anchorCtr="1">
                  <a:spAutoFit/>
                </a:bodyPr>
                <a:lstStyle/>
                <a:p>
                  <a:pPr>
                    <a:defRPr sz="1200" b="0" i="0" u="none" strike="noStrike" kern="1200" baseline="0">
                      <a:solidFill>
                        <a:schemeClr val="tx2">
                          <a:lumMod val="50000"/>
                        </a:schemeClr>
                      </a:solidFill>
                      <a:latin typeface="Avenir Next LT Pro Demi" panose="020B07040202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402-4919-9241-2D726C8E45E6}"/>
                </c:ext>
              </c:extLst>
            </c:dLbl>
            <c:numFmt formatCode="#&quot;&quot;" sourceLinked="0"/>
            <c:spPr>
              <a:noFill/>
              <a:ln>
                <a:noFill/>
              </a:ln>
              <a:effectLst/>
            </c:spPr>
            <c:txPr>
              <a:bodyPr rot="0" spcFirstLastPara="1" vertOverflow="ellipsis" vert="horz" wrap="square" lIns="38100" tIns="19050" rIns="38100" bIns="19050" anchor="t" anchorCtr="1">
                <a:spAutoFit/>
              </a:bodyPr>
              <a:lstStyle/>
              <a:p>
                <a:pPr>
                  <a:defRPr sz="1200" b="0" i="0" u="none" strike="noStrike" kern="1200" baseline="0">
                    <a:solidFill>
                      <a:schemeClr val="bg1"/>
                    </a:solidFill>
                    <a:latin typeface="Avenir Next LT Pro Demi" panose="020B0704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'Debt Issue'!$R$22:$R$30</c:f>
              <c:numCache>
                <c:formatCode>General</c:formatCode>
                <c:ptCount val="9"/>
                <c:pt idx="0">
                  <c:v>2016</c:v>
                </c:pt>
                <c:pt idx="1">
                  <c:v>2017</c:v>
                </c:pt>
                <c:pt idx="2">
                  <c:v>2018</c:v>
                </c:pt>
                <c:pt idx="3">
                  <c:v>2019</c:v>
                </c:pt>
                <c:pt idx="4">
                  <c:v>2020</c:v>
                </c:pt>
                <c:pt idx="5">
                  <c:v>2021</c:v>
                </c:pt>
                <c:pt idx="6">
                  <c:v>2022</c:v>
                </c:pt>
                <c:pt idx="7">
                  <c:v>2024</c:v>
                </c:pt>
                <c:pt idx="8">
                  <c:v>2025</c:v>
                </c:pt>
              </c:numCache>
              <c:extLst/>
            </c:numRef>
          </c:cat>
          <c:val>
            <c:numRef>
              <c:f>'Debt Issue'!$T$22:$T$30</c:f>
              <c:numCache>
                <c:formatCode>0</c:formatCode>
                <c:ptCount val="9"/>
                <c:pt idx="0">
                  <c:v>150</c:v>
                </c:pt>
                <c:pt idx="3">
                  <c:v>23</c:v>
                </c:pt>
                <c:pt idx="4">
                  <c:v>200</c:v>
                </c:pt>
                <c:pt idx="5">
                  <c:v>150</c:v>
                </c:pt>
                <c:pt idx="6">
                  <c:v>0</c:v>
                </c:pt>
                <c:pt idx="8">
                  <c:v>600</c:v>
                </c:pt>
              </c:numCache>
              <c:extLst/>
            </c:numRef>
          </c:val>
          <c:extLst>
            <c:ext xmlns:c16="http://schemas.microsoft.com/office/drawing/2014/chart" uri="{C3380CC4-5D6E-409C-BE32-E72D297353CC}">
              <c16:uniqueId val="{00000007-A402-4919-9241-2D726C8E45E6}"/>
            </c:ext>
          </c:extLst>
        </c:ser>
        <c:ser>
          <c:idx val="2"/>
          <c:order val="2"/>
          <c:tx>
            <c:strRef>
              <c:f>'Debt Issue'!$U$15</c:f>
              <c:strCache>
                <c:ptCount val="1"/>
                <c:pt idx="0">
                  <c:v>Amortized</c:v>
                </c:pt>
              </c:strCache>
            </c:strRef>
          </c:tx>
          <c:spPr>
            <a:solidFill>
              <a:srgbClr val="BAD2ED"/>
            </a:solidFill>
            <a:ln w="12700">
              <a:solidFill>
                <a:srgbClr val="FFFFFF"/>
              </a:solidFill>
            </a:ln>
            <a:effectLst/>
          </c:spPr>
          <c:invertIfNegative val="0"/>
          <c:dLbls>
            <c:spPr>
              <a:noFill/>
              <a:ln>
                <a:noFill/>
              </a:ln>
              <a:effectLst/>
            </c:spPr>
            <c:txPr>
              <a:bodyPr wrap="square" lIns="38100" tIns="19050" rIns="38100" bIns="19050" anchor="ctr">
                <a:spAutoFit/>
              </a:bodyPr>
              <a:lstStyle/>
              <a:p>
                <a:pPr>
                  <a:defRPr sz="1200" b="0">
                    <a:solidFill>
                      <a:sysClr val="windowText" lastClr="000000"/>
                    </a:solidFill>
                    <a:latin typeface="Avenir Next LT Pro Demi" panose="020B07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'Debt Issue'!$R$22:$R$30</c:f>
              <c:numCache>
                <c:formatCode>General</c:formatCode>
                <c:ptCount val="9"/>
                <c:pt idx="0">
                  <c:v>2016</c:v>
                </c:pt>
                <c:pt idx="1">
                  <c:v>2017</c:v>
                </c:pt>
                <c:pt idx="2">
                  <c:v>2018</c:v>
                </c:pt>
                <c:pt idx="3">
                  <c:v>2019</c:v>
                </c:pt>
                <c:pt idx="4">
                  <c:v>2020</c:v>
                </c:pt>
                <c:pt idx="5">
                  <c:v>2021</c:v>
                </c:pt>
                <c:pt idx="6">
                  <c:v>2022</c:v>
                </c:pt>
                <c:pt idx="7">
                  <c:v>2024</c:v>
                </c:pt>
                <c:pt idx="8">
                  <c:v>2025</c:v>
                </c:pt>
              </c:numCache>
              <c:extLst/>
            </c:numRef>
          </c:cat>
          <c:val>
            <c:numRef>
              <c:f>'Debt Issue'!$U$22:$U$30</c:f>
              <c:numCache>
                <c:formatCode>General</c:formatCode>
                <c:ptCount val="9"/>
                <c:pt idx="7" formatCode="0">
                  <c:v>450</c:v>
                </c:pt>
                <c:pt idx="8" formatCode="0">
                  <c:v>117.97069134</c:v>
                </c:pt>
              </c:numCache>
              <c:extLst/>
            </c:numRef>
          </c:val>
          <c:extLst>
            <c:ext xmlns:c16="http://schemas.microsoft.com/office/drawing/2014/chart" uri="{C3380CC4-5D6E-409C-BE32-E72D297353CC}">
              <c16:uniqueId val="{00000008-A402-4919-9241-2D726C8E45E6}"/>
            </c:ext>
          </c:extLst>
        </c:ser>
        <c:dLbls>
          <c:showLegendKey val="0"/>
          <c:showVal val="0"/>
          <c:showCatName val="0"/>
          <c:showSerName val="0"/>
          <c:showPercent val="0"/>
          <c:showBubbleSize val="0"/>
        </c:dLbls>
        <c:gapWidth val="21"/>
        <c:overlap val="100"/>
        <c:axId val="473900383"/>
        <c:axId val="2137523503"/>
      </c:barChart>
      <c:catAx>
        <c:axId val="473900383"/>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spc="-20" baseline="0">
                <a:solidFill>
                  <a:schemeClr val="tx1"/>
                </a:solidFill>
                <a:latin typeface="Avenir Next LT Pro Demi" panose="020B0704020202020204" pitchFamily="34" charset="0"/>
                <a:ea typeface="+mn-ea"/>
                <a:cs typeface="+mn-cs"/>
              </a:defRPr>
            </a:pPr>
            <a:endParaRPr lang="en-US"/>
          </a:p>
        </c:txPr>
        <c:crossAx val="2137523503"/>
        <c:crosses val="autoZero"/>
        <c:auto val="1"/>
        <c:lblAlgn val="ctr"/>
        <c:lblOffset val="100"/>
        <c:noMultiLvlLbl val="0"/>
      </c:catAx>
      <c:valAx>
        <c:axId val="2137523503"/>
        <c:scaling>
          <c:orientation val="minMax"/>
        </c:scaling>
        <c:delete val="1"/>
        <c:axPos val="l"/>
        <c:numFmt formatCode="#,##0_ ;\-#,##0\ " sourceLinked="0"/>
        <c:majorTickMark val="out"/>
        <c:minorTickMark val="none"/>
        <c:tickLblPos val="nextTo"/>
        <c:crossAx val="473900383"/>
        <c:crosses val="autoZero"/>
        <c:crossBetween val="between"/>
      </c:valAx>
      <c:spPr>
        <a:noFill/>
        <a:ln>
          <a:noFill/>
        </a:ln>
        <a:effectLst/>
      </c:spPr>
    </c:plotArea>
    <c:legend>
      <c:legendPos val="b"/>
      <c:layout>
        <c:manualLayout>
          <c:xMode val="edge"/>
          <c:yMode val="edge"/>
          <c:x val="0.3461876072123018"/>
          <c:y val="0.91661940008156417"/>
          <c:w val="0.30762478557539641"/>
          <c:h val="7.5939042511801016E-2"/>
        </c:manualLayout>
      </c:layout>
      <c:overlay val="0"/>
      <c:spPr>
        <a:ln>
          <a:noFill/>
        </a:ln>
      </c:spPr>
      <c:txPr>
        <a:bodyPr/>
        <a:lstStyle/>
        <a:p>
          <a:pPr>
            <a:defRPr sz="1200"/>
          </a:pPr>
          <a:endParaRPr lang="en-US"/>
        </a:p>
      </c:txPr>
    </c:legend>
    <c:plotVisOnly val="1"/>
    <c:dispBlanksAs val="gap"/>
    <c:showDLblsOverMax val="0"/>
    <c:extLst/>
  </c:chart>
  <c:spPr>
    <a:noFill/>
    <a:ln w="9525" cap="flat" cmpd="sng" algn="ctr">
      <a:noFill/>
      <a:round/>
    </a:ln>
    <a:effectLst/>
  </c:spPr>
  <c:txPr>
    <a:bodyPr anchor="t" anchorCtr="1"/>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212598425196843E-2"/>
          <c:y val="7.5314684800227431E-4"/>
          <c:w val="0.84468358121901432"/>
          <c:h val="0.82021277788994329"/>
        </c:manualLayout>
      </c:layout>
      <c:barChart>
        <c:barDir val="col"/>
        <c:grouping val="stacked"/>
        <c:varyColors val="0"/>
        <c:ser>
          <c:idx val="0"/>
          <c:order val="0"/>
          <c:tx>
            <c:strRef>
              <c:f>'Debt Maturity'!$X$3</c:f>
              <c:strCache>
                <c:ptCount val="1"/>
                <c:pt idx="0">
                  <c:v>Serial</c:v>
                </c:pt>
              </c:strCache>
            </c:strRef>
          </c:tx>
          <c:spPr>
            <a:solidFill>
              <a:srgbClr val="005B9C"/>
            </a:solidFill>
            <a:ln w="12700">
              <a:solidFill>
                <a:srgbClr val="FFFFFF"/>
              </a:solidFill>
            </a:ln>
            <a:effectLst/>
          </c:spPr>
          <c:invertIfNegative val="0"/>
          <c:dLbls>
            <c:dLbl>
              <c:idx val="0"/>
              <c:layout>
                <c:manualLayout>
                  <c:x val="1.0117615868776742E-17"/>
                  <c:y val="-2.0144849045362818E-3"/>
                </c:manualLayout>
              </c:layout>
              <c:numFmt formatCode="#&quot;&quot;"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ln>
                        <a:noFill/>
                      </a:ln>
                      <a:solidFill>
                        <a:schemeClr val="bg1"/>
                      </a:solidFill>
                      <a:latin typeface="Avenir Next LT Pro Demi" panose="020B07040202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48E-4BFC-AFF3-AD66E8105D5D}"/>
                </c:ext>
              </c:extLst>
            </c:dLbl>
            <c:dLbl>
              <c:idx val="1"/>
              <c:layout>
                <c:manualLayout>
                  <c:x val="0"/>
                  <c:y val="4.9138021668947932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48E-4BFC-AFF3-AD66E8105D5D}"/>
                </c:ext>
              </c:extLst>
            </c:dLbl>
            <c:dLbl>
              <c:idx val="2"/>
              <c:layout>
                <c:manualLayout>
                  <c:x val="0"/>
                  <c:y val="6.4771716979908096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48E-4BFC-AFF3-AD66E8105D5D}"/>
                </c:ext>
              </c:extLst>
            </c:dLbl>
            <c:dLbl>
              <c:idx val="3"/>
              <c:layout>
                <c:manualLayout>
                  <c:x val="0"/>
                  <c:y val="-4.3103514698283468E-2"/>
                </c:manualLayout>
              </c:layout>
              <c:numFmt formatCode="#&quot;&quot;"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Avenir Next LT Pro Demi" panose="020B07040202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48E-4BFC-AFF3-AD66E8105D5D}"/>
                </c:ext>
              </c:extLst>
            </c:dLbl>
            <c:dLbl>
              <c:idx val="4"/>
              <c:layout>
                <c:manualLayout>
                  <c:x val="-4.0470463475106969E-17"/>
                  <c:y val="-3.6282600542183512E-2"/>
                </c:manualLayout>
              </c:layout>
              <c:numFmt formatCode="#&quot;&quot;"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Avenir Next LT Pro Demi" panose="020B07040202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48E-4BFC-AFF3-AD66E8105D5D}"/>
                </c:ext>
              </c:extLst>
            </c:dLbl>
            <c:dLbl>
              <c:idx val="5"/>
              <c:layout>
                <c:manualLayout>
                  <c:x val="-4.0470463475106969E-17"/>
                  <c:y val="-3.8755657272613736E-2"/>
                </c:manualLayout>
              </c:layout>
              <c:numFmt formatCode="#&quot;&quot;"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Avenir Next LT Pro Demi" panose="020B07040202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48E-4BFC-AFF3-AD66E8105D5D}"/>
                </c:ext>
              </c:extLst>
            </c:dLbl>
            <c:dLbl>
              <c:idx val="6"/>
              <c:layout>
                <c:manualLayout>
                  <c:x val="0"/>
                  <c:y val="-3.2732470495599957E-2"/>
                </c:manualLayout>
              </c:layout>
              <c:numFmt formatCode="#&quot;&quot;"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Avenir Next LT Pro Demi" panose="020B07040202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48E-4BFC-AFF3-AD66E8105D5D}"/>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venir Next LT Pro Demi" panose="020B0704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'Debt Maturity'!$W$4:$W$20</c:f>
              <c:numCache>
                <c:formatCode>General</c:formatCode>
                <c:ptCount val="17"/>
                <c:pt idx="0">
                  <c:v>2026</c:v>
                </c:pt>
                <c:pt idx="1">
                  <c:v>2027</c:v>
                </c:pt>
                <c:pt idx="2">
                  <c:v>2028</c:v>
                </c:pt>
                <c:pt idx="3">
                  <c:v>2029</c:v>
                </c:pt>
                <c:pt idx="4">
                  <c:v>2030</c:v>
                </c:pt>
                <c:pt idx="5">
                  <c:v>2031</c:v>
                </c:pt>
                <c:pt idx="6">
                  <c:v>2032</c:v>
                </c:pt>
                <c:pt idx="7">
                  <c:v>2033</c:v>
                </c:pt>
                <c:pt idx="8">
                  <c:v>2034</c:v>
                </c:pt>
                <c:pt idx="9">
                  <c:v>2035</c:v>
                </c:pt>
                <c:pt idx="10">
                  <c:v>2040</c:v>
                </c:pt>
                <c:pt idx="11">
                  <c:v>2042</c:v>
                </c:pt>
                <c:pt idx="12">
                  <c:v>2044</c:v>
                </c:pt>
                <c:pt idx="13">
                  <c:v>2051</c:v>
                </c:pt>
                <c:pt idx="14">
                  <c:v>2053</c:v>
                </c:pt>
                <c:pt idx="15">
                  <c:v>2054</c:v>
                </c:pt>
                <c:pt idx="16">
                  <c:v>2055</c:v>
                </c:pt>
              </c:numCache>
            </c:numRef>
          </c:cat>
          <c:val>
            <c:numRef>
              <c:f>'Debt Maturity'!$X$4:$X$20</c:f>
              <c:numCache>
                <c:formatCode>_-* #,##0_-;\-* #,##0_-;_-* "-"??_-;_-@_-</c:formatCode>
                <c:ptCount val="17"/>
                <c:pt idx="0">
                  <c:v>34.247</c:v>
                </c:pt>
                <c:pt idx="1">
                  <c:v>30.581</c:v>
                </c:pt>
                <c:pt idx="2">
                  <c:v>25.734000000000002</c:v>
                </c:pt>
                <c:pt idx="3">
                  <c:v>20.471</c:v>
                </c:pt>
                <c:pt idx="4">
                  <c:v>15.11</c:v>
                </c:pt>
                <c:pt idx="5">
                  <c:v>14.11</c:v>
                </c:pt>
                <c:pt idx="6">
                  <c:v>5</c:v>
                </c:pt>
              </c:numCache>
            </c:numRef>
          </c:val>
          <c:extLst>
            <c:ext xmlns:c16="http://schemas.microsoft.com/office/drawing/2014/chart" uri="{C3380CC4-5D6E-409C-BE32-E72D297353CC}">
              <c16:uniqueId val="{00000007-048E-4BFC-AFF3-AD66E8105D5D}"/>
            </c:ext>
          </c:extLst>
        </c:ser>
        <c:ser>
          <c:idx val="1"/>
          <c:order val="1"/>
          <c:tx>
            <c:strRef>
              <c:f>'Debt Maturity'!$Y$3</c:f>
              <c:strCache>
                <c:ptCount val="1"/>
                <c:pt idx="0">
                  <c:v>Bullet</c:v>
                </c:pt>
              </c:strCache>
            </c:strRef>
          </c:tx>
          <c:spPr>
            <a:solidFill>
              <a:srgbClr val="005B9C">
                <a:lumMod val="50000"/>
              </a:srgbClr>
            </a:solidFill>
            <a:ln w="12700" cap="rnd">
              <a:solidFill>
                <a:srgbClr val="FFFFFF"/>
              </a:solidFill>
              <a:prstDash val="solid"/>
              <a:round/>
              <a:headEnd w="med" len="sm"/>
            </a:ln>
            <a:effectLst/>
          </c:spPr>
          <c:invertIfNegative val="0"/>
          <c:dLbls>
            <c:dLbl>
              <c:idx val="14"/>
              <c:layout>
                <c:manualLayout>
                  <c:x val="0"/>
                  <c:y val="2.166229791553764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48E-4BFC-AFF3-AD66E8105D5D}"/>
                </c:ext>
              </c:extLst>
            </c:dLbl>
            <c:numFmt formatCode="#&quot;&quot;" sourceLinked="0"/>
            <c:spPr>
              <a:noFill/>
              <a:ln>
                <a:noFill/>
              </a:ln>
              <a:effectLst/>
            </c:spPr>
            <c:txPr>
              <a:bodyPr rot="0" spcFirstLastPara="1" vertOverflow="ellipsis" vert="horz" wrap="square" lIns="38100" tIns="19050" rIns="38100" bIns="19050" anchor="t" anchorCtr="1">
                <a:spAutoFit/>
              </a:bodyPr>
              <a:lstStyle/>
              <a:p>
                <a:pPr>
                  <a:defRPr sz="1200" b="0" i="0" u="none" strike="noStrike" kern="1200" baseline="0">
                    <a:solidFill>
                      <a:schemeClr val="bg1"/>
                    </a:solidFill>
                    <a:latin typeface="Avenir Next LT Pro Demi" panose="020B0704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'Debt Maturity'!$W$4:$W$20</c:f>
              <c:numCache>
                <c:formatCode>General</c:formatCode>
                <c:ptCount val="17"/>
                <c:pt idx="0">
                  <c:v>2026</c:v>
                </c:pt>
                <c:pt idx="1">
                  <c:v>2027</c:v>
                </c:pt>
                <c:pt idx="2">
                  <c:v>2028</c:v>
                </c:pt>
                <c:pt idx="3">
                  <c:v>2029</c:v>
                </c:pt>
                <c:pt idx="4">
                  <c:v>2030</c:v>
                </c:pt>
                <c:pt idx="5">
                  <c:v>2031</c:v>
                </c:pt>
                <c:pt idx="6">
                  <c:v>2032</c:v>
                </c:pt>
                <c:pt idx="7">
                  <c:v>2033</c:v>
                </c:pt>
                <c:pt idx="8">
                  <c:v>2034</c:v>
                </c:pt>
                <c:pt idx="9">
                  <c:v>2035</c:v>
                </c:pt>
                <c:pt idx="10">
                  <c:v>2040</c:v>
                </c:pt>
                <c:pt idx="11">
                  <c:v>2042</c:v>
                </c:pt>
                <c:pt idx="12">
                  <c:v>2044</c:v>
                </c:pt>
                <c:pt idx="13">
                  <c:v>2051</c:v>
                </c:pt>
                <c:pt idx="14">
                  <c:v>2053</c:v>
                </c:pt>
                <c:pt idx="15">
                  <c:v>2054</c:v>
                </c:pt>
                <c:pt idx="16">
                  <c:v>2055</c:v>
                </c:pt>
              </c:numCache>
            </c:numRef>
          </c:cat>
          <c:val>
            <c:numRef>
              <c:f>'Debt Maturity'!$Y$4:$Y$20</c:f>
              <c:numCache>
                <c:formatCode>_-* #,##0_-;\-* #,##0_-;_-* "-"??_-;_-@_-</c:formatCode>
                <c:ptCount val="17"/>
                <c:pt idx="0">
                  <c:v>150</c:v>
                </c:pt>
                <c:pt idx="1">
                  <c:v>0</c:v>
                </c:pt>
                <c:pt idx="2">
                  <c:v>0</c:v>
                </c:pt>
                <c:pt idx="3">
                  <c:v>0</c:v>
                </c:pt>
                <c:pt idx="4">
                  <c:v>0</c:v>
                </c:pt>
                <c:pt idx="5">
                  <c:v>0</c:v>
                </c:pt>
                <c:pt idx="6">
                  <c:v>0</c:v>
                </c:pt>
                <c:pt idx="7">
                  <c:v>250</c:v>
                </c:pt>
                <c:pt idx="9" formatCode="General">
                  <c:v>300</c:v>
                </c:pt>
                <c:pt idx="10">
                  <c:v>500</c:v>
                </c:pt>
                <c:pt idx="11">
                  <c:v>323</c:v>
                </c:pt>
                <c:pt idx="13">
                  <c:v>350</c:v>
                </c:pt>
                <c:pt idx="14">
                  <c:v>33</c:v>
                </c:pt>
                <c:pt idx="16" formatCode="General">
                  <c:v>300</c:v>
                </c:pt>
              </c:numCache>
            </c:numRef>
          </c:val>
          <c:extLst>
            <c:ext xmlns:c16="http://schemas.microsoft.com/office/drawing/2014/chart" uri="{C3380CC4-5D6E-409C-BE32-E72D297353CC}">
              <c16:uniqueId val="{00000009-048E-4BFC-AFF3-AD66E8105D5D}"/>
            </c:ext>
          </c:extLst>
        </c:ser>
        <c:ser>
          <c:idx val="3"/>
          <c:order val="3"/>
          <c:tx>
            <c:strRef>
              <c:f>'Debt Maturity'!$AA$3</c:f>
              <c:strCache>
                <c:ptCount val="1"/>
                <c:pt idx="0">
                  <c:v>Amortized</c:v>
                </c:pt>
              </c:strCache>
            </c:strRef>
          </c:tx>
          <c:spPr>
            <a:solidFill>
              <a:srgbClr val="BAD2ED"/>
            </a:solidFill>
            <a:ln w="12700" cap="rnd">
              <a:solidFill>
                <a:srgbClr val="FFFFFF"/>
              </a:solidFill>
              <a:prstDash val="solid"/>
              <a:round/>
              <a:headEnd w="med" len="sm"/>
            </a:ln>
            <a:effectLst/>
          </c:spPr>
          <c:invertIfNegative val="0"/>
          <c:dPt>
            <c:idx val="15"/>
            <c:invertIfNegative val="0"/>
            <c:bubble3D val="0"/>
            <c:extLst>
              <c:ext xmlns:c16="http://schemas.microsoft.com/office/drawing/2014/chart" uri="{C3380CC4-5D6E-409C-BE32-E72D297353CC}">
                <c16:uniqueId val="{0000000A-048E-4BFC-AFF3-AD66E8105D5D}"/>
              </c:ext>
            </c:extLst>
          </c:dPt>
          <c:dPt>
            <c:idx val="16"/>
            <c:invertIfNegative val="0"/>
            <c:bubble3D val="0"/>
            <c:extLst>
              <c:ext xmlns:c16="http://schemas.microsoft.com/office/drawing/2014/chart" uri="{C3380CC4-5D6E-409C-BE32-E72D297353CC}">
                <c16:uniqueId val="{0000000B-048E-4BFC-AFF3-AD66E8105D5D}"/>
              </c:ext>
            </c:extLst>
          </c:dPt>
          <c:dLbls>
            <c:spPr>
              <a:noFill/>
              <a:ln>
                <a:noFill/>
              </a:ln>
              <a:effectLst/>
            </c:spPr>
            <c:txPr>
              <a:bodyPr wrap="square" lIns="38100" tIns="19050" rIns="38100" bIns="19050" anchor="ctr">
                <a:spAutoFit/>
              </a:bodyPr>
              <a:lstStyle/>
              <a:p>
                <a:pPr>
                  <a:defRPr sz="1200">
                    <a:solidFill>
                      <a:sysClr val="windowText" lastClr="000000"/>
                    </a:solidFill>
                    <a:latin typeface="Avenir Next LT Pro Demi" panose="020B07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'Debt Maturity'!$W$4:$W$20</c:f>
              <c:numCache>
                <c:formatCode>General</c:formatCode>
                <c:ptCount val="17"/>
                <c:pt idx="0">
                  <c:v>2026</c:v>
                </c:pt>
                <c:pt idx="1">
                  <c:v>2027</c:v>
                </c:pt>
                <c:pt idx="2">
                  <c:v>2028</c:v>
                </c:pt>
                <c:pt idx="3">
                  <c:v>2029</c:v>
                </c:pt>
                <c:pt idx="4">
                  <c:v>2030</c:v>
                </c:pt>
                <c:pt idx="5">
                  <c:v>2031</c:v>
                </c:pt>
                <c:pt idx="6">
                  <c:v>2032</c:v>
                </c:pt>
                <c:pt idx="7">
                  <c:v>2033</c:v>
                </c:pt>
                <c:pt idx="8">
                  <c:v>2034</c:v>
                </c:pt>
                <c:pt idx="9">
                  <c:v>2035</c:v>
                </c:pt>
                <c:pt idx="10">
                  <c:v>2040</c:v>
                </c:pt>
                <c:pt idx="11">
                  <c:v>2042</c:v>
                </c:pt>
                <c:pt idx="12">
                  <c:v>2044</c:v>
                </c:pt>
                <c:pt idx="13">
                  <c:v>2051</c:v>
                </c:pt>
                <c:pt idx="14">
                  <c:v>2053</c:v>
                </c:pt>
                <c:pt idx="15">
                  <c:v>2054</c:v>
                </c:pt>
                <c:pt idx="16">
                  <c:v>2055</c:v>
                </c:pt>
              </c:numCache>
            </c:numRef>
          </c:cat>
          <c:val>
            <c:numRef>
              <c:f>'Debt Maturity'!$AA$4:$AA$20</c:f>
              <c:numCache>
                <c:formatCode>General</c:formatCode>
                <c:ptCount val="17"/>
                <c:pt idx="8" formatCode="0">
                  <c:v>55</c:v>
                </c:pt>
                <c:pt idx="12">
                  <c:v>50</c:v>
                </c:pt>
                <c:pt idx="15">
                  <c:v>345</c:v>
                </c:pt>
                <c:pt idx="16" formatCode="0">
                  <c:v>117.97069134</c:v>
                </c:pt>
              </c:numCache>
            </c:numRef>
          </c:val>
          <c:extLst>
            <c:ext xmlns:c16="http://schemas.microsoft.com/office/drawing/2014/chart" uri="{C3380CC4-5D6E-409C-BE32-E72D297353CC}">
              <c16:uniqueId val="{0000000C-048E-4BFC-AFF3-AD66E8105D5D}"/>
            </c:ext>
          </c:extLst>
        </c:ser>
        <c:dLbls>
          <c:dLblPos val="inEnd"/>
          <c:showLegendKey val="0"/>
          <c:showVal val="1"/>
          <c:showCatName val="0"/>
          <c:showSerName val="0"/>
          <c:showPercent val="0"/>
          <c:showBubbleSize val="0"/>
        </c:dLbls>
        <c:gapWidth val="21"/>
        <c:overlap val="100"/>
        <c:axId val="473900383"/>
        <c:axId val="2137523503"/>
        <c:extLst>
          <c:ext xmlns:c15="http://schemas.microsoft.com/office/drawing/2012/chart" uri="{02D57815-91ED-43cb-92C2-25804820EDAC}">
            <c15:filteredBarSeries>
              <c15:ser>
                <c:idx val="2"/>
                <c:order val="2"/>
                <c:tx>
                  <c:strRef>
                    <c:extLst>
                      <c:ext uri="{02D57815-91ED-43cb-92C2-25804820EDAC}">
                        <c15:formulaRef>
                          <c15:sqref>'Debt Maturity'!$Z$3</c15:sqref>
                        </c15:formulaRef>
                      </c:ext>
                    </c:extLst>
                    <c:strCache>
                      <c:ptCount val="1"/>
                      <c:pt idx="0">
                        <c:v>Term</c:v>
                      </c:pt>
                    </c:strCache>
                  </c:strRef>
                </c:tx>
                <c:spPr>
                  <a:solidFill>
                    <a:srgbClr val="005B9C"/>
                  </a:solidFill>
                  <a:ln w="12700">
                    <a:solidFill>
                      <a:srgbClr val="FFFFFF"/>
                    </a:solidFill>
                  </a:ln>
                  <a:effectLst/>
                </c:spPr>
                <c:invertIfNegative val="0"/>
                <c:dLbls>
                  <c:dLbl>
                    <c:idx val="7"/>
                    <c:layout>
                      <c:manualLayout>
                        <c:x val="0"/>
                        <c:y val="-4.3365484727818419E-2"/>
                      </c:manualLayout>
                    </c:layout>
                    <c:dLblPos val="ctr"/>
                    <c:showLegendKey val="0"/>
                    <c:showVal val="1"/>
                    <c:showCatName val="0"/>
                    <c:showSerName val="0"/>
                    <c:showPercent val="0"/>
                    <c:showBubbleSize val="0"/>
                    <c:extLst>
                      <c:ext uri="{CE6537A1-D6FC-4f65-9D91-7224C49458BB}"/>
                      <c:ext xmlns:c16="http://schemas.microsoft.com/office/drawing/2014/chart" uri="{C3380CC4-5D6E-409C-BE32-E72D297353CC}">
                        <c16:uniqueId val="{0000000D-048E-4BFC-AFF3-AD66E8105D5D}"/>
                      </c:ext>
                    </c:extLst>
                  </c:dLbl>
                  <c:spPr>
                    <a:noFill/>
                    <a:ln>
                      <a:noFill/>
                    </a:ln>
                    <a:effectLst/>
                  </c:spPr>
                  <c:txPr>
                    <a:bodyPr wrap="square" lIns="38100" tIns="19050" rIns="38100" bIns="19050" anchor="ctr">
                      <a:spAutoFit/>
                    </a:bodyPr>
                    <a:lstStyle/>
                    <a:p>
                      <a:pPr>
                        <a:defRPr sz="1200">
                          <a:latin typeface="Avenir Next LT Pro Demi" panose="020B0704020202020204" pitchFamily="34" charset="0"/>
                        </a:defRPr>
                      </a:pPr>
                      <a:endParaRPr lang="en-US"/>
                    </a:p>
                  </c:txPr>
                  <c:dLblPos val="inEnd"/>
                  <c:showLegendKey val="0"/>
                  <c:showVal val="1"/>
                  <c:showCatName val="0"/>
                  <c:showSerName val="0"/>
                  <c:showPercent val="0"/>
                  <c:showBubbleSize val="0"/>
                  <c:showLeaderLines val="0"/>
                  <c:extLst>
                    <c:ext uri="{CE6537A1-D6FC-4f65-9D91-7224C49458BB}">
                      <c15:showLeaderLines val="1"/>
                    </c:ext>
                  </c:extLst>
                </c:dLbls>
                <c:cat>
                  <c:numRef>
                    <c:extLst>
                      <c:ext uri="{02D57815-91ED-43cb-92C2-25804820EDAC}">
                        <c15:formulaRef>
                          <c15:sqref>'Debt Maturity'!$W$4:$W$20</c15:sqref>
                        </c15:formulaRef>
                      </c:ext>
                    </c:extLst>
                    <c:numCache>
                      <c:formatCode>General</c:formatCode>
                      <c:ptCount val="17"/>
                      <c:pt idx="0">
                        <c:v>2026</c:v>
                      </c:pt>
                      <c:pt idx="1">
                        <c:v>2027</c:v>
                      </c:pt>
                      <c:pt idx="2">
                        <c:v>2028</c:v>
                      </c:pt>
                      <c:pt idx="3">
                        <c:v>2029</c:v>
                      </c:pt>
                      <c:pt idx="4">
                        <c:v>2030</c:v>
                      </c:pt>
                      <c:pt idx="5">
                        <c:v>2031</c:v>
                      </c:pt>
                      <c:pt idx="6">
                        <c:v>2032</c:v>
                      </c:pt>
                      <c:pt idx="7">
                        <c:v>2033</c:v>
                      </c:pt>
                      <c:pt idx="8">
                        <c:v>2034</c:v>
                      </c:pt>
                      <c:pt idx="9">
                        <c:v>2035</c:v>
                      </c:pt>
                      <c:pt idx="10">
                        <c:v>2040</c:v>
                      </c:pt>
                      <c:pt idx="11">
                        <c:v>2042</c:v>
                      </c:pt>
                      <c:pt idx="12">
                        <c:v>2044</c:v>
                      </c:pt>
                      <c:pt idx="13">
                        <c:v>2051</c:v>
                      </c:pt>
                      <c:pt idx="14">
                        <c:v>2053</c:v>
                      </c:pt>
                      <c:pt idx="15">
                        <c:v>2054</c:v>
                      </c:pt>
                      <c:pt idx="16">
                        <c:v>2055</c:v>
                      </c:pt>
                    </c:numCache>
                  </c:numRef>
                </c:cat>
                <c:val>
                  <c:numRef>
                    <c:extLst>
                      <c:ext uri="{02D57815-91ED-43cb-92C2-25804820EDAC}">
                        <c15:formulaRef>
                          <c15:sqref>'Debt Maturity'!$Z$4:$Z$20</c15:sqref>
                        </c15:formulaRef>
                      </c:ext>
                    </c:extLst>
                    <c:numCache>
                      <c:formatCode>General</c:formatCode>
                      <c:ptCount val="17"/>
                      <c:pt idx="0">
                        <c:v>1</c:v>
                      </c:pt>
                      <c:pt idx="1">
                        <c:v>1</c:v>
                      </c:pt>
                      <c:pt idx="2">
                        <c:v>2</c:v>
                      </c:pt>
                      <c:pt idx="3">
                        <c:v>3</c:v>
                      </c:pt>
                      <c:pt idx="4">
                        <c:v>4</c:v>
                      </c:pt>
                      <c:pt idx="5">
                        <c:v>5</c:v>
                      </c:pt>
                      <c:pt idx="6">
                        <c:v>6</c:v>
                      </c:pt>
                      <c:pt idx="7">
                        <c:v>7</c:v>
                      </c:pt>
                      <c:pt idx="8">
                        <c:v>8</c:v>
                      </c:pt>
                      <c:pt idx="9">
                        <c:v>9</c:v>
                      </c:pt>
                      <c:pt idx="10">
                        <c:v>14</c:v>
                      </c:pt>
                      <c:pt idx="11">
                        <c:v>16</c:v>
                      </c:pt>
                      <c:pt idx="12">
                        <c:v>18</c:v>
                      </c:pt>
                      <c:pt idx="13">
                        <c:v>25</c:v>
                      </c:pt>
                      <c:pt idx="14">
                        <c:v>27</c:v>
                      </c:pt>
                      <c:pt idx="15">
                        <c:v>28</c:v>
                      </c:pt>
                      <c:pt idx="16">
                        <c:v>29</c:v>
                      </c:pt>
                    </c:numCache>
                  </c:numRef>
                </c:val>
                <c:extLst>
                  <c:ext xmlns:c16="http://schemas.microsoft.com/office/drawing/2014/chart" uri="{C3380CC4-5D6E-409C-BE32-E72D297353CC}">
                    <c16:uniqueId val="{0000000E-048E-4BFC-AFF3-AD66E8105D5D}"/>
                  </c:ext>
                </c:extLst>
              </c15:ser>
            </c15:filteredBarSeries>
          </c:ext>
        </c:extLst>
      </c:barChart>
      <c:catAx>
        <c:axId val="473900383"/>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spc="-20" baseline="0">
                <a:solidFill>
                  <a:schemeClr val="tx1"/>
                </a:solidFill>
                <a:latin typeface="Avenir Next LT Pro Demi" panose="020B0704020202020204" pitchFamily="34" charset="0"/>
                <a:ea typeface="+mn-ea"/>
                <a:cs typeface="+mn-cs"/>
              </a:defRPr>
            </a:pPr>
            <a:endParaRPr lang="en-US"/>
          </a:p>
        </c:txPr>
        <c:crossAx val="2137523503"/>
        <c:crosses val="autoZero"/>
        <c:auto val="1"/>
        <c:lblAlgn val="ctr"/>
        <c:lblOffset val="100"/>
        <c:noMultiLvlLbl val="0"/>
      </c:catAx>
      <c:valAx>
        <c:axId val="2137523503"/>
        <c:scaling>
          <c:orientation val="minMax"/>
        </c:scaling>
        <c:delete val="1"/>
        <c:axPos val="l"/>
        <c:numFmt formatCode="#,##0_ ;\-#,##0\ " sourceLinked="0"/>
        <c:majorTickMark val="out"/>
        <c:minorTickMark val="none"/>
        <c:tickLblPos val="nextTo"/>
        <c:crossAx val="473900383"/>
        <c:crosses val="autoZero"/>
        <c:crossBetween val="between"/>
      </c:valAx>
      <c:spPr>
        <a:noFill/>
        <a:ln>
          <a:noFill/>
        </a:ln>
        <a:effectLst/>
      </c:spPr>
    </c:plotArea>
    <c:legend>
      <c:legendPos val="b"/>
      <c:overlay val="0"/>
      <c:txPr>
        <a:bodyPr/>
        <a:lstStyle/>
        <a:p>
          <a:pPr>
            <a:defRPr sz="1200"/>
          </a:pPr>
          <a:endParaRPr lang="en-US"/>
        </a:p>
      </c:txPr>
    </c:legend>
    <c:plotVisOnly val="1"/>
    <c:dispBlanksAs val="gap"/>
    <c:showDLblsOverMax val="0"/>
    <c:extLst/>
  </c:chart>
  <c:spPr>
    <a:noFill/>
    <a:ln w="9525" cap="flat" cmpd="sng" algn="ctr">
      <a:noFill/>
      <a:round/>
    </a:ln>
    <a:effectLst/>
  </c:spPr>
  <c:txPr>
    <a:bodyPr anchor="t" anchorCtr="1"/>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7D4F18B-442E-E540-AA41-85D78A2E0D1D}" type="datetimeFigureOut">
              <a:rPr lang="en-US" smtClean="0"/>
              <a:t>3/6/2026</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49CD871-587C-4F42-BE49-1C04AB97EE5F}" type="slidenum">
              <a:rPr lang="en-US" smtClean="0"/>
              <a:t>‹#›</a:t>
            </a:fld>
            <a:endParaRPr lang="en-US"/>
          </a:p>
        </p:txBody>
      </p:sp>
    </p:spTree>
    <p:extLst>
      <p:ext uri="{BB962C8B-B14F-4D97-AF65-F5344CB8AC3E}">
        <p14:creationId xmlns:p14="http://schemas.microsoft.com/office/powerpoint/2010/main" val="15253769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4671EF-E930-5041-93E6-068926879B88}" type="slidenum">
              <a:rPr lang="en-US" smtClean="0"/>
              <a:t>1</a:t>
            </a:fld>
            <a:endParaRPr lang="en-US"/>
          </a:p>
        </p:txBody>
      </p:sp>
    </p:spTree>
    <p:extLst>
      <p:ext uri="{BB962C8B-B14F-4D97-AF65-F5344CB8AC3E}">
        <p14:creationId xmlns:p14="http://schemas.microsoft.com/office/powerpoint/2010/main" val="3336580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a:sym typeface="Wingdings" panose="05000000000000000000" pitchFamily="2" charset="2"/>
            </a:endParaRPr>
          </a:p>
        </p:txBody>
      </p:sp>
      <p:sp>
        <p:nvSpPr>
          <p:cNvPr id="4" name="Slide Number Placeholder 3"/>
          <p:cNvSpPr>
            <a:spLocks noGrp="1"/>
          </p:cNvSpPr>
          <p:nvPr>
            <p:ph type="sldNum" sz="quarter" idx="5"/>
          </p:nvPr>
        </p:nvSpPr>
        <p:spPr/>
        <p:txBody>
          <a:bodyPr/>
          <a:lstStyle/>
          <a:p>
            <a:fld id="{B49CD871-587C-4F42-BE49-1C04AB97EE5F}" type="slidenum">
              <a:rPr lang="en-US" smtClean="0"/>
              <a:t>10</a:t>
            </a:fld>
            <a:endParaRPr lang="en-US"/>
          </a:p>
        </p:txBody>
      </p:sp>
    </p:spTree>
    <p:extLst>
      <p:ext uri="{BB962C8B-B14F-4D97-AF65-F5344CB8AC3E}">
        <p14:creationId xmlns:p14="http://schemas.microsoft.com/office/powerpoint/2010/main" val="812947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sz="1800">
              <a:solidFill>
                <a:srgbClr val="000000"/>
              </a:solidFill>
              <a:latin typeface="Calibri" panose="020F0502020204030204" pitchFamily="34" charset="0"/>
            </a:endParaRPr>
          </a:p>
          <a:p>
            <a:endParaRPr lang="en-CA"/>
          </a:p>
        </p:txBody>
      </p:sp>
      <p:sp>
        <p:nvSpPr>
          <p:cNvPr id="4" name="Slide Number Placeholder 3"/>
          <p:cNvSpPr>
            <a:spLocks noGrp="1"/>
          </p:cNvSpPr>
          <p:nvPr>
            <p:ph type="sldNum" sz="quarter" idx="5"/>
          </p:nvPr>
        </p:nvSpPr>
        <p:spPr/>
        <p:txBody>
          <a:bodyPr/>
          <a:lstStyle/>
          <a:p>
            <a:fld id="{B49CD871-587C-4F42-BE49-1C04AB97EE5F}" type="slidenum">
              <a:rPr lang="en-US" smtClean="0"/>
              <a:t>11</a:t>
            </a:fld>
            <a:endParaRPr lang="en-US"/>
          </a:p>
        </p:txBody>
      </p:sp>
    </p:spTree>
    <p:extLst>
      <p:ext uri="{BB962C8B-B14F-4D97-AF65-F5344CB8AC3E}">
        <p14:creationId xmlns:p14="http://schemas.microsoft.com/office/powerpoint/2010/main" val="520366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fontAlgn="base">
              <a:defRPr/>
            </a:pPr>
            <a:endParaRPr lang="en-CA"/>
          </a:p>
        </p:txBody>
      </p:sp>
      <p:sp>
        <p:nvSpPr>
          <p:cNvPr id="4" name="Slide Number Placeholder 3"/>
          <p:cNvSpPr>
            <a:spLocks noGrp="1"/>
          </p:cNvSpPr>
          <p:nvPr>
            <p:ph type="sldNum" sz="quarter" idx="5"/>
          </p:nvPr>
        </p:nvSpPr>
        <p:spPr/>
        <p:txBody>
          <a:bodyPr/>
          <a:lstStyle/>
          <a:p>
            <a:fld id="{B49CD871-587C-4F42-BE49-1C04AB97EE5F}" type="slidenum">
              <a:rPr lang="en-US" smtClean="0"/>
              <a:t>12</a:t>
            </a:fld>
            <a:endParaRPr lang="en-US"/>
          </a:p>
        </p:txBody>
      </p:sp>
    </p:spTree>
    <p:extLst>
      <p:ext uri="{BB962C8B-B14F-4D97-AF65-F5344CB8AC3E}">
        <p14:creationId xmlns:p14="http://schemas.microsoft.com/office/powerpoint/2010/main" val="3583687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49CD871-587C-4F42-BE49-1C04AB97EE5F}" type="slidenum">
              <a:rPr lang="en-US" smtClean="0"/>
              <a:t>13</a:t>
            </a:fld>
            <a:endParaRPr lang="en-US"/>
          </a:p>
        </p:txBody>
      </p:sp>
    </p:spTree>
    <p:extLst>
      <p:ext uri="{BB962C8B-B14F-4D97-AF65-F5344CB8AC3E}">
        <p14:creationId xmlns:p14="http://schemas.microsoft.com/office/powerpoint/2010/main" val="1807682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49CD871-587C-4F42-BE49-1C04AB97EE5F}" type="slidenum">
              <a:rPr lang="en-US" smtClean="0"/>
              <a:t>14</a:t>
            </a:fld>
            <a:endParaRPr lang="en-US"/>
          </a:p>
        </p:txBody>
      </p:sp>
    </p:spTree>
    <p:extLst>
      <p:ext uri="{BB962C8B-B14F-4D97-AF65-F5344CB8AC3E}">
        <p14:creationId xmlns:p14="http://schemas.microsoft.com/office/powerpoint/2010/main" val="2203620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5"/>
          </p:nvPr>
        </p:nvSpPr>
        <p:spPr/>
        <p:txBody>
          <a:bodyPr/>
          <a:lstStyle/>
          <a:p>
            <a:fld id="{B49CD871-587C-4F42-BE49-1C04AB97EE5F}" type="slidenum">
              <a:rPr lang="en-US" smtClean="0"/>
              <a:t>15</a:t>
            </a:fld>
            <a:endParaRPr lang="en-US"/>
          </a:p>
        </p:txBody>
      </p:sp>
    </p:spTree>
    <p:extLst>
      <p:ext uri="{BB962C8B-B14F-4D97-AF65-F5344CB8AC3E}">
        <p14:creationId xmlns:p14="http://schemas.microsoft.com/office/powerpoint/2010/main" val="3165538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D286C-4619-408A-ED18-50A91FFFD2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C9E15F-8614-5DFE-A3B8-AC3253B773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109F3B-9635-E558-3180-05FFC026BC35}"/>
              </a:ext>
            </a:extLst>
          </p:cNvPr>
          <p:cNvSpPr>
            <a:spLocks noGrp="1"/>
          </p:cNvSpPr>
          <p:nvPr>
            <p:ph type="body" idx="1"/>
          </p:nvPr>
        </p:nvSpPr>
        <p:spPr/>
        <p:txBody>
          <a:bodyPr/>
          <a:lstStyle/>
          <a:p>
            <a:endParaRPr lang="en-US" sz="1400"/>
          </a:p>
        </p:txBody>
      </p:sp>
      <p:sp>
        <p:nvSpPr>
          <p:cNvPr id="4" name="Slide Number Placeholder 3">
            <a:extLst>
              <a:ext uri="{FF2B5EF4-FFF2-40B4-BE49-F238E27FC236}">
                <a16:creationId xmlns:a16="http://schemas.microsoft.com/office/drawing/2014/main" id="{0194D86C-4B9D-0820-A62B-A0EA751C761A}"/>
              </a:ext>
            </a:extLst>
          </p:cNvPr>
          <p:cNvSpPr>
            <a:spLocks noGrp="1"/>
          </p:cNvSpPr>
          <p:nvPr>
            <p:ph type="sldNum" sz="quarter" idx="5"/>
          </p:nvPr>
        </p:nvSpPr>
        <p:spPr/>
        <p:txBody>
          <a:bodyPr/>
          <a:lstStyle/>
          <a:p>
            <a:fld id="{B49CD871-587C-4F42-BE49-1C04AB97EE5F}" type="slidenum">
              <a:rPr lang="en-US" smtClean="0"/>
              <a:t>16</a:t>
            </a:fld>
            <a:endParaRPr lang="en-US"/>
          </a:p>
        </p:txBody>
      </p:sp>
    </p:spTree>
    <p:extLst>
      <p:ext uri="{BB962C8B-B14F-4D97-AF65-F5344CB8AC3E}">
        <p14:creationId xmlns:p14="http://schemas.microsoft.com/office/powerpoint/2010/main" val="2263062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9CD871-587C-4F42-BE49-1C04AB97EE5F}" type="slidenum">
              <a:rPr lang="en-US" smtClean="0"/>
              <a:t>17</a:t>
            </a:fld>
            <a:endParaRPr lang="en-US"/>
          </a:p>
        </p:txBody>
      </p:sp>
    </p:spTree>
    <p:extLst>
      <p:ext uri="{BB962C8B-B14F-4D97-AF65-F5344CB8AC3E}">
        <p14:creationId xmlns:p14="http://schemas.microsoft.com/office/powerpoint/2010/main" val="200992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9CD871-587C-4F42-BE49-1C04AB97EE5F}" type="slidenum">
              <a:rPr lang="en-US" smtClean="0"/>
              <a:t>18</a:t>
            </a:fld>
            <a:endParaRPr lang="en-US"/>
          </a:p>
        </p:txBody>
      </p:sp>
    </p:spTree>
    <p:extLst>
      <p:ext uri="{BB962C8B-B14F-4D97-AF65-F5344CB8AC3E}">
        <p14:creationId xmlns:p14="http://schemas.microsoft.com/office/powerpoint/2010/main" val="3730272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5000"/>
              </a:lnSpc>
            </a:pPr>
            <a:endParaRPr lang="en-US" sz="1400" b="1"/>
          </a:p>
        </p:txBody>
      </p:sp>
      <p:sp>
        <p:nvSpPr>
          <p:cNvPr id="4" name="Slide Number Placeholder 3"/>
          <p:cNvSpPr>
            <a:spLocks noGrp="1"/>
          </p:cNvSpPr>
          <p:nvPr>
            <p:ph type="sldNum" sz="quarter" idx="5"/>
          </p:nvPr>
        </p:nvSpPr>
        <p:spPr/>
        <p:txBody>
          <a:bodyPr/>
          <a:lstStyle/>
          <a:p>
            <a:fld id="{B49CD871-587C-4F42-BE49-1C04AB97EE5F}" type="slidenum">
              <a:rPr lang="en-US" smtClean="0"/>
              <a:t>19</a:t>
            </a:fld>
            <a:endParaRPr lang="en-US"/>
          </a:p>
        </p:txBody>
      </p:sp>
    </p:spTree>
    <p:extLst>
      <p:ext uri="{BB962C8B-B14F-4D97-AF65-F5344CB8AC3E}">
        <p14:creationId xmlns:p14="http://schemas.microsoft.com/office/powerpoint/2010/main" val="1646965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49CD871-587C-4F42-BE49-1C04AB97EE5F}" type="slidenum">
              <a:rPr lang="en-US" smtClean="0"/>
              <a:t>2</a:t>
            </a:fld>
            <a:endParaRPr lang="en-US"/>
          </a:p>
        </p:txBody>
      </p:sp>
    </p:spTree>
    <p:extLst>
      <p:ext uri="{BB962C8B-B14F-4D97-AF65-F5344CB8AC3E}">
        <p14:creationId xmlns:p14="http://schemas.microsoft.com/office/powerpoint/2010/main" val="2794049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6472"/>
            <a:endParaRPr lang="en-US" sz="1400"/>
          </a:p>
        </p:txBody>
      </p:sp>
      <p:sp>
        <p:nvSpPr>
          <p:cNvPr id="4" name="Slide Number Placeholder 3"/>
          <p:cNvSpPr>
            <a:spLocks noGrp="1"/>
          </p:cNvSpPr>
          <p:nvPr>
            <p:ph type="sldNum" sz="quarter" idx="5"/>
          </p:nvPr>
        </p:nvSpPr>
        <p:spPr/>
        <p:txBody>
          <a:bodyPr/>
          <a:lstStyle/>
          <a:p>
            <a:fld id="{B49CD871-587C-4F42-BE49-1C04AB97EE5F}" type="slidenum">
              <a:rPr lang="en-US" smtClean="0"/>
              <a:t>20</a:t>
            </a:fld>
            <a:endParaRPr lang="en-US"/>
          </a:p>
        </p:txBody>
      </p:sp>
    </p:spTree>
    <p:extLst>
      <p:ext uri="{BB962C8B-B14F-4D97-AF65-F5344CB8AC3E}">
        <p14:creationId xmlns:p14="http://schemas.microsoft.com/office/powerpoint/2010/main" val="2693259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CA"/>
          </a:p>
        </p:txBody>
      </p:sp>
      <p:sp>
        <p:nvSpPr>
          <p:cNvPr id="4" name="Slide Number Placeholder 3"/>
          <p:cNvSpPr>
            <a:spLocks noGrp="1"/>
          </p:cNvSpPr>
          <p:nvPr>
            <p:ph type="sldNum" sz="quarter" idx="5"/>
          </p:nvPr>
        </p:nvSpPr>
        <p:spPr/>
        <p:txBody>
          <a:bodyPr/>
          <a:lstStyle/>
          <a:p>
            <a:fld id="{B49CD871-587C-4F42-BE49-1C04AB97EE5F}" type="slidenum">
              <a:rPr lang="en-US" smtClean="0"/>
              <a:t>21</a:t>
            </a:fld>
            <a:endParaRPr lang="en-US"/>
          </a:p>
        </p:txBody>
      </p:sp>
    </p:spTree>
    <p:extLst>
      <p:ext uri="{BB962C8B-B14F-4D97-AF65-F5344CB8AC3E}">
        <p14:creationId xmlns:p14="http://schemas.microsoft.com/office/powerpoint/2010/main" val="3569659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a:p>
            <a:r>
              <a:rPr lang="en-CA" sz="1400"/>
              <a:t>Peel has historically been a regular issuer in the debt capital markets through a combination of serial and bullet debentures, issuing approximately $3.0 billion in debentures since 2010.</a:t>
            </a:r>
          </a:p>
          <a:p>
            <a:endParaRPr lang="en-CA" sz="1400"/>
          </a:p>
          <a:p>
            <a:r>
              <a:rPr lang="en-CA" sz="1400"/>
              <a:t>It is worth mentioning that the Region was absent from debt capital markets during 2023 and 2024 as a result of legislative uncertainty.  Given the legislative backdrop at the time and to ensure the continued implementation of the Region’s and local municipalities’ critical capital requirements, the Region was able to work closely with the Province and through the Ontario Financing Authority (OFA) to secure $450 million in debenture financing to support the Region’s and local municipalities’ financing requirements for 2023 and 2024.  </a:t>
            </a:r>
          </a:p>
          <a:p>
            <a:endParaRPr lang="en-CA" sz="1400"/>
          </a:p>
          <a:p>
            <a:pPr defTabSz="465887"/>
            <a:r>
              <a:rPr lang="en-CA" sz="1400"/>
              <a:t>Of the $450 million, approximately $345 million supported the Region’s needs, $90 million was raised for Mississauga, and $14.7 million for Caledon </a:t>
            </a:r>
          </a:p>
          <a:p>
            <a:endParaRPr lang="en-CA" sz="1400"/>
          </a:p>
          <a:p>
            <a:r>
              <a:rPr lang="en-CA" sz="1400"/>
              <a:t>In March of 2025, the Region returned to capital markets with an extremely successful $300 million 10-year debenture that was met with strong investor demand with ~1.5x oversubscription.  </a:t>
            </a:r>
          </a:p>
          <a:p>
            <a:endParaRPr lang="en-CA"/>
          </a:p>
        </p:txBody>
      </p:sp>
      <p:sp>
        <p:nvSpPr>
          <p:cNvPr id="4" name="Slide Number Placeholder 3"/>
          <p:cNvSpPr>
            <a:spLocks noGrp="1"/>
          </p:cNvSpPr>
          <p:nvPr>
            <p:ph type="sldNum" sz="quarter" idx="5"/>
          </p:nvPr>
        </p:nvSpPr>
        <p:spPr/>
        <p:txBody>
          <a:bodyPr/>
          <a:lstStyle/>
          <a:p>
            <a:fld id="{B49CD871-587C-4F42-BE49-1C04AB97EE5F}" type="slidenum">
              <a:rPr lang="en-US" smtClean="0"/>
              <a:t>22</a:t>
            </a:fld>
            <a:endParaRPr lang="en-US"/>
          </a:p>
        </p:txBody>
      </p:sp>
    </p:spTree>
    <p:extLst>
      <p:ext uri="{BB962C8B-B14F-4D97-AF65-F5344CB8AC3E}">
        <p14:creationId xmlns:p14="http://schemas.microsoft.com/office/powerpoint/2010/main" val="3908911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CA"/>
          </a:p>
        </p:txBody>
      </p:sp>
      <p:sp>
        <p:nvSpPr>
          <p:cNvPr id="4" name="Slide Number Placeholder 3"/>
          <p:cNvSpPr>
            <a:spLocks noGrp="1"/>
          </p:cNvSpPr>
          <p:nvPr>
            <p:ph type="sldNum" sz="quarter" idx="5"/>
          </p:nvPr>
        </p:nvSpPr>
        <p:spPr/>
        <p:txBody>
          <a:bodyPr/>
          <a:lstStyle/>
          <a:p>
            <a:fld id="{B49CD871-587C-4F42-BE49-1C04AB97EE5F}" type="slidenum">
              <a:rPr lang="en-US" smtClean="0"/>
              <a:t>23</a:t>
            </a:fld>
            <a:endParaRPr lang="en-US"/>
          </a:p>
        </p:txBody>
      </p:sp>
    </p:spTree>
    <p:extLst>
      <p:ext uri="{BB962C8B-B14F-4D97-AF65-F5344CB8AC3E}">
        <p14:creationId xmlns:p14="http://schemas.microsoft.com/office/powerpoint/2010/main" val="3364302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9CD871-587C-4F42-BE49-1C04AB97EE5F}" type="slidenum">
              <a:rPr lang="en-US" smtClean="0"/>
              <a:t>24</a:t>
            </a:fld>
            <a:endParaRPr lang="en-US"/>
          </a:p>
        </p:txBody>
      </p:sp>
    </p:spTree>
    <p:extLst>
      <p:ext uri="{BB962C8B-B14F-4D97-AF65-F5344CB8AC3E}">
        <p14:creationId xmlns:p14="http://schemas.microsoft.com/office/powerpoint/2010/main" val="9770118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49CD871-587C-4F42-BE49-1C04AB97EE5F}" type="slidenum">
              <a:rPr lang="en-US" smtClean="0"/>
              <a:t>25</a:t>
            </a:fld>
            <a:endParaRPr lang="en-US"/>
          </a:p>
        </p:txBody>
      </p:sp>
    </p:spTree>
    <p:extLst>
      <p:ext uri="{BB962C8B-B14F-4D97-AF65-F5344CB8AC3E}">
        <p14:creationId xmlns:p14="http://schemas.microsoft.com/office/powerpoint/2010/main" val="2754547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49CD871-587C-4F42-BE49-1C04AB97EE5F}" type="slidenum">
              <a:rPr lang="en-US" smtClean="0"/>
              <a:t>26</a:t>
            </a:fld>
            <a:endParaRPr lang="en-US"/>
          </a:p>
        </p:txBody>
      </p:sp>
    </p:spTree>
    <p:extLst>
      <p:ext uri="{BB962C8B-B14F-4D97-AF65-F5344CB8AC3E}">
        <p14:creationId xmlns:p14="http://schemas.microsoft.com/office/powerpoint/2010/main" val="39841205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49CD871-587C-4F42-BE49-1C04AB97EE5F}" type="slidenum">
              <a:rPr lang="en-US" smtClean="0"/>
              <a:t>27</a:t>
            </a:fld>
            <a:endParaRPr lang="en-US"/>
          </a:p>
        </p:txBody>
      </p:sp>
    </p:spTree>
    <p:extLst>
      <p:ext uri="{BB962C8B-B14F-4D97-AF65-F5344CB8AC3E}">
        <p14:creationId xmlns:p14="http://schemas.microsoft.com/office/powerpoint/2010/main" val="277657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49CD871-587C-4F42-BE49-1C04AB97EE5F}" type="slidenum">
              <a:rPr lang="en-US" smtClean="0"/>
              <a:t>3</a:t>
            </a:fld>
            <a:endParaRPr lang="en-US"/>
          </a:p>
        </p:txBody>
      </p:sp>
    </p:spTree>
    <p:extLst>
      <p:ext uri="{BB962C8B-B14F-4D97-AF65-F5344CB8AC3E}">
        <p14:creationId xmlns:p14="http://schemas.microsoft.com/office/powerpoint/2010/main" val="970105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49CD871-587C-4F42-BE49-1C04AB97EE5F}" type="slidenum">
              <a:rPr lang="en-US" smtClean="0"/>
              <a:t>4</a:t>
            </a:fld>
            <a:endParaRPr lang="en-US"/>
          </a:p>
        </p:txBody>
      </p:sp>
    </p:spTree>
    <p:extLst>
      <p:ext uri="{BB962C8B-B14F-4D97-AF65-F5344CB8AC3E}">
        <p14:creationId xmlns:p14="http://schemas.microsoft.com/office/powerpoint/2010/main" val="3761359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9CD871-587C-4F42-BE49-1C04AB97EE5F}" type="slidenum">
              <a:rPr lang="en-US" smtClean="0"/>
              <a:t>5</a:t>
            </a:fld>
            <a:endParaRPr lang="en-US"/>
          </a:p>
        </p:txBody>
      </p:sp>
    </p:spTree>
    <p:extLst>
      <p:ext uri="{BB962C8B-B14F-4D97-AF65-F5344CB8AC3E}">
        <p14:creationId xmlns:p14="http://schemas.microsoft.com/office/powerpoint/2010/main" val="694062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a:p>
        </p:txBody>
      </p:sp>
      <p:sp>
        <p:nvSpPr>
          <p:cNvPr id="4" name="Slide Number Placeholder 3"/>
          <p:cNvSpPr>
            <a:spLocks noGrp="1"/>
          </p:cNvSpPr>
          <p:nvPr>
            <p:ph type="sldNum" sz="quarter" idx="5"/>
          </p:nvPr>
        </p:nvSpPr>
        <p:spPr/>
        <p:txBody>
          <a:bodyPr/>
          <a:lstStyle/>
          <a:p>
            <a:fld id="{B49CD871-587C-4F42-BE49-1C04AB97EE5F}" type="slidenum">
              <a:rPr lang="en-US" smtClean="0"/>
              <a:t>6</a:t>
            </a:fld>
            <a:endParaRPr lang="en-US"/>
          </a:p>
        </p:txBody>
      </p:sp>
    </p:spTree>
    <p:extLst>
      <p:ext uri="{BB962C8B-B14F-4D97-AF65-F5344CB8AC3E}">
        <p14:creationId xmlns:p14="http://schemas.microsoft.com/office/powerpoint/2010/main" val="3311679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9CD871-587C-4F42-BE49-1C04AB97EE5F}" type="slidenum">
              <a:rPr lang="en-US" smtClean="0"/>
              <a:t>7</a:t>
            </a:fld>
            <a:endParaRPr lang="en-US"/>
          </a:p>
        </p:txBody>
      </p:sp>
    </p:spTree>
    <p:extLst>
      <p:ext uri="{BB962C8B-B14F-4D97-AF65-F5344CB8AC3E}">
        <p14:creationId xmlns:p14="http://schemas.microsoft.com/office/powerpoint/2010/main" val="254443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9CD871-587C-4F42-BE49-1C04AB97EE5F}" type="slidenum">
              <a:rPr lang="en-US" smtClean="0"/>
              <a:t>8</a:t>
            </a:fld>
            <a:endParaRPr lang="en-US"/>
          </a:p>
        </p:txBody>
      </p:sp>
    </p:spTree>
    <p:extLst>
      <p:ext uri="{BB962C8B-B14F-4D97-AF65-F5344CB8AC3E}">
        <p14:creationId xmlns:p14="http://schemas.microsoft.com/office/powerpoint/2010/main" val="1492789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49CD871-587C-4F42-BE49-1C04AB97EE5F}" type="slidenum">
              <a:rPr lang="en-US" smtClean="0"/>
              <a:t>9</a:t>
            </a:fld>
            <a:endParaRPr lang="en-US"/>
          </a:p>
        </p:txBody>
      </p:sp>
    </p:spTree>
    <p:extLst>
      <p:ext uri="{BB962C8B-B14F-4D97-AF65-F5344CB8AC3E}">
        <p14:creationId xmlns:p14="http://schemas.microsoft.com/office/powerpoint/2010/main" val="16805630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1" name="Picture 11">
            <a:extLst>
              <a:ext uri="{FF2B5EF4-FFF2-40B4-BE49-F238E27FC236}">
                <a16:creationId xmlns:a16="http://schemas.microsoft.com/office/drawing/2014/main" id="{52328342-F041-9843-AA8F-408A56C34A14}"/>
              </a:ext>
              <a:ext uri="{C183D7F6-B498-43B3-948B-1728B52AA6E4}">
                <adec:decorative xmlns:adec="http://schemas.microsoft.com/office/drawing/2017/decorative" val="1"/>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6646863" y="2571751"/>
            <a:ext cx="2100263"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a:extLst>
              <a:ext uri="{FF2B5EF4-FFF2-40B4-BE49-F238E27FC236}">
                <a16:creationId xmlns:a16="http://schemas.microsoft.com/office/drawing/2014/main" id="{77AC1A93-A1EB-8B4D-B0E0-BC531EF3B1B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p:blipFill>
        <p:spPr bwMode="auto">
          <a:xfrm>
            <a:off x="396679" y="427400"/>
            <a:ext cx="1834983" cy="615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640D7AE-EAF3-D04A-BFB9-4475A583AB6B}"/>
              </a:ext>
            </a:extLst>
          </p:cNvPr>
          <p:cNvSpPr>
            <a:spLocks noGrp="1"/>
          </p:cNvSpPr>
          <p:nvPr>
            <p:ph type="ctrTitle" hasCustomPrompt="1"/>
          </p:nvPr>
        </p:nvSpPr>
        <p:spPr>
          <a:xfrm>
            <a:off x="396679" y="1698066"/>
            <a:ext cx="8142014" cy="895350"/>
          </a:xfrm>
          <a:prstGeom prst="rect">
            <a:avLst/>
          </a:prstGeom>
        </p:spPr>
        <p:txBody>
          <a:bodyPr anchor="t">
            <a:spAutoFit/>
          </a:bodyPr>
          <a:lstStyle>
            <a:lvl1pPr algn="l">
              <a:lnSpc>
                <a:spcPct val="80000"/>
              </a:lnSpc>
              <a:spcAft>
                <a:spcPts val="900"/>
              </a:spcAft>
              <a:defRPr sz="6000" baseline="0"/>
            </a:lvl1pPr>
          </a:lstStyle>
          <a:p>
            <a:r>
              <a:rPr lang="en-US"/>
              <a:t>Click to edit master</a:t>
            </a:r>
          </a:p>
        </p:txBody>
      </p:sp>
      <p:sp>
        <p:nvSpPr>
          <p:cNvPr id="3" name="Subtitle 2">
            <a:extLst>
              <a:ext uri="{FF2B5EF4-FFF2-40B4-BE49-F238E27FC236}">
                <a16:creationId xmlns:a16="http://schemas.microsoft.com/office/drawing/2014/main" id="{5746DCDF-21FE-8C4D-8745-7DCFD4D2570B}"/>
              </a:ext>
            </a:extLst>
          </p:cNvPr>
          <p:cNvSpPr>
            <a:spLocks noGrp="1"/>
          </p:cNvSpPr>
          <p:nvPr>
            <p:ph type="subTitle" idx="1" hasCustomPrompt="1"/>
          </p:nvPr>
        </p:nvSpPr>
        <p:spPr>
          <a:xfrm>
            <a:off x="396679" y="2593415"/>
            <a:ext cx="6604817" cy="519373"/>
          </a:xfrm>
        </p:spPr>
        <p:txBody>
          <a:bodyPr>
            <a:spAutoFit/>
          </a:bodyPr>
          <a:lstStyle>
            <a:lvl1pPr marL="0" indent="0" algn="l">
              <a:buNone/>
              <a:defRPr sz="300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9" name="Text Placeholder 18">
            <a:extLst>
              <a:ext uri="{FF2B5EF4-FFF2-40B4-BE49-F238E27FC236}">
                <a16:creationId xmlns:a16="http://schemas.microsoft.com/office/drawing/2014/main" id="{ED314930-454A-F846-BAF7-F0B6DD2E71DE}"/>
              </a:ext>
            </a:extLst>
          </p:cNvPr>
          <p:cNvSpPr>
            <a:spLocks noGrp="1"/>
          </p:cNvSpPr>
          <p:nvPr>
            <p:ph type="body" sz="quarter" idx="10" hasCustomPrompt="1"/>
          </p:nvPr>
        </p:nvSpPr>
        <p:spPr>
          <a:xfrm>
            <a:off x="396874" y="4160848"/>
            <a:ext cx="6604621" cy="513602"/>
          </a:xfrm>
        </p:spPr>
        <p:txBody>
          <a:bodyPr>
            <a:spAutoFit/>
          </a:bodyPr>
          <a:lstStyle>
            <a:lvl1pPr marL="0" indent="0" eaLnBrk="1" fontAlgn="auto" hangingPunct="1">
              <a:spcBef>
                <a:spcPts val="0"/>
              </a:spcBef>
              <a:spcAft>
                <a:spcPts val="0"/>
              </a:spcAft>
              <a:buNone/>
              <a:defRPr/>
            </a:lvl1pPr>
            <a:lvl3pPr>
              <a:buNone/>
              <a:defRPr/>
            </a:lvl3pPr>
            <a:lvl4pPr>
              <a:buNone/>
              <a:defRPr/>
            </a:lvl4pPr>
          </a:lstStyle>
          <a:p>
            <a:pPr eaLnBrk="1" fontAlgn="auto" hangingPunct="1">
              <a:spcBef>
                <a:spcPts val="0"/>
              </a:spcBef>
              <a:spcAft>
                <a:spcPts val="0"/>
              </a:spcAft>
              <a:defRPr/>
            </a:pPr>
            <a:r>
              <a:rPr lang="en-US" altLang="en-US" sz="1500" spc="-38" baseline="0">
                <a:latin typeface="+mn-lt"/>
              </a:rPr>
              <a:t>Click to edit your name or department </a:t>
            </a:r>
            <a:br>
              <a:rPr lang="en-US" altLang="en-US" sz="1500" spc="-38" baseline="0">
                <a:latin typeface="+mn-lt"/>
              </a:rPr>
            </a:br>
            <a:r>
              <a:rPr lang="en-US" altLang="en-US" sz="1500" spc="-38" baseline="0">
                <a:latin typeface="+mn-lt"/>
              </a:rPr>
              <a:t>Click to edit a date, 2021</a:t>
            </a:r>
          </a:p>
        </p:txBody>
      </p:sp>
    </p:spTree>
    <p:extLst>
      <p:ext uri="{BB962C8B-B14F-4D97-AF65-F5344CB8AC3E}">
        <p14:creationId xmlns:p14="http://schemas.microsoft.com/office/powerpoint/2010/main" val="568887640"/>
      </p:ext>
    </p:extLst>
  </p:cSld>
  <p:clrMapOvr>
    <a:masterClrMapping/>
  </p:clrMapOvr>
  <p:hf sldNum="0" hdr="0" ftr="0" dt="0"/>
  <p:extLst>
    <p:ext uri="{DCECCB84-F9BA-43D5-87BE-67443E8EF086}">
      <p15:sldGuideLst xmlns:p15="http://schemas.microsoft.com/office/powerpoint/2012/main">
        <p15:guide id="1" orient="horz" pos="105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1 with content and images">
    <p:spTree>
      <p:nvGrpSpPr>
        <p:cNvPr id="1" name=""/>
        <p:cNvGrpSpPr/>
        <p:nvPr/>
      </p:nvGrpSpPr>
      <p:grpSpPr>
        <a:xfrm>
          <a:off x="0" y="0"/>
          <a:ext cx="0" cy="0"/>
          <a:chOff x="0" y="0"/>
          <a:chExt cx="0" cy="0"/>
        </a:xfrm>
      </p:grpSpPr>
      <p:sp>
        <p:nvSpPr>
          <p:cNvPr id="3" name="Picture Placeholder 2" descr="Picture 1">
            <a:extLst>
              <a:ext uri="{FF2B5EF4-FFF2-40B4-BE49-F238E27FC236}">
                <a16:creationId xmlns:a16="http://schemas.microsoft.com/office/drawing/2014/main" id="{1CFC2EC6-AEBC-944A-B15A-0B7F582DB147}"/>
              </a:ext>
            </a:extLst>
          </p:cNvPr>
          <p:cNvSpPr>
            <a:spLocks noGrp="1"/>
          </p:cNvSpPr>
          <p:nvPr>
            <p:ph type="pic" idx="1"/>
          </p:nvPr>
        </p:nvSpPr>
        <p:spPr>
          <a:xfrm>
            <a:off x="6084887" y="0"/>
            <a:ext cx="3059113" cy="16256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6" name="Picture Placeholder 2" descr="Picture 2">
            <a:extLst>
              <a:ext uri="{FF2B5EF4-FFF2-40B4-BE49-F238E27FC236}">
                <a16:creationId xmlns:a16="http://schemas.microsoft.com/office/drawing/2014/main" id="{D3D4B637-814E-A846-8793-74F7E2EEDD84}"/>
              </a:ext>
            </a:extLst>
          </p:cNvPr>
          <p:cNvSpPr>
            <a:spLocks noGrp="1"/>
          </p:cNvSpPr>
          <p:nvPr>
            <p:ph type="pic" idx="10"/>
          </p:nvPr>
        </p:nvSpPr>
        <p:spPr>
          <a:xfrm>
            <a:off x="6084888" y="1676976"/>
            <a:ext cx="3059113" cy="170757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7" name="Picture Placeholder 2" descr="Picture 3">
            <a:extLst>
              <a:ext uri="{FF2B5EF4-FFF2-40B4-BE49-F238E27FC236}">
                <a16:creationId xmlns:a16="http://schemas.microsoft.com/office/drawing/2014/main" id="{31BD6453-F574-DE40-B5A5-C90167D4202F}"/>
              </a:ext>
            </a:extLst>
          </p:cNvPr>
          <p:cNvSpPr>
            <a:spLocks noGrp="1"/>
          </p:cNvSpPr>
          <p:nvPr>
            <p:ph type="pic" idx="11"/>
          </p:nvPr>
        </p:nvSpPr>
        <p:spPr>
          <a:xfrm>
            <a:off x="6084886" y="3435926"/>
            <a:ext cx="3059113" cy="170757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8" name="Title 1">
            <a:extLst>
              <a:ext uri="{FF2B5EF4-FFF2-40B4-BE49-F238E27FC236}">
                <a16:creationId xmlns:a16="http://schemas.microsoft.com/office/drawing/2014/main" id="{99A1F5C4-2F58-B045-B360-11616AB444EB}"/>
              </a:ext>
            </a:extLst>
          </p:cNvPr>
          <p:cNvSpPr>
            <a:spLocks noGrp="1"/>
          </p:cNvSpPr>
          <p:nvPr>
            <p:ph type="title"/>
          </p:nvPr>
        </p:nvSpPr>
        <p:spPr>
          <a:xfrm>
            <a:off x="628650" y="510776"/>
            <a:ext cx="4919894" cy="1044517"/>
          </a:xfrm>
          <a:prstGeom prst="rect">
            <a:avLst/>
          </a:prstGeom>
        </p:spPr>
        <p:txBody>
          <a:bodyPr wrap="square" anchor="t" anchorCtr="0">
            <a:spAutoFit/>
          </a:bodyPr>
          <a:lstStyle>
            <a:lvl1pPr>
              <a:lnSpc>
                <a:spcPct val="80000"/>
              </a:lnSpc>
              <a:spcBef>
                <a:spcPts val="450"/>
              </a:spcBef>
              <a:defRPr b="1" i="0" baseline="0"/>
            </a:lvl1pPr>
          </a:lstStyle>
          <a:p>
            <a:r>
              <a:rPr lang="en-US"/>
              <a:t>Click to edit Master title style</a:t>
            </a:r>
          </a:p>
        </p:txBody>
      </p:sp>
      <p:sp>
        <p:nvSpPr>
          <p:cNvPr id="11" name="Content Placeholder 2">
            <a:extLst>
              <a:ext uri="{FF2B5EF4-FFF2-40B4-BE49-F238E27FC236}">
                <a16:creationId xmlns:a16="http://schemas.microsoft.com/office/drawing/2014/main" id="{6CCC3A0E-4A55-D449-89B2-934346CAC9B2}"/>
              </a:ext>
            </a:extLst>
          </p:cNvPr>
          <p:cNvSpPr>
            <a:spLocks noGrp="1"/>
          </p:cNvSpPr>
          <p:nvPr>
            <p:ph idx="12" hasCustomPrompt="1"/>
          </p:nvPr>
        </p:nvSpPr>
        <p:spPr>
          <a:xfrm>
            <a:off x="628650" y="1625600"/>
            <a:ext cx="4919894" cy="3111493"/>
          </a:xfrm>
        </p:spPr>
        <p:txBody>
          <a:bodyPr wrap="square">
            <a:spAutoFit/>
          </a:bodyPr>
          <a:lstStyle>
            <a:lvl1pPr marL="0" indent="0">
              <a:spcBef>
                <a:spcPts val="0"/>
              </a:spcBef>
              <a:spcAft>
                <a:spcPts val="800"/>
              </a:spcAft>
              <a:buNone/>
              <a:defRPr/>
            </a:lvl1pPr>
          </a:lstStyle>
          <a:p>
            <a:pPr lvl="0"/>
            <a:r>
              <a:rPr lang="en-US"/>
              <a:t>Click to edit Master text styles </a:t>
            </a:r>
            <a:r>
              <a:rPr lang="en-CA"/>
              <a:t>Lorem ipsum dolor sit </a:t>
            </a:r>
            <a:r>
              <a:rPr lang="en-CA" err="1"/>
              <a:t>amet</a:t>
            </a:r>
            <a:r>
              <a:rPr lang="en-CA"/>
              <a:t>, </a:t>
            </a:r>
            <a:r>
              <a:rPr lang="en-CA" err="1"/>
              <a:t>consectetur</a:t>
            </a:r>
            <a:r>
              <a:rPr lang="en-CA"/>
              <a:t> </a:t>
            </a:r>
            <a:r>
              <a:rPr lang="en-CA" err="1"/>
              <a:t>adipiscing</a:t>
            </a:r>
            <a:r>
              <a:rPr lang="en-CA"/>
              <a:t> </a:t>
            </a:r>
            <a:r>
              <a:rPr lang="en-CA" err="1"/>
              <a:t>elit</a:t>
            </a:r>
            <a:r>
              <a:rPr lang="en-CA"/>
              <a:t>, sed do </a:t>
            </a:r>
            <a:r>
              <a:rPr lang="en-CA" err="1"/>
              <a:t>eiusmod</a:t>
            </a:r>
            <a:r>
              <a:rPr lang="en-CA"/>
              <a:t> </a:t>
            </a:r>
            <a:r>
              <a:rPr lang="en-CA" err="1"/>
              <a:t>tempor</a:t>
            </a:r>
            <a:r>
              <a:rPr lang="en-CA"/>
              <a:t> </a:t>
            </a:r>
            <a:r>
              <a:rPr lang="en-CA" err="1"/>
              <a:t>incididunt</a:t>
            </a:r>
            <a:r>
              <a:rPr lang="en-CA"/>
              <a:t> </a:t>
            </a:r>
            <a:r>
              <a:rPr lang="en-CA" err="1"/>
              <a:t>ut</a:t>
            </a:r>
            <a:r>
              <a:rPr lang="en-CA"/>
              <a:t> </a:t>
            </a:r>
            <a:r>
              <a:rPr lang="en-CA" err="1"/>
              <a:t>labore</a:t>
            </a:r>
            <a:r>
              <a:rPr lang="en-CA"/>
              <a:t> et dolore magna </a:t>
            </a:r>
            <a:r>
              <a:rPr lang="en-CA" err="1"/>
              <a:t>aliqua</a:t>
            </a:r>
            <a:r>
              <a:rPr lang="en-CA"/>
              <a:t>. </a:t>
            </a:r>
          </a:p>
          <a:p>
            <a:pPr lvl="0"/>
            <a:r>
              <a:rPr lang="en-CA"/>
              <a:t>Ut </a:t>
            </a:r>
            <a:r>
              <a:rPr lang="en-CA" err="1"/>
              <a:t>enim</a:t>
            </a:r>
            <a:r>
              <a:rPr lang="en-CA"/>
              <a:t> ad minim </a:t>
            </a:r>
            <a:r>
              <a:rPr lang="en-CA" err="1"/>
              <a:t>veniam</a:t>
            </a:r>
            <a:r>
              <a:rPr lang="en-CA"/>
              <a:t>, </a:t>
            </a:r>
            <a:r>
              <a:rPr lang="en-CA" err="1"/>
              <a:t>quis</a:t>
            </a:r>
            <a:r>
              <a:rPr lang="en-CA"/>
              <a:t> </a:t>
            </a:r>
            <a:r>
              <a:rPr lang="en-CA" err="1"/>
              <a:t>nostrud</a:t>
            </a:r>
            <a:r>
              <a:rPr lang="en-CA"/>
              <a:t> exercitation </a:t>
            </a:r>
            <a:r>
              <a:rPr lang="en-CA" err="1"/>
              <a:t>ullamco</a:t>
            </a:r>
            <a:r>
              <a:rPr lang="en-CA"/>
              <a:t> </a:t>
            </a:r>
            <a:r>
              <a:rPr lang="en-CA" err="1"/>
              <a:t>laboris</a:t>
            </a:r>
            <a:r>
              <a:rPr lang="en-CA"/>
              <a:t> nisi </a:t>
            </a:r>
            <a:r>
              <a:rPr lang="en-CA" err="1"/>
              <a:t>ut</a:t>
            </a:r>
            <a:r>
              <a:rPr lang="en-CA"/>
              <a:t> </a:t>
            </a:r>
            <a:r>
              <a:rPr lang="en-CA" err="1"/>
              <a:t>aliquip</a:t>
            </a:r>
            <a:r>
              <a:rPr lang="en-CA"/>
              <a:t> ex </a:t>
            </a:r>
            <a:r>
              <a:rPr lang="en-CA" err="1"/>
              <a:t>ea</a:t>
            </a:r>
            <a:r>
              <a:rPr lang="en-CA"/>
              <a:t> </a:t>
            </a:r>
            <a:r>
              <a:rPr lang="en-CA" err="1"/>
              <a:t>commodo</a:t>
            </a:r>
            <a:r>
              <a:rPr lang="en-CA"/>
              <a:t> </a:t>
            </a:r>
            <a:r>
              <a:rPr lang="en-CA" err="1"/>
              <a:t>consequat</a:t>
            </a:r>
            <a:r>
              <a:rPr lang="en-CA"/>
              <a:t>. Duis </a:t>
            </a:r>
            <a:r>
              <a:rPr lang="en-CA" err="1"/>
              <a:t>aute</a:t>
            </a:r>
            <a:r>
              <a:rPr lang="en-CA"/>
              <a:t> </a:t>
            </a:r>
            <a:r>
              <a:rPr lang="en-CA" err="1"/>
              <a:t>irure</a:t>
            </a:r>
            <a:r>
              <a:rPr lang="en-CA"/>
              <a:t> dolor in </a:t>
            </a:r>
            <a:r>
              <a:rPr lang="en-CA" err="1"/>
              <a:t>reprehenderit</a:t>
            </a:r>
            <a:r>
              <a:rPr lang="en-CA"/>
              <a:t> in </a:t>
            </a:r>
            <a:r>
              <a:rPr lang="en-CA" err="1"/>
              <a:t>voluptate</a:t>
            </a:r>
            <a:r>
              <a:rPr lang="en-CA"/>
              <a:t> </a:t>
            </a:r>
            <a:r>
              <a:rPr lang="en-CA" err="1"/>
              <a:t>velit</a:t>
            </a:r>
            <a:r>
              <a:rPr lang="en-CA"/>
              <a:t> </a:t>
            </a:r>
            <a:r>
              <a:rPr lang="en-CA" err="1"/>
              <a:t>esse</a:t>
            </a:r>
            <a:r>
              <a:rPr lang="en-CA"/>
              <a:t> </a:t>
            </a:r>
            <a:r>
              <a:rPr lang="en-CA" err="1"/>
              <a:t>cillum</a:t>
            </a:r>
            <a:r>
              <a:rPr lang="en-CA"/>
              <a:t> dolore </a:t>
            </a:r>
            <a:r>
              <a:rPr lang="en-CA" err="1"/>
              <a:t>eu</a:t>
            </a:r>
            <a:r>
              <a:rPr lang="en-CA"/>
              <a:t>.</a:t>
            </a:r>
            <a:endParaRPr lang="en-US"/>
          </a:p>
        </p:txBody>
      </p:sp>
      <p:grpSp>
        <p:nvGrpSpPr>
          <p:cNvPr id="2" name="Group 1">
            <a:extLst>
              <a:ext uri="{FF2B5EF4-FFF2-40B4-BE49-F238E27FC236}">
                <a16:creationId xmlns:a16="http://schemas.microsoft.com/office/drawing/2014/main" id="{785339B0-E4E0-5D2E-FE80-31B3FE1F2D42}"/>
              </a:ext>
            </a:extLst>
          </p:cNvPr>
          <p:cNvGrpSpPr/>
          <p:nvPr userDrawn="1"/>
        </p:nvGrpSpPr>
        <p:grpSpPr>
          <a:xfrm>
            <a:off x="7360" y="-5283"/>
            <a:ext cx="2315625" cy="508114"/>
            <a:chOff x="7360" y="-5283"/>
            <a:chExt cx="2315625" cy="508114"/>
          </a:xfrm>
        </p:grpSpPr>
        <p:sp>
          <p:nvSpPr>
            <p:cNvPr id="4" name="Freeform: Shape 3">
              <a:extLst>
                <a:ext uri="{FF2B5EF4-FFF2-40B4-BE49-F238E27FC236}">
                  <a16:creationId xmlns:a16="http://schemas.microsoft.com/office/drawing/2014/main" id="{F22FDA8D-1DFF-8944-6A82-0245C55CC3C6}"/>
                </a:ext>
              </a:extLst>
            </p:cNvPr>
            <p:cNvSpPr>
              <a:spLocks/>
            </p:cNvSpPr>
            <p:nvPr/>
          </p:nvSpPr>
          <p:spPr>
            <a:xfrm>
              <a:off x="7360" y="-5283"/>
              <a:ext cx="2315625" cy="508114"/>
            </a:xfrm>
            <a:custGeom>
              <a:avLst/>
              <a:gdLst>
                <a:gd name="connsiteX0" fmla="*/ 0 w 2315625"/>
                <a:gd name="connsiteY0" fmla="*/ 0 h 508114"/>
                <a:gd name="connsiteX1" fmla="*/ 2315625 w 2315625"/>
                <a:gd name="connsiteY1" fmla="*/ 0 h 508114"/>
                <a:gd name="connsiteX2" fmla="*/ 1955 w 2315625"/>
                <a:gd name="connsiteY2" fmla="*/ 508114 h 508114"/>
              </a:gdLst>
              <a:ahLst/>
              <a:cxnLst>
                <a:cxn ang="0">
                  <a:pos x="connsiteX0" y="connsiteY0"/>
                </a:cxn>
                <a:cxn ang="0">
                  <a:pos x="connsiteX1" y="connsiteY1"/>
                </a:cxn>
                <a:cxn ang="0">
                  <a:pos x="connsiteX2" y="connsiteY2"/>
                </a:cxn>
              </a:cxnLst>
              <a:rect l="l" t="t" r="r" b="b"/>
              <a:pathLst>
                <a:path w="2315625" h="508114">
                  <a:moveTo>
                    <a:pt x="0" y="0"/>
                  </a:moveTo>
                  <a:lnTo>
                    <a:pt x="2315625" y="0"/>
                  </a:lnTo>
                  <a:lnTo>
                    <a:pt x="1955" y="508114"/>
                  </a:lnTo>
                  <a:close/>
                </a:path>
              </a:pathLst>
            </a:custGeom>
            <a:solidFill>
              <a:srgbClr val="EBEBE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5" name="Freeform: Shape 4">
              <a:extLst>
                <a:ext uri="{FF2B5EF4-FFF2-40B4-BE49-F238E27FC236}">
                  <a16:creationId xmlns:a16="http://schemas.microsoft.com/office/drawing/2014/main" id="{F2F8B7E8-FF4C-2DE0-CE7C-08E7E79A4FA6}"/>
                </a:ext>
              </a:extLst>
            </p:cNvPr>
            <p:cNvSpPr>
              <a:spLocks/>
            </p:cNvSpPr>
            <p:nvPr/>
          </p:nvSpPr>
          <p:spPr>
            <a:xfrm>
              <a:off x="7598" y="-5283"/>
              <a:ext cx="2031610" cy="445793"/>
            </a:xfrm>
            <a:custGeom>
              <a:avLst/>
              <a:gdLst>
                <a:gd name="connsiteX0" fmla="*/ 0 w 2031610"/>
                <a:gd name="connsiteY0" fmla="*/ 0 h 445793"/>
                <a:gd name="connsiteX1" fmla="*/ 2031610 w 2031610"/>
                <a:gd name="connsiteY1" fmla="*/ 0 h 445793"/>
                <a:gd name="connsiteX2" fmla="*/ 1716 w 2031610"/>
                <a:gd name="connsiteY2" fmla="*/ 445793 h 445793"/>
              </a:gdLst>
              <a:ahLst/>
              <a:cxnLst>
                <a:cxn ang="0">
                  <a:pos x="connsiteX0" y="connsiteY0"/>
                </a:cxn>
                <a:cxn ang="0">
                  <a:pos x="connsiteX1" y="connsiteY1"/>
                </a:cxn>
                <a:cxn ang="0">
                  <a:pos x="connsiteX2" y="connsiteY2"/>
                </a:cxn>
              </a:cxnLst>
              <a:rect l="l" t="t" r="r" b="b"/>
              <a:pathLst>
                <a:path w="2031610" h="445793">
                  <a:moveTo>
                    <a:pt x="0" y="0"/>
                  </a:moveTo>
                  <a:lnTo>
                    <a:pt x="2031610" y="0"/>
                  </a:lnTo>
                  <a:lnTo>
                    <a:pt x="1716" y="445793"/>
                  </a:lnTo>
                  <a:close/>
                </a:path>
              </a:pathLst>
            </a:custGeom>
            <a:solidFill>
              <a:srgbClr val="00518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grpSp>
      <p:grpSp>
        <p:nvGrpSpPr>
          <p:cNvPr id="9" name="Group 8">
            <a:extLst>
              <a:ext uri="{FF2B5EF4-FFF2-40B4-BE49-F238E27FC236}">
                <a16:creationId xmlns:a16="http://schemas.microsoft.com/office/drawing/2014/main" id="{CCDF9964-3C86-A248-926B-7A1E77281B26}"/>
              </a:ext>
            </a:extLst>
          </p:cNvPr>
          <p:cNvGrpSpPr/>
          <p:nvPr userDrawn="1"/>
        </p:nvGrpSpPr>
        <p:grpSpPr>
          <a:xfrm rot="10800000">
            <a:off x="6828375" y="4635386"/>
            <a:ext cx="2315625" cy="508114"/>
            <a:chOff x="7360" y="-5283"/>
            <a:chExt cx="2315625" cy="508114"/>
          </a:xfrm>
        </p:grpSpPr>
        <p:sp>
          <p:nvSpPr>
            <p:cNvPr id="10" name="Freeform: Shape 9">
              <a:extLst>
                <a:ext uri="{FF2B5EF4-FFF2-40B4-BE49-F238E27FC236}">
                  <a16:creationId xmlns:a16="http://schemas.microsoft.com/office/drawing/2014/main" id="{5EDA5253-E8F3-257B-CA7A-0C1C8BB40B80}"/>
                </a:ext>
              </a:extLst>
            </p:cNvPr>
            <p:cNvSpPr>
              <a:spLocks/>
            </p:cNvSpPr>
            <p:nvPr/>
          </p:nvSpPr>
          <p:spPr>
            <a:xfrm>
              <a:off x="7360" y="-5283"/>
              <a:ext cx="2315625" cy="508114"/>
            </a:xfrm>
            <a:custGeom>
              <a:avLst/>
              <a:gdLst>
                <a:gd name="connsiteX0" fmla="*/ 0 w 2315625"/>
                <a:gd name="connsiteY0" fmla="*/ 0 h 508114"/>
                <a:gd name="connsiteX1" fmla="*/ 2315625 w 2315625"/>
                <a:gd name="connsiteY1" fmla="*/ 0 h 508114"/>
                <a:gd name="connsiteX2" fmla="*/ 1955 w 2315625"/>
                <a:gd name="connsiteY2" fmla="*/ 508114 h 508114"/>
              </a:gdLst>
              <a:ahLst/>
              <a:cxnLst>
                <a:cxn ang="0">
                  <a:pos x="connsiteX0" y="connsiteY0"/>
                </a:cxn>
                <a:cxn ang="0">
                  <a:pos x="connsiteX1" y="connsiteY1"/>
                </a:cxn>
                <a:cxn ang="0">
                  <a:pos x="connsiteX2" y="connsiteY2"/>
                </a:cxn>
              </a:cxnLst>
              <a:rect l="l" t="t" r="r" b="b"/>
              <a:pathLst>
                <a:path w="2315625" h="508114">
                  <a:moveTo>
                    <a:pt x="0" y="0"/>
                  </a:moveTo>
                  <a:lnTo>
                    <a:pt x="2315625" y="0"/>
                  </a:lnTo>
                  <a:lnTo>
                    <a:pt x="1955" y="508114"/>
                  </a:lnTo>
                  <a:close/>
                </a:path>
              </a:pathLst>
            </a:custGeom>
            <a:solidFill>
              <a:srgbClr val="EBEBE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12" name="Freeform: Shape 11">
              <a:extLst>
                <a:ext uri="{FF2B5EF4-FFF2-40B4-BE49-F238E27FC236}">
                  <a16:creationId xmlns:a16="http://schemas.microsoft.com/office/drawing/2014/main" id="{77276B54-B554-709E-44CF-DFCD4FEC45C5}"/>
                </a:ext>
              </a:extLst>
            </p:cNvPr>
            <p:cNvSpPr>
              <a:spLocks/>
            </p:cNvSpPr>
            <p:nvPr/>
          </p:nvSpPr>
          <p:spPr>
            <a:xfrm>
              <a:off x="7598" y="-5283"/>
              <a:ext cx="2031610" cy="445793"/>
            </a:xfrm>
            <a:custGeom>
              <a:avLst/>
              <a:gdLst>
                <a:gd name="connsiteX0" fmla="*/ 0 w 2031610"/>
                <a:gd name="connsiteY0" fmla="*/ 0 h 445793"/>
                <a:gd name="connsiteX1" fmla="*/ 2031610 w 2031610"/>
                <a:gd name="connsiteY1" fmla="*/ 0 h 445793"/>
                <a:gd name="connsiteX2" fmla="*/ 1716 w 2031610"/>
                <a:gd name="connsiteY2" fmla="*/ 445793 h 445793"/>
              </a:gdLst>
              <a:ahLst/>
              <a:cxnLst>
                <a:cxn ang="0">
                  <a:pos x="connsiteX0" y="connsiteY0"/>
                </a:cxn>
                <a:cxn ang="0">
                  <a:pos x="connsiteX1" y="connsiteY1"/>
                </a:cxn>
                <a:cxn ang="0">
                  <a:pos x="connsiteX2" y="connsiteY2"/>
                </a:cxn>
              </a:cxnLst>
              <a:rect l="l" t="t" r="r" b="b"/>
              <a:pathLst>
                <a:path w="2031610" h="445793">
                  <a:moveTo>
                    <a:pt x="0" y="0"/>
                  </a:moveTo>
                  <a:lnTo>
                    <a:pt x="2031610" y="0"/>
                  </a:lnTo>
                  <a:lnTo>
                    <a:pt x="1716" y="445793"/>
                  </a:lnTo>
                  <a:close/>
                </a:path>
              </a:pathLst>
            </a:custGeom>
            <a:solidFill>
              <a:srgbClr val="00518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grpSp>
      <p:sp>
        <p:nvSpPr>
          <p:cNvPr id="13" name="Slide Number Placeholder 2">
            <a:extLst>
              <a:ext uri="{FF2B5EF4-FFF2-40B4-BE49-F238E27FC236}">
                <a16:creationId xmlns:a16="http://schemas.microsoft.com/office/drawing/2014/main" id="{27FE0675-50A0-0B2D-D241-AB86B449BE40}"/>
              </a:ext>
            </a:extLst>
          </p:cNvPr>
          <p:cNvSpPr txBox="1">
            <a:spLocks/>
          </p:cNvSpPr>
          <p:nvPr userDrawn="1"/>
        </p:nvSpPr>
        <p:spPr>
          <a:xfrm>
            <a:off x="6919387" y="4767264"/>
            <a:ext cx="2133600"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EFF58B09-5FED-EE4D-AEDA-FB5EBA0FA7C2}" type="slidenum">
              <a:rPr lang="en-US" smtClean="0">
                <a:solidFill>
                  <a:schemeClr val="bg1"/>
                </a:solidFill>
              </a:rPr>
              <a:pPr algn="r"/>
              <a:t>‹#›</a:t>
            </a:fld>
            <a:endParaRPr lang="en-US">
              <a:solidFill>
                <a:schemeClr val="bg1"/>
              </a:solidFill>
            </a:endParaRPr>
          </a:p>
        </p:txBody>
      </p:sp>
    </p:spTree>
    <p:extLst>
      <p:ext uri="{BB962C8B-B14F-4D97-AF65-F5344CB8AC3E}">
        <p14:creationId xmlns:p14="http://schemas.microsoft.com/office/powerpoint/2010/main" val="374187430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ull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CFC2EC6-AEBC-944A-B15A-0B7F582DB147}"/>
              </a:ext>
              <a:ext uri="{C183D7F6-B498-43B3-948B-1728B52AA6E4}">
                <adec:decorative xmlns:adec="http://schemas.microsoft.com/office/drawing/2017/decorative" val="1"/>
              </a:ext>
            </a:extLst>
          </p:cNvPr>
          <p:cNvSpPr>
            <a:spLocks noGrp="1"/>
          </p:cNvSpPr>
          <p:nvPr>
            <p:ph type="pic" idx="1"/>
          </p:nvPr>
        </p:nvSpPr>
        <p:spPr>
          <a:xfrm>
            <a:off x="1" y="0"/>
            <a:ext cx="9144000" cy="5143500"/>
          </a:xfrm>
          <a:solidFill>
            <a:schemeClr val="bg2"/>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Tree>
    <p:extLst>
      <p:ext uri="{BB962C8B-B14F-4D97-AF65-F5344CB8AC3E}">
        <p14:creationId xmlns:p14="http://schemas.microsoft.com/office/powerpoint/2010/main" val="63687580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ne pic blue background">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CFC2EC6-AEBC-944A-B15A-0B7F582DB147}"/>
              </a:ext>
              <a:ext uri="{C183D7F6-B498-43B3-948B-1728B52AA6E4}">
                <adec:decorative xmlns:adec="http://schemas.microsoft.com/office/drawing/2017/decorative" val="1"/>
              </a:ext>
            </a:extLst>
          </p:cNvPr>
          <p:cNvSpPr>
            <a:spLocks noGrp="1"/>
          </p:cNvSpPr>
          <p:nvPr>
            <p:ph type="pic" idx="1"/>
          </p:nvPr>
        </p:nvSpPr>
        <p:spPr>
          <a:xfrm>
            <a:off x="922869" y="519112"/>
            <a:ext cx="7363881" cy="4195763"/>
          </a:xfrm>
          <a:solidFill>
            <a:schemeClr val="bg2"/>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Tree>
    <p:extLst>
      <p:ext uri="{BB962C8B-B14F-4D97-AF65-F5344CB8AC3E}">
        <p14:creationId xmlns:p14="http://schemas.microsoft.com/office/powerpoint/2010/main" val="61479635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ne pic black background">
    <p:bg>
      <p:bgPr>
        <a:solidFill>
          <a:schemeClr val="tx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CFC2EC6-AEBC-944A-B15A-0B7F582DB147}"/>
              </a:ext>
              <a:ext uri="{C183D7F6-B498-43B3-948B-1728B52AA6E4}">
                <adec:decorative xmlns:adec="http://schemas.microsoft.com/office/drawing/2017/decorative" val="1"/>
              </a:ext>
            </a:extLst>
          </p:cNvPr>
          <p:cNvSpPr>
            <a:spLocks noGrp="1"/>
          </p:cNvSpPr>
          <p:nvPr>
            <p:ph type="pic" idx="1"/>
          </p:nvPr>
        </p:nvSpPr>
        <p:spPr>
          <a:xfrm>
            <a:off x="922869" y="519112"/>
            <a:ext cx="7363881" cy="4195763"/>
          </a:xfrm>
          <a:solidFill>
            <a:schemeClr val="bg2"/>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Tree>
    <p:extLst>
      <p:ext uri="{BB962C8B-B14F-4D97-AF65-F5344CB8AC3E}">
        <p14:creationId xmlns:p14="http://schemas.microsoft.com/office/powerpoint/2010/main" val="244817631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H1 and Bulle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8903C-ADF4-B942-BD09-D25A603D7EB3}"/>
              </a:ext>
            </a:extLst>
          </p:cNvPr>
          <p:cNvSpPr>
            <a:spLocks noGrp="1"/>
          </p:cNvSpPr>
          <p:nvPr>
            <p:ph type="title"/>
          </p:nvPr>
        </p:nvSpPr>
        <p:spPr>
          <a:xfrm>
            <a:off x="628650" y="484188"/>
            <a:ext cx="7886700" cy="582852"/>
          </a:xfrm>
          <a:prstGeom prst="rect">
            <a:avLst/>
          </a:prstGeom>
        </p:spPr>
        <p:txBody>
          <a:bodyPr anchor="t">
            <a:spAutoFit/>
          </a:bodyPr>
          <a:lstStyle>
            <a:lvl1pPr>
              <a:lnSpc>
                <a:spcPct val="80000"/>
              </a:lnSpc>
              <a:spcBef>
                <a:spcPts val="450"/>
              </a:spcBef>
              <a:defRPr b="1" i="0" baseline="0"/>
            </a:lvl1pPr>
          </a:lstStyle>
          <a:p>
            <a:r>
              <a:rPr lang="en-US"/>
              <a:t>Click to edit Master title style</a:t>
            </a:r>
          </a:p>
        </p:txBody>
      </p:sp>
      <p:sp>
        <p:nvSpPr>
          <p:cNvPr id="3" name="Content Placeholder 2">
            <a:extLst>
              <a:ext uri="{FF2B5EF4-FFF2-40B4-BE49-F238E27FC236}">
                <a16:creationId xmlns:a16="http://schemas.microsoft.com/office/drawing/2014/main" id="{264E3E65-3A18-FC4B-A229-AD049975F749}"/>
              </a:ext>
            </a:extLst>
          </p:cNvPr>
          <p:cNvSpPr>
            <a:spLocks noGrp="1"/>
          </p:cNvSpPr>
          <p:nvPr>
            <p:ph idx="1"/>
          </p:nvPr>
        </p:nvSpPr>
        <p:spPr>
          <a:xfrm>
            <a:off x="628650" y="1369219"/>
            <a:ext cx="7886700" cy="1424557"/>
          </a:xfrm>
        </p:spPr>
        <p:txBody>
          <a:bodyPr>
            <a:spAutoFit/>
          </a:bodyPr>
          <a:lstStyle>
            <a:lvl1pPr>
              <a:buSzPct val="150000"/>
              <a:defRPr/>
            </a:lvl1pPr>
            <a:lvl2pPr>
              <a:buSzPct val="150000"/>
              <a:defRPr/>
            </a:lvl2pPr>
            <a:lvl3pPr>
              <a:buSzPct val="150000"/>
              <a:defRPr/>
            </a:lvl3pPr>
            <a:lvl4pPr>
              <a:buSzPct val="150000"/>
              <a:defRPr/>
            </a:lvl4pPr>
            <a:lvl5pPr>
              <a:buSzPct val="15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a:extLst>
              <a:ext uri="{FF2B5EF4-FFF2-40B4-BE49-F238E27FC236}">
                <a16:creationId xmlns:a16="http://schemas.microsoft.com/office/drawing/2014/main" id="{599658CA-BBA5-52EA-F9D6-6F1A95383A21}"/>
              </a:ext>
            </a:extLst>
          </p:cNvPr>
          <p:cNvGrpSpPr/>
          <p:nvPr userDrawn="1"/>
        </p:nvGrpSpPr>
        <p:grpSpPr>
          <a:xfrm>
            <a:off x="7360" y="-5283"/>
            <a:ext cx="2315625" cy="508114"/>
            <a:chOff x="7360" y="-5283"/>
            <a:chExt cx="2315625" cy="508114"/>
          </a:xfrm>
        </p:grpSpPr>
        <p:sp>
          <p:nvSpPr>
            <p:cNvPr id="5" name="Freeform: Shape 4">
              <a:extLst>
                <a:ext uri="{FF2B5EF4-FFF2-40B4-BE49-F238E27FC236}">
                  <a16:creationId xmlns:a16="http://schemas.microsoft.com/office/drawing/2014/main" id="{83F08C8B-2164-2E7C-FE4B-C9144D3171BA}"/>
                </a:ext>
              </a:extLst>
            </p:cNvPr>
            <p:cNvSpPr>
              <a:spLocks/>
            </p:cNvSpPr>
            <p:nvPr/>
          </p:nvSpPr>
          <p:spPr>
            <a:xfrm>
              <a:off x="7360" y="-5283"/>
              <a:ext cx="2315625" cy="508114"/>
            </a:xfrm>
            <a:custGeom>
              <a:avLst/>
              <a:gdLst>
                <a:gd name="connsiteX0" fmla="*/ 0 w 2315625"/>
                <a:gd name="connsiteY0" fmla="*/ 0 h 508114"/>
                <a:gd name="connsiteX1" fmla="*/ 2315625 w 2315625"/>
                <a:gd name="connsiteY1" fmla="*/ 0 h 508114"/>
                <a:gd name="connsiteX2" fmla="*/ 1955 w 2315625"/>
                <a:gd name="connsiteY2" fmla="*/ 508114 h 508114"/>
              </a:gdLst>
              <a:ahLst/>
              <a:cxnLst>
                <a:cxn ang="0">
                  <a:pos x="connsiteX0" y="connsiteY0"/>
                </a:cxn>
                <a:cxn ang="0">
                  <a:pos x="connsiteX1" y="connsiteY1"/>
                </a:cxn>
                <a:cxn ang="0">
                  <a:pos x="connsiteX2" y="connsiteY2"/>
                </a:cxn>
              </a:cxnLst>
              <a:rect l="l" t="t" r="r" b="b"/>
              <a:pathLst>
                <a:path w="2315625" h="508114">
                  <a:moveTo>
                    <a:pt x="0" y="0"/>
                  </a:moveTo>
                  <a:lnTo>
                    <a:pt x="2315625" y="0"/>
                  </a:lnTo>
                  <a:lnTo>
                    <a:pt x="1955" y="508114"/>
                  </a:lnTo>
                  <a:close/>
                </a:path>
              </a:pathLst>
            </a:custGeom>
            <a:solidFill>
              <a:srgbClr val="EBEBE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6" name="Freeform: Shape 5">
              <a:extLst>
                <a:ext uri="{FF2B5EF4-FFF2-40B4-BE49-F238E27FC236}">
                  <a16:creationId xmlns:a16="http://schemas.microsoft.com/office/drawing/2014/main" id="{D833CB80-56CB-53F9-2E2B-04FCAF6819C3}"/>
                </a:ext>
              </a:extLst>
            </p:cNvPr>
            <p:cNvSpPr>
              <a:spLocks/>
            </p:cNvSpPr>
            <p:nvPr/>
          </p:nvSpPr>
          <p:spPr>
            <a:xfrm>
              <a:off x="7598" y="-5283"/>
              <a:ext cx="2031610" cy="445793"/>
            </a:xfrm>
            <a:custGeom>
              <a:avLst/>
              <a:gdLst>
                <a:gd name="connsiteX0" fmla="*/ 0 w 2031610"/>
                <a:gd name="connsiteY0" fmla="*/ 0 h 445793"/>
                <a:gd name="connsiteX1" fmla="*/ 2031610 w 2031610"/>
                <a:gd name="connsiteY1" fmla="*/ 0 h 445793"/>
                <a:gd name="connsiteX2" fmla="*/ 1716 w 2031610"/>
                <a:gd name="connsiteY2" fmla="*/ 445793 h 445793"/>
              </a:gdLst>
              <a:ahLst/>
              <a:cxnLst>
                <a:cxn ang="0">
                  <a:pos x="connsiteX0" y="connsiteY0"/>
                </a:cxn>
                <a:cxn ang="0">
                  <a:pos x="connsiteX1" y="connsiteY1"/>
                </a:cxn>
                <a:cxn ang="0">
                  <a:pos x="connsiteX2" y="connsiteY2"/>
                </a:cxn>
              </a:cxnLst>
              <a:rect l="l" t="t" r="r" b="b"/>
              <a:pathLst>
                <a:path w="2031610" h="445793">
                  <a:moveTo>
                    <a:pt x="0" y="0"/>
                  </a:moveTo>
                  <a:lnTo>
                    <a:pt x="2031610" y="0"/>
                  </a:lnTo>
                  <a:lnTo>
                    <a:pt x="1716" y="445793"/>
                  </a:lnTo>
                  <a:close/>
                </a:path>
              </a:pathLst>
            </a:custGeom>
            <a:solidFill>
              <a:srgbClr val="00518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grpSp>
      <p:grpSp>
        <p:nvGrpSpPr>
          <p:cNvPr id="7" name="Group 6">
            <a:extLst>
              <a:ext uri="{FF2B5EF4-FFF2-40B4-BE49-F238E27FC236}">
                <a16:creationId xmlns:a16="http://schemas.microsoft.com/office/drawing/2014/main" id="{E40BF77D-34DB-F60B-A433-96D4E97E59D1}"/>
              </a:ext>
            </a:extLst>
          </p:cNvPr>
          <p:cNvGrpSpPr/>
          <p:nvPr userDrawn="1"/>
        </p:nvGrpSpPr>
        <p:grpSpPr>
          <a:xfrm rot="10800000">
            <a:off x="6828375" y="4635386"/>
            <a:ext cx="2315625" cy="508114"/>
            <a:chOff x="7360" y="-5283"/>
            <a:chExt cx="2315625" cy="508114"/>
          </a:xfrm>
        </p:grpSpPr>
        <p:sp>
          <p:nvSpPr>
            <p:cNvPr id="8" name="Freeform: Shape 7">
              <a:extLst>
                <a:ext uri="{FF2B5EF4-FFF2-40B4-BE49-F238E27FC236}">
                  <a16:creationId xmlns:a16="http://schemas.microsoft.com/office/drawing/2014/main" id="{DB5CC92C-DCC6-F92C-6E85-D383E2F4157C}"/>
                </a:ext>
              </a:extLst>
            </p:cNvPr>
            <p:cNvSpPr>
              <a:spLocks/>
            </p:cNvSpPr>
            <p:nvPr/>
          </p:nvSpPr>
          <p:spPr>
            <a:xfrm>
              <a:off x="7360" y="-5283"/>
              <a:ext cx="2315625" cy="508114"/>
            </a:xfrm>
            <a:custGeom>
              <a:avLst/>
              <a:gdLst>
                <a:gd name="connsiteX0" fmla="*/ 0 w 2315625"/>
                <a:gd name="connsiteY0" fmla="*/ 0 h 508114"/>
                <a:gd name="connsiteX1" fmla="*/ 2315625 w 2315625"/>
                <a:gd name="connsiteY1" fmla="*/ 0 h 508114"/>
                <a:gd name="connsiteX2" fmla="*/ 1955 w 2315625"/>
                <a:gd name="connsiteY2" fmla="*/ 508114 h 508114"/>
              </a:gdLst>
              <a:ahLst/>
              <a:cxnLst>
                <a:cxn ang="0">
                  <a:pos x="connsiteX0" y="connsiteY0"/>
                </a:cxn>
                <a:cxn ang="0">
                  <a:pos x="connsiteX1" y="connsiteY1"/>
                </a:cxn>
                <a:cxn ang="0">
                  <a:pos x="connsiteX2" y="connsiteY2"/>
                </a:cxn>
              </a:cxnLst>
              <a:rect l="l" t="t" r="r" b="b"/>
              <a:pathLst>
                <a:path w="2315625" h="508114">
                  <a:moveTo>
                    <a:pt x="0" y="0"/>
                  </a:moveTo>
                  <a:lnTo>
                    <a:pt x="2315625" y="0"/>
                  </a:lnTo>
                  <a:lnTo>
                    <a:pt x="1955" y="508114"/>
                  </a:lnTo>
                  <a:close/>
                </a:path>
              </a:pathLst>
            </a:custGeom>
            <a:solidFill>
              <a:srgbClr val="EBEBE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9" name="Freeform: Shape 8">
              <a:extLst>
                <a:ext uri="{FF2B5EF4-FFF2-40B4-BE49-F238E27FC236}">
                  <a16:creationId xmlns:a16="http://schemas.microsoft.com/office/drawing/2014/main" id="{7C347E63-70C0-B0DA-28B7-08083DBA6223}"/>
                </a:ext>
              </a:extLst>
            </p:cNvPr>
            <p:cNvSpPr>
              <a:spLocks/>
            </p:cNvSpPr>
            <p:nvPr/>
          </p:nvSpPr>
          <p:spPr>
            <a:xfrm>
              <a:off x="7598" y="-5283"/>
              <a:ext cx="2031610" cy="445793"/>
            </a:xfrm>
            <a:custGeom>
              <a:avLst/>
              <a:gdLst>
                <a:gd name="connsiteX0" fmla="*/ 0 w 2031610"/>
                <a:gd name="connsiteY0" fmla="*/ 0 h 445793"/>
                <a:gd name="connsiteX1" fmla="*/ 2031610 w 2031610"/>
                <a:gd name="connsiteY1" fmla="*/ 0 h 445793"/>
                <a:gd name="connsiteX2" fmla="*/ 1716 w 2031610"/>
                <a:gd name="connsiteY2" fmla="*/ 445793 h 445793"/>
              </a:gdLst>
              <a:ahLst/>
              <a:cxnLst>
                <a:cxn ang="0">
                  <a:pos x="connsiteX0" y="connsiteY0"/>
                </a:cxn>
                <a:cxn ang="0">
                  <a:pos x="connsiteX1" y="connsiteY1"/>
                </a:cxn>
                <a:cxn ang="0">
                  <a:pos x="connsiteX2" y="connsiteY2"/>
                </a:cxn>
              </a:cxnLst>
              <a:rect l="l" t="t" r="r" b="b"/>
              <a:pathLst>
                <a:path w="2031610" h="445793">
                  <a:moveTo>
                    <a:pt x="0" y="0"/>
                  </a:moveTo>
                  <a:lnTo>
                    <a:pt x="2031610" y="0"/>
                  </a:lnTo>
                  <a:lnTo>
                    <a:pt x="1716" y="445793"/>
                  </a:lnTo>
                  <a:close/>
                </a:path>
              </a:pathLst>
            </a:custGeom>
            <a:solidFill>
              <a:srgbClr val="00518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grpSp>
      <p:sp>
        <p:nvSpPr>
          <p:cNvPr id="10" name="Slide Number Placeholder 2">
            <a:extLst>
              <a:ext uri="{FF2B5EF4-FFF2-40B4-BE49-F238E27FC236}">
                <a16:creationId xmlns:a16="http://schemas.microsoft.com/office/drawing/2014/main" id="{6BD941B2-E2C0-3D19-66AA-E4E7B561E102}"/>
              </a:ext>
            </a:extLst>
          </p:cNvPr>
          <p:cNvSpPr txBox="1">
            <a:spLocks/>
          </p:cNvSpPr>
          <p:nvPr userDrawn="1"/>
        </p:nvSpPr>
        <p:spPr>
          <a:xfrm>
            <a:off x="6919387" y="4767264"/>
            <a:ext cx="2133600"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EFF58B09-5FED-EE4D-AEDA-FB5EBA0FA7C2}" type="slidenum">
              <a:rPr lang="en-US" smtClean="0">
                <a:solidFill>
                  <a:schemeClr val="bg1"/>
                </a:solidFill>
              </a:rPr>
              <a:pPr algn="r"/>
              <a:t>‹#›</a:t>
            </a:fld>
            <a:endParaRPr lang="en-US">
              <a:solidFill>
                <a:schemeClr val="bg1"/>
              </a:solidFill>
            </a:endParaRPr>
          </a:p>
        </p:txBody>
      </p:sp>
    </p:spTree>
    <p:extLst>
      <p:ext uri="{BB962C8B-B14F-4D97-AF65-F5344CB8AC3E}">
        <p14:creationId xmlns:p14="http://schemas.microsoft.com/office/powerpoint/2010/main" val="2445066744"/>
      </p:ext>
    </p:extLst>
  </p:cSld>
  <p:clrMapOvr>
    <a:masterClrMapping/>
  </p:clrMapOvr>
  <p:hf sldNum="0" hdr="0" ftr="0" dt="0"/>
  <p:extLst>
    <p:ext uri="{DCECCB84-F9BA-43D5-87BE-67443E8EF086}">
      <p15:sldGuideLst xmlns:p15="http://schemas.microsoft.com/office/powerpoint/2012/main">
        <p15:guide id="5" orient="horz" pos="305">
          <p15:clr>
            <a:srgbClr val="FBAE40"/>
          </p15:clr>
        </p15:guide>
        <p15:guide id="6" pos="383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1 with bullet content and imag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CFC2EC6-AEBC-944A-B15A-0B7F582DB147}"/>
              </a:ext>
            </a:extLst>
          </p:cNvPr>
          <p:cNvSpPr>
            <a:spLocks noGrp="1"/>
          </p:cNvSpPr>
          <p:nvPr>
            <p:ph type="pic" idx="1"/>
          </p:nvPr>
        </p:nvSpPr>
        <p:spPr>
          <a:xfrm>
            <a:off x="6084887" y="0"/>
            <a:ext cx="3059113" cy="16256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6" name="Picture Placeholder 2">
            <a:extLst>
              <a:ext uri="{FF2B5EF4-FFF2-40B4-BE49-F238E27FC236}">
                <a16:creationId xmlns:a16="http://schemas.microsoft.com/office/drawing/2014/main" id="{D3D4B637-814E-A846-8793-74F7E2EEDD84}"/>
              </a:ext>
            </a:extLst>
          </p:cNvPr>
          <p:cNvSpPr>
            <a:spLocks noGrp="1"/>
          </p:cNvSpPr>
          <p:nvPr>
            <p:ph type="pic" idx="10"/>
          </p:nvPr>
        </p:nvSpPr>
        <p:spPr>
          <a:xfrm>
            <a:off x="6084888" y="1676976"/>
            <a:ext cx="3059113" cy="170757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7" name="Picture Placeholder 2">
            <a:extLst>
              <a:ext uri="{FF2B5EF4-FFF2-40B4-BE49-F238E27FC236}">
                <a16:creationId xmlns:a16="http://schemas.microsoft.com/office/drawing/2014/main" id="{31BD6453-F574-DE40-B5A5-C90167D4202F}"/>
              </a:ext>
            </a:extLst>
          </p:cNvPr>
          <p:cNvSpPr>
            <a:spLocks noGrp="1"/>
          </p:cNvSpPr>
          <p:nvPr>
            <p:ph type="pic" idx="11"/>
          </p:nvPr>
        </p:nvSpPr>
        <p:spPr>
          <a:xfrm>
            <a:off x="6084886" y="3435926"/>
            <a:ext cx="3059113" cy="170757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8" name="Title 1">
            <a:extLst>
              <a:ext uri="{FF2B5EF4-FFF2-40B4-BE49-F238E27FC236}">
                <a16:creationId xmlns:a16="http://schemas.microsoft.com/office/drawing/2014/main" id="{99A1F5C4-2F58-B045-B360-11616AB444EB}"/>
              </a:ext>
            </a:extLst>
          </p:cNvPr>
          <p:cNvSpPr>
            <a:spLocks noGrp="1"/>
          </p:cNvSpPr>
          <p:nvPr>
            <p:ph type="title"/>
          </p:nvPr>
        </p:nvSpPr>
        <p:spPr>
          <a:xfrm>
            <a:off x="628650" y="510776"/>
            <a:ext cx="4919894" cy="1044517"/>
          </a:xfrm>
          <a:prstGeom prst="rect">
            <a:avLst/>
          </a:prstGeom>
        </p:spPr>
        <p:txBody>
          <a:bodyPr wrap="square" anchor="t" anchorCtr="0">
            <a:spAutoFit/>
          </a:bodyPr>
          <a:lstStyle>
            <a:lvl1pPr>
              <a:lnSpc>
                <a:spcPct val="80000"/>
              </a:lnSpc>
              <a:spcBef>
                <a:spcPts val="450"/>
              </a:spcBef>
              <a:defRPr b="1" i="0" baseline="0"/>
            </a:lvl1pPr>
          </a:lstStyle>
          <a:p>
            <a:r>
              <a:rPr lang="en-US"/>
              <a:t>Click to edit Master title style</a:t>
            </a:r>
          </a:p>
        </p:txBody>
      </p:sp>
      <p:sp>
        <p:nvSpPr>
          <p:cNvPr id="9" name="Content Placeholder 2">
            <a:extLst>
              <a:ext uri="{FF2B5EF4-FFF2-40B4-BE49-F238E27FC236}">
                <a16:creationId xmlns:a16="http://schemas.microsoft.com/office/drawing/2014/main" id="{E244E778-D059-774D-8548-00D8E475D48E}"/>
              </a:ext>
            </a:extLst>
          </p:cNvPr>
          <p:cNvSpPr>
            <a:spLocks noGrp="1"/>
          </p:cNvSpPr>
          <p:nvPr>
            <p:ph idx="13"/>
          </p:nvPr>
        </p:nvSpPr>
        <p:spPr>
          <a:xfrm>
            <a:off x="628650" y="1625600"/>
            <a:ext cx="4919894" cy="1424557"/>
          </a:xfrm>
        </p:spPr>
        <p:txBody>
          <a:bodyPr wrap="square">
            <a:spAutoFit/>
          </a:bodyPr>
          <a:lstStyle>
            <a:lvl1pPr>
              <a:buSzPct val="150000"/>
              <a:defRPr/>
            </a:lvl1pPr>
            <a:lvl2pPr>
              <a:buSzPct val="150000"/>
              <a:defRPr/>
            </a:lvl2pPr>
            <a:lvl3pPr>
              <a:buSzPct val="150000"/>
              <a:defRPr/>
            </a:lvl3pPr>
            <a:lvl4pPr>
              <a:buSzPct val="150000"/>
              <a:defRPr/>
            </a:lvl4pPr>
            <a:lvl5pPr>
              <a:buSzPct val="15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 name="Group 1">
            <a:extLst>
              <a:ext uri="{FF2B5EF4-FFF2-40B4-BE49-F238E27FC236}">
                <a16:creationId xmlns:a16="http://schemas.microsoft.com/office/drawing/2014/main" id="{977CB7A5-C65A-20F0-7EC4-496B7581B77D}"/>
              </a:ext>
            </a:extLst>
          </p:cNvPr>
          <p:cNvGrpSpPr/>
          <p:nvPr userDrawn="1"/>
        </p:nvGrpSpPr>
        <p:grpSpPr>
          <a:xfrm>
            <a:off x="7360" y="-5283"/>
            <a:ext cx="2315625" cy="508114"/>
            <a:chOff x="7360" y="-5283"/>
            <a:chExt cx="2315625" cy="508114"/>
          </a:xfrm>
        </p:grpSpPr>
        <p:sp>
          <p:nvSpPr>
            <p:cNvPr id="4" name="Freeform: Shape 3">
              <a:extLst>
                <a:ext uri="{FF2B5EF4-FFF2-40B4-BE49-F238E27FC236}">
                  <a16:creationId xmlns:a16="http://schemas.microsoft.com/office/drawing/2014/main" id="{2B67E78A-F7EC-0F1A-57D9-765C278C99AA}"/>
                </a:ext>
              </a:extLst>
            </p:cNvPr>
            <p:cNvSpPr>
              <a:spLocks/>
            </p:cNvSpPr>
            <p:nvPr/>
          </p:nvSpPr>
          <p:spPr>
            <a:xfrm>
              <a:off x="7360" y="-5283"/>
              <a:ext cx="2315625" cy="508114"/>
            </a:xfrm>
            <a:custGeom>
              <a:avLst/>
              <a:gdLst>
                <a:gd name="connsiteX0" fmla="*/ 0 w 2315625"/>
                <a:gd name="connsiteY0" fmla="*/ 0 h 508114"/>
                <a:gd name="connsiteX1" fmla="*/ 2315625 w 2315625"/>
                <a:gd name="connsiteY1" fmla="*/ 0 h 508114"/>
                <a:gd name="connsiteX2" fmla="*/ 1955 w 2315625"/>
                <a:gd name="connsiteY2" fmla="*/ 508114 h 508114"/>
              </a:gdLst>
              <a:ahLst/>
              <a:cxnLst>
                <a:cxn ang="0">
                  <a:pos x="connsiteX0" y="connsiteY0"/>
                </a:cxn>
                <a:cxn ang="0">
                  <a:pos x="connsiteX1" y="connsiteY1"/>
                </a:cxn>
                <a:cxn ang="0">
                  <a:pos x="connsiteX2" y="connsiteY2"/>
                </a:cxn>
              </a:cxnLst>
              <a:rect l="l" t="t" r="r" b="b"/>
              <a:pathLst>
                <a:path w="2315625" h="508114">
                  <a:moveTo>
                    <a:pt x="0" y="0"/>
                  </a:moveTo>
                  <a:lnTo>
                    <a:pt x="2315625" y="0"/>
                  </a:lnTo>
                  <a:lnTo>
                    <a:pt x="1955" y="508114"/>
                  </a:lnTo>
                  <a:close/>
                </a:path>
              </a:pathLst>
            </a:custGeom>
            <a:solidFill>
              <a:srgbClr val="EBEBE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5" name="Freeform: Shape 4">
              <a:extLst>
                <a:ext uri="{FF2B5EF4-FFF2-40B4-BE49-F238E27FC236}">
                  <a16:creationId xmlns:a16="http://schemas.microsoft.com/office/drawing/2014/main" id="{B0BF982B-7D29-AA18-24AA-0B8E442F625A}"/>
                </a:ext>
              </a:extLst>
            </p:cNvPr>
            <p:cNvSpPr>
              <a:spLocks/>
            </p:cNvSpPr>
            <p:nvPr/>
          </p:nvSpPr>
          <p:spPr>
            <a:xfrm>
              <a:off x="7598" y="-5283"/>
              <a:ext cx="2031610" cy="445793"/>
            </a:xfrm>
            <a:custGeom>
              <a:avLst/>
              <a:gdLst>
                <a:gd name="connsiteX0" fmla="*/ 0 w 2031610"/>
                <a:gd name="connsiteY0" fmla="*/ 0 h 445793"/>
                <a:gd name="connsiteX1" fmla="*/ 2031610 w 2031610"/>
                <a:gd name="connsiteY1" fmla="*/ 0 h 445793"/>
                <a:gd name="connsiteX2" fmla="*/ 1716 w 2031610"/>
                <a:gd name="connsiteY2" fmla="*/ 445793 h 445793"/>
              </a:gdLst>
              <a:ahLst/>
              <a:cxnLst>
                <a:cxn ang="0">
                  <a:pos x="connsiteX0" y="connsiteY0"/>
                </a:cxn>
                <a:cxn ang="0">
                  <a:pos x="connsiteX1" y="connsiteY1"/>
                </a:cxn>
                <a:cxn ang="0">
                  <a:pos x="connsiteX2" y="connsiteY2"/>
                </a:cxn>
              </a:cxnLst>
              <a:rect l="l" t="t" r="r" b="b"/>
              <a:pathLst>
                <a:path w="2031610" h="445793">
                  <a:moveTo>
                    <a:pt x="0" y="0"/>
                  </a:moveTo>
                  <a:lnTo>
                    <a:pt x="2031610" y="0"/>
                  </a:lnTo>
                  <a:lnTo>
                    <a:pt x="1716" y="445793"/>
                  </a:lnTo>
                  <a:close/>
                </a:path>
              </a:pathLst>
            </a:custGeom>
            <a:solidFill>
              <a:srgbClr val="00518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grpSp>
      <p:grpSp>
        <p:nvGrpSpPr>
          <p:cNvPr id="10" name="Group 9">
            <a:extLst>
              <a:ext uri="{FF2B5EF4-FFF2-40B4-BE49-F238E27FC236}">
                <a16:creationId xmlns:a16="http://schemas.microsoft.com/office/drawing/2014/main" id="{495E6CD9-4CFA-DBD0-4995-98B81EE10D27}"/>
              </a:ext>
            </a:extLst>
          </p:cNvPr>
          <p:cNvGrpSpPr/>
          <p:nvPr userDrawn="1"/>
        </p:nvGrpSpPr>
        <p:grpSpPr>
          <a:xfrm rot="10800000">
            <a:off x="6828375" y="4635386"/>
            <a:ext cx="2315625" cy="508114"/>
            <a:chOff x="7360" y="-5283"/>
            <a:chExt cx="2315625" cy="508114"/>
          </a:xfrm>
        </p:grpSpPr>
        <p:sp>
          <p:nvSpPr>
            <p:cNvPr id="11" name="Freeform: Shape 10">
              <a:extLst>
                <a:ext uri="{FF2B5EF4-FFF2-40B4-BE49-F238E27FC236}">
                  <a16:creationId xmlns:a16="http://schemas.microsoft.com/office/drawing/2014/main" id="{00D669C7-5235-91E6-276A-D9DECDD4B21C}"/>
                </a:ext>
              </a:extLst>
            </p:cNvPr>
            <p:cNvSpPr>
              <a:spLocks/>
            </p:cNvSpPr>
            <p:nvPr/>
          </p:nvSpPr>
          <p:spPr>
            <a:xfrm>
              <a:off x="7360" y="-5283"/>
              <a:ext cx="2315625" cy="508114"/>
            </a:xfrm>
            <a:custGeom>
              <a:avLst/>
              <a:gdLst>
                <a:gd name="connsiteX0" fmla="*/ 0 w 2315625"/>
                <a:gd name="connsiteY0" fmla="*/ 0 h 508114"/>
                <a:gd name="connsiteX1" fmla="*/ 2315625 w 2315625"/>
                <a:gd name="connsiteY1" fmla="*/ 0 h 508114"/>
                <a:gd name="connsiteX2" fmla="*/ 1955 w 2315625"/>
                <a:gd name="connsiteY2" fmla="*/ 508114 h 508114"/>
              </a:gdLst>
              <a:ahLst/>
              <a:cxnLst>
                <a:cxn ang="0">
                  <a:pos x="connsiteX0" y="connsiteY0"/>
                </a:cxn>
                <a:cxn ang="0">
                  <a:pos x="connsiteX1" y="connsiteY1"/>
                </a:cxn>
                <a:cxn ang="0">
                  <a:pos x="connsiteX2" y="connsiteY2"/>
                </a:cxn>
              </a:cxnLst>
              <a:rect l="l" t="t" r="r" b="b"/>
              <a:pathLst>
                <a:path w="2315625" h="508114">
                  <a:moveTo>
                    <a:pt x="0" y="0"/>
                  </a:moveTo>
                  <a:lnTo>
                    <a:pt x="2315625" y="0"/>
                  </a:lnTo>
                  <a:lnTo>
                    <a:pt x="1955" y="508114"/>
                  </a:lnTo>
                  <a:close/>
                </a:path>
              </a:pathLst>
            </a:custGeom>
            <a:solidFill>
              <a:srgbClr val="EBEBE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12" name="Freeform: Shape 11">
              <a:extLst>
                <a:ext uri="{FF2B5EF4-FFF2-40B4-BE49-F238E27FC236}">
                  <a16:creationId xmlns:a16="http://schemas.microsoft.com/office/drawing/2014/main" id="{0380A18E-45B8-83CB-2010-ACAAE4F03488}"/>
                </a:ext>
              </a:extLst>
            </p:cNvPr>
            <p:cNvSpPr>
              <a:spLocks/>
            </p:cNvSpPr>
            <p:nvPr/>
          </p:nvSpPr>
          <p:spPr>
            <a:xfrm>
              <a:off x="7598" y="-5283"/>
              <a:ext cx="2031610" cy="445793"/>
            </a:xfrm>
            <a:custGeom>
              <a:avLst/>
              <a:gdLst>
                <a:gd name="connsiteX0" fmla="*/ 0 w 2031610"/>
                <a:gd name="connsiteY0" fmla="*/ 0 h 445793"/>
                <a:gd name="connsiteX1" fmla="*/ 2031610 w 2031610"/>
                <a:gd name="connsiteY1" fmla="*/ 0 h 445793"/>
                <a:gd name="connsiteX2" fmla="*/ 1716 w 2031610"/>
                <a:gd name="connsiteY2" fmla="*/ 445793 h 445793"/>
              </a:gdLst>
              <a:ahLst/>
              <a:cxnLst>
                <a:cxn ang="0">
                  <a:pos x="connsiteX0" y="connsiteY0"/>
                </a:cxn>
                <a:cxn ang="0">
                  <a:pos x="connsiteX1" y="connsiteY1"/>
                </a:cxn>
                <a:cxn ang="0">
                  <a:pos x="connsiteX2" y="connsiteY2"/>
                </a:cxn>
              </a:cxnLst>
              <a:rect l="l" t="t" r="r" b="b"/>
              <a:pathLst>
                <a:path w="2031610" h="445793">
                  <a:moveTo>
                    <a:pt x="0" y="0"/>
                  </a:moveTo>
                  <a:lnTo>
                    <a:pt x="2031610" y="0"/>
                  </a:lnTo>
                  <a:lnTo>
                    <a:pt x="1716" y="445793"/>
                  </a:lnTo>
                  <a:close/>
                </a:path>
              </a:pathLst>
            </a:custGeom>
            <a:solidFill>
              <a:srgbClr val="00518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grpSp>
      <p:sp>
        <p:nvSpPr>
          <p:cNvPr id="13" name="Slide Number Placeholder 2">
            <a:extLst>
              <a:ext uri="{FF2B5EF4-FFF2-40B4-BE49-F238E27FC236}">
                <a16:creationId xmlns:a16="http://schemas.microsoft.com/office/drawing/2014/main" id="{8870F860-60CC-F142-83CF-1304F3816FB5}"/>
              </a:ext>
            </a:extLst>
          </p:cNvPr>
          <p:cNvSpPr txBox="1">
            <a:spLocks/>
          </p:cNvSpPr>
          <p:nvPr userDrawn="1"/>
        </p:nvSpPr>
        <p:spPr>
          <a:xfrm>
            <a:off x="6919387" y="4767264"/>
            <a:ext cx="2133600"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EFF58B09-5FED-EE4D-AEDA-FB5EBA0FA7C2}" type="slidenum">
              <a:rPr lang="en-US" smtClean="0">
                <a:solidFill>
                  <a:schemeClr val="bg1"/>
                </a:solidFill>
              </a:rPr>
              <a:pPr algn="r"/>
              <a:t>‹#›</a:t>
            </a:fld>
            <a:endParaRPr lang="en-US">
              <a:solidFill>
                <a:schemeClr val="bg1"/>
              </a:solidFill>
            </a:endParaRPr>
          </a:p>
        </p:txBody>
      </p:sp>
    </p:spTree>
    <p:extLst>
      <p:ext uri="{BB962C8B-B14F-4D97-AF65-F5344CB8AC3E}">
        <p14:creationId xmlns:p14="http://schemas.microsoft.com/office/powerpoint/2010/main" val="289844992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1 flow diagr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8903C-ADF4-B942-BD09-D25A603D7EB3}"/>
              </a:ext>
            </a:extLst>
          </p:cNvPr>
          <p:cNvSpPr>
            <a:spLocks noGrp="1"/>
          </p:cNvSpPr>
          <p:nvPr>
            <p:ph type="title"/>
          </p:nvPr>
        </p:nvSpPr>
        <p:spPr>
          <a:xfrm>
            <a:off x="628650" y="510776"/>
            <a:ext cx="7886700" cy="582852"/>
          </a:xfrm>
          <a:prstGeom prst="rect">
            <a:avLst/>
          </a:prstGeom>
        </p:spPr>
        <p:txBody>
          <a:bodyPr anchor="t" anchorCtr="0">
            <a:spAutoFit/>
          </a:bodyPr>
          <a:lstStyle>
            <a:lvl1pPr>
              <a:lnSpc>
                <a:spcPct val="80000"/>
              </a:lnSpc>
              <a:spcBef>
                <a:spcPts val="450"/>
              </a:spcBef>
              <a:defRPr b="1" i="0" baseline="0"/>
            </a:lvl1pPr>
          </a:lstStyle>
          <a:p>
            <a:r>
              <a:rPr lang="en-US"/>
              <a:t>Click to edit Master title style</a:t>
            </a:r>
          </a:p>
        </p:txBody>
      </p:sp>
      <p:sp>
        <p:nvSpPr>
          <p:cNvPr id="14" name="TextBox 13">
            <a:extLst>
              <a:ext uri="{FF2B5EF4-FFF2-40B4-BE49-F238E27FC236}">
                <a16:creationId xmlns:a16="http://schemas.microsoft.com/office/drawing/2014/main" id="{50BD4223-BBB7-CC4C-9552-17F43CF22D45}"/>
              </a:ext>
            </a:extLst>
          </p:cNvPr>
          <p:cNvSpPr txBox="1"/>
          <p:nvPr/>
        </p:nvSpPr>
        <p:spPr>
          <a:xfrm>
            <a:off x="2908274" y="1536132"/>
            <a:ext cx="1981070" cy="923330"/>
          </a:xfrm>
          <a:prstGeom prst="rect">
            <a:avLst/>
          </a:prstGeom>
          <a:noFill/>
        </p:spPr>
        <p:txBody>
          <a:bodyPr wrap="square" rtlCol="0">
            <a:spAutoFit/>
          </a:bodyPr>
          <a:lstStyle/>
          <a:p>
            <a:r>
              <a:rPr lang="en-CA" sz="1800">
                <a:solidFill>
                  <a:schemeClr val="bg1"/>
                </a:solidFill>
                <a:effectLst/>
                <a:latin typeface="+mj-lt"/>
                <a:ea typeface="Times New Roman" panose="02020603050405020304" pitchFamily="18" charset="0"/>
              </a:rPr>
              <a:t>Climate Change and Energy Management </a:t>
            </a:r>
            <a:endParaRPr lang="en-CA">
              <a:solidFill>
                <a:schemeClr val="bg1"/>
              </a:solidFill>
              <a:latin typeface="+mj-lt"/>
            </a:endParaRPr>
          </a:p>
        </p:txBody>
      </p:sp>
      <p:sp>
        <p:nvSpPr>
          <p:cNvPr id="36" name="Text Placeholder 35">
            <a:extLst>
              <a:ext uri="{FF2B5EF4-FFF2-40B4-BE49-F238E27FC236}">
                <a16:creationId xmlns:a16="http://schemas.microsoft.com/office/drawing/2014/main" id="{50C10D11-B306-594C-9B34-7DDFF606B7AC}"/>
              </a:ext>
            </a:extLst>
          </p:cNvPr>
          <p:cNvSpPr>
            <a:spLocks noGrp="1"/>
          </p:cNvSpPr>
          <p:nvPr>
            <p:ph type="body" sz="quarter" idx="10"/>
          </p:nvPr>
        </p:nvSpPr>
        <p:spPr>
          <a:xfrm>
            <a:off x="628650" y="1332992"/>
            <a:ext cx="1891357" cy="1095880"/>
          </a:xfrm>
          <a:prstGeom prst="roundRect">
            <a:avLst/>
          </a:prstGeom>
          <a:ln>
            <a:noFill/>
          </a:ln>
        </p:spPr>
        <p:style>
          <a:lnRef idx="2">
            <a:schemeClr val="accent3">
              <a:shade val="50000"/>
            </a:schemeClr>
          </a:lnRef>
          <a:fillRef idx="1001">
            <a:schemeClr val="dk2"/>
          </a:fillRef>
          <a:effectRef idx="0">
            <a:schemeClr val="accent3"/>
          </a:effectRef>
          <a:fontRef idx="minor">
            <a:schemeClr val="lt1"/>
          </a:fontRef>
        </p:style>
        <p:txBody>
          <a:bodyPr tIns="180000">
            <a:noAutofit/>
          </a:bodyPr>
          <a:lstStyle>
            <a:lvl1pPr marL="7938" indent="-7938" algn="ctr">
              <a:buFontTx/>
              <a:buNone/>
              <a:tabLst/>
              <a:defRPr sz="1800" b="0">
                <a:solidFill>
                  <a:schemeClr val="bg1"/>
                </a:solidFill>
                <a:latin typeface="+mj-lt"/>
              </a:defRPr>
            </a:lvl1pPr>
            <a:lvl2pPr algn="l">
              <a:buNone/>
              <a:defRPr b="0">
                <a:latin typeface="+mj-lt"/>
              </a:defRPr>
            </a:lvl2pPr>
            <a:lvl3pPr algn="l">
              <a:buNone/>
              <a:defRPr b="0">
                <a:latin typeface="+mj-lt"/>
              </a:defRPr>
            </a:lvl3pPr>
            <a:lvl4pPr algn="l">
              <a:buNone/>
              <a:defRPr b="0">
                <a:latin typeface="+mj-lt"/>
              </a:defRPr>
            </a:lvl4pPr>
            <a:lvl5pPr algn="l">
              <a:buNone/>
              <a:defRPr b="0">
                <a:latin typeface="+mj-lt"/>
              </a:defRPr>
            </a:lvl5pPr>
          </a:lstStyle>
          <a:p>
            <a:pPr lvl="0"/>
            <a:r>
              <a:rPr lang="en-US"/>
              <a:t>Click to edit Master text styles</a:t>
            </a:r>
          </a:p>
        </p:txBody>
      </p:sp>
      <p:sp>
        <p:nvSpPr>
          <p:cNvPr id="47" name="Text Placeholder 35">
            <a:extLst>
              <a:ext uri="{FF2B5EF4-FFF2-40B4-BE49-F238E27FC236}">
                <a16:creationId xmlns:a16="http://schemas.microsoft.com/office/drawing/2014/main" id="{07320E5B-534F-FE46-B89F-EC9FA1D9FCC5}"/>
              </a:ext>
              <a:ext uri="{C183D7F6-B498-43B3-948B-1728B52AA6E4}">
                <adec:decorative xmlns:adec="http://schemas.microsoft.com/office/drawing/2017/decorative" val="1"/>
              </a:ext>
            </a:extLst>
          </p:cNvPr>
          <p:cNvSpPr>
            <a:spLocks noGrp="1"/>
          </p:cNvSpPr>
          <p:nvPr>
            <p:ph type="body" sz="quarter" idx="14" hasCustomPrompt="1"/>
          </p:nvPr>
        </p:nvSpPr>
        <p:spPr>
          <a:xfrm>
            <a:off x="1419299" y="1178064"/>
            <a:ext cx="310059" cy="301085"/>
          </a:xfrm>
          <a:prstGeom prst="ellipse">
            <a:avLst/>
          </a:prstGeom>
          <a:solidFill>
            <a:schemeClr val="tx1"/>
          </a:solidFill>
          <a:ln>
            <a:noFill/>
          </a:ln>
        </p:spPr>
        <p:style>
          <a:lnRef idx="2">
            <a:schemeClr val="accent3">
              <a:shade val="50000"/>
            </a:schemeClr>
          </a:lnRef>
          <a:fillRef idx="1001">
            <a:schemeClr val="dk2"/>
          </a:fillRef>
          <a:effectRef idx="0">
            <a:schemeClr val="accent3"/>
          </a:effectRef>
          <a:fontRef idx="minor">
            <a:schemeClr val="lt1"/>
          </a:fontRef>
        </p:style>
        <p:txBody>
          <a:bodyPr lIns="0" tIns="36000" rIns="0" bIns="0" anchor="ctr">
            <a:noAutofit/>
          </a:bodyPr>
          <a:lstStyle>
            <a:lvl1pPr marL="7938" indent="-7938" algn="ctr">
              <a:buFontTx/>
              <a:buNone/>
              <a:tabLst/>
              <a:defRPr sz="1400" b="1">
                <a:solidFill>
                  <a:schemeClr val="bg1"/>
                </a:solidFill>
                <a:latin typeface="+mj-lt"/>
              </a:defRPr>
            </a:lvl1pPr>
            <a:lvl2pPr algn="l">
              <a:buNone/>
              <a:defRPr b="0">
                <a:latin typeface="+mj-lt"/>
              </a:defRPr>
            </a:lvl2pPr>
            <a:lvl3pPr algn="l">
              <a:buNone/>
              <a:defRPr b="0">
                <a:latin typeface="+mj-lt"/>
              </a:defRPr>
            </a:lvl3pPr>
            <a:lvl4pPr algn="l">
              <a:buNone/>
              <a:defRPr b="0">
                <a:latin typeface="+mj-lt"/>
              </a:defRPr>
            </a:lvl4pPr>
            <a:lvl5pPr algn="l">
              <a:buNone/>
              <a:defRPr b="0">
                <a:latin typeface="+mj-lt"/>
              </a:defRPr>
            </a:lvl5pPr>
          </a:lstStyle>
          <a:p>
            <a:pPr lvl="0"/>
            <a:r>
              <a:rPr lang="en-US"/>
              <a:t>1.</a:t>
            </a:r>
          </a:p>
        </p:txBody>
      </p:sp>
      <p:sp>
        <p:nvSpPr>
          <p:cNvPr id="57" name="Text Placeholder 35">
            <a:extLst>
              <a:ext uri="{FF2B5EF4-FFF2-40B4-BE49-F238E27FC236}">
                <a16:creationId xmlns:a16="http://schemas.microsoft.com/office/drawing/2014/main" id="{A54DC915-3662-4B4D-9685-9205A6710698}"/>
              </a:ext>
            </a:extLst>
          </p:cNvPr>
          <p:cNvSpPr>
            <a:spLocks noGrp="1"/>
          </p:cNvSpPr>
          <p:nvPr>
            <p:ph type="body" sz="quarter" idx="21"/>
          </p:nvPr>
        </p:nvSpPr>
        <p:spPr>
          <a:xfrm>
            <a:off x="628650" y="2762297"/>
            <a:ext cx="1891357" cy="1095880"/>
          </a:xfrm>
          <a:prstGeom prst="roundRect">
            <a:avLst/>
          </a:prstGeom>
          <a:solidFill>
            <a:schemeClr val="bg2"/>
          </a:solidFill>
          <a:ln>
            <a:noFill/>
          </a:ln>
        </p:spPr>
        <p:style>
          <a:lnRef idx="2">
            <a:schemeClr val="accent3">
              <a:shade val="50000"/>
            </a:schemeClr>
          </a:lnRef>
          <a:fillRef idx="1001">
            <a:schemeClr val="dk2"/>
          </a:fillRef>
          <a:effectRef idx="0">
            <a:schemeClr val="accent3"/>
          </a:effectRef>
          <a:fontRef idx="minor">
            <a:schemeClr val="lt1"/>
          </a:fontRef>
        </p:style>
        <p:txBody>
          <a:bodyPr tIns="180000">
            <a:noAutofit/>
          </a:bodyPr>
          <a:lstStyle>
            <a:lvl1pPr marL="7938" indent="-7938" algn="ctr">
              <a:buFontTx/>
              <a:buNone/>
              <a:tabLst/>
              <a:defRPr sz="1800" b="0">
                <a:solidFill>
                  <a:schemeClr val="tx1"/>
                </a:solidFill>
                <a:latin typeface="+mj-lt"/>
              </a:defRPr>
            </a:lvl1pPr>
            <a:lvl2pPr algn="l">
              <a:buNone/>
              <a:defRPr b="0">
                <a:latin typeface="+mj-lt"/>
              </a:defRPr>
            </a:lvl2pPr>
            <a:lvl3pPr algn="l">
              <a:buNone/>
              <a:defRPr b="0">
                <a:latin typeface="+mj-lt"/>
              </a:defRPr>
            </a:lvl3pPr>
            <a:lvl4pPr algn="l">
              <a:buNone/>
              <a:defRPr b="0">
                <a:latin typeface="+mj-lt"/>
              </a:defRPr>
            </a:lvl4pPr>
            <a:lvl5pPr algn="l">
              <a:buNone/>
              <a:defRPr b="0">
                <a:latin typeface="+mj-lt"/>
              </a:defRPr>
            </a:lvl5pPr>
          </a:lstStyle>
          <a:p>
            <a:pPr lvl="0"/>
            <a:r>
              <a:rPr lang="en-US"/>
              <a:t>Click to edit Master text styles</a:t>
            </a:r>
          </a:p>
        </p:txBody>
      </p:sp>
      <p:sp>
        <p:nvSpPr>
          <p:cNvPr id="48" name="Text Placeholder 35">
            <a:extLst>
              <a:ext uri="{FF2B5EF4-FFF2-40B4-BE49-F238E27FC236}">
                <a16:creationId xmlns:a16="http://schemas.microsoft.com/office/drawing/2014/main" id="{DC7C40A5-890D-EB40-A400-BB78877A6390}"/>
              </a:ext>
            </a:extLst>
          </p:cNvPr>
          <p:cNvSpPr>
            <a:spLocks noGrp="1"/>
          </p:cNvSpPr>
          <p:nvPr>
            <p:ph type="body" sz="quarter" idx="15"/>
          </p:nvPr>
        </p:nvSpPr>
        <p:spPr>
          <a:xfrm>
            <a:off x="2676433" y="1332992"/>
            <a:ext cx="1891357" cy="1095880"/>
          </a:xfrm>
          <a:prstGeom prst="roundRect">
            <a:avLst/>
          </a:prstGeom>
          <a:ln>
            <a:noFill/>
          </a:ln>
        </p:spPr>
        <p:style>
          <a:lnRef idx="2">
            <a:schemeClr val="accent3">
              <a:shade val="50000"/>
            </a:schemeClr>
          </a:lnRef>
          <a:fillRef idx="1001">
            <a:schemeClr val="dk2"/>
          </a:fillRef>
          <a:effectRef idx="0">
            <a:schemeClr val="accent3"/>
          </a:effectRef>
          <a:fontRef idx="minor">
            <a:schemeClr val="lt1"/>
          </a:fontRef>
        </p:style>
        <p:txBody>
          <a:bodyPr tIns="180000">
            <a:noAutofit/>
          </a:bodyPr>
          <a:lstStyle>
            <a:lvl1pPr marL="7938" indent="-7938" algn="ctr">
              <a:buFontTx/>
              <a:buNone/>
              <a:tabLst/>
              <a:defRPr sz="1800" b="0">
                <a:solidFill>
                  <a:schemeClr val="bg1"/>
                </a:solidFill>
                <a:latin typeface="+mj-lt"/>
              </a:defRPr>
            </a:lvl1pPr>
            <a:lvl2pPr algn="l">
              <a:buNone/>
              <a:defRPr b="0">
                <a:latin typeface="+mj-lt"/>
              </a:defRPr>
            </a:lvl2pPr>
            <a:lvl3pPr algn="l">
              <a:buNone/>
              <a:defRPr b="0">
                <a:latin typeface="+mj-lt"/>
              </a:defRPr>
            </a:lvl3pPr>
            <a:lvl4pPr algn="l">
              <a:buNone/>
              <a:defRPr b="0">
                <a:latin typeface="+mj-lt"/>
              </a:defRPr>
            </a:lvl4pPr>
            <a:lvl5pPr algn="l">
              <a:buNone/>
              <a:defRPr b="0">
                <a:latin typeface="+mj-lt"/>
              </a:defRPr>
            </a:lvl5pPr>
          </a:lstStyle>
          <a:p>
            <a:pPr lvl="0"/>
            <a:r>
              <a:rPr lang="en-US"/>
              <a:t>Click to edit Master text styles</a:t>
            </a:r>
          </a:p>
        </p:txBody>
      </p:sp>
      <p:sp>
        <p:nvSpPr>
          <p:cNvPr id="58" name="Text Placeholder 35">
            <a:extLst>
              <a:ext uri="{FF2B5EF4-FFF2-40B4-BE49-F238E27FC236}">
                <a16:creationId xmlns:a16="http://schemas.microsoft.com/office/drawing/2014/main" id="{85B036E3-9E43-224E-8097-D352F086CF90}"/>
              </a:ext>
            </a:extLst>
          </p:cNvPr>
          <p:cNvSpPr>
            <a:spLocks noGrp="1"/>
          </p:cNvSpPr>
          <p:nvPr>
            <p:ph type="body" sz="quarter" idx="22"/>
          </p:nvPr>
        </p:nvSpPr>
        <p:spPr>
          <a:xfrm>
            <a:off x="2676433" y="2753420"/>
            <a:ext cx="1891357" cy="1095880"/>
          </a:xfrm>
          <a:prstGeom prst="roundRect">
            <a:avLst/>
          </a:prstGeom>
          <a:solidFill>
            <a:schemeClr val="bg2"/>
          </a:solidFill>
          <a:ln>
            <a:noFill/>
          </a:ln>
        </p:spPr>
        <p:style>
          <a:lnRef idx="2">
            <a:schemeClr val="accent3">
              <a:shade val="50000"/>
            </a:schemeClr>
          </a:lnRef>
          <a:fillRef idx="1001">
            <a:schemeClr val="dk2"/>
          </a:fillRef>
          <a:effectRef idx="0">
            <a:schemeClr val="accent3"/>
          </a:effectRef>
          <a:fontRef idx="minor">
            <a:schemeClr val="lt1"/>
          </a:fontRef>
        </p:style>
        <p:txBody>
          <a:bodyPr tIns="180000">
            <a:noAutofit/>
          </a:bodyPr>
          <a:lstStyle>
            <a:lvl1pPr marL="7938" indent="-7938" algn="ctr">
              <a:buFontTx/>
              <a:buNone/>
              <a:tabLst/>
              <a:defRPr sz="1800" b="0">
                <a:solidFill>
                  <a:schemeClr val="tx1"/>
                </a:solidFill>
                <a:latin typeface="+mj-lt"/>
              </a:defRPr>
            </a:lvl1pPr>
            <a:lvl2pPr algn="l">
              <a:buNone/>
              <a:defRPr b="0">
                <a:latin typeface="+mj-lt"/>
              </a:defRPr>
            </a:lvl2pPr>
            <a:lvl3pPr algn="l">
              <a:buNone/>
              <a:defRPr b="0">
                <a:latin typeface="+mj-lt"/>
              </a:defRPr>
            </a:lvl3pPr>
            <a:lvl4pPr algn="l">
              <a:buNone/>
              <a:defRPr b="0">
                <a:latin typeface="+mj-lt"/>
              </a:defRPr>
            </a:lvl4pPr>
            <a:lvl5pPr algn="l">
              <a:buNone/>
              <a:defRPr b="0">
                <a:latin typeface="+mj-lt"/>
              </a:defRPr>
            </a:lvl5pPr>
          </a:lstStyle>
          <a:p>
            <a:pPr lvl="0"/>
            <a:r>
              <a:rPr lang="en-US"/>
              <a:t>Click to edit Master text styles</a:t>
            </a:r>
          </a:p>
        </p:txBody>
      </p:sp>
      <p:sp>
        <p:nvSpPr>
          <p:cNvPr id="49" name="Text Placeholder 35">
            <a:extLst>
              <a:ext uri="{FF2B5EF4-FFF2-40B4-BE49-F238E27FC236}">
                <a16:creationId xmlns:a16="http://schemas.microsoft.com/office/drawing/2014/main" id="{A8B41B9B-A361-F849-902B-A01612B57C2C}"/>
              </a:ext>
              <a:ext uri="{C183D7F6-B498-43B3-948B-1728B52AA6E4}">
                <adec:decorative xmlns:adec="http://schemas.microsoft.com/office/drawing/2017/decorative" val="1"/>
              </a:ext>
            </a:extLst>
          </p:cNvPr>
          <p:cNvSpPr>
            <a:spLocks noGrp="1"/>
          </p:cNvSpPr>
          <p:nvPr>
            <p:ph type="body" sz="quarter" idx="16" hasCustomPrompt="1"/>
          </p:nvPr>
        </p:nvSpPr>
        <p:spPr>
          <a:xfrm>
            <a:off x="3467082" y="1178064"/>
            <a:ext cx="310059" cy="301085"/>
          </a:xfrm>
          <a:prstGeom prst="ellipse">
            <a:avLst/>
          </a:prstGeom>
          <a:solidFill>
            <a:schemeClr val="tx1"/>
          </a:solidFill>
          <a:ln>
            <a:noFill/>
          </a:ln>
        </p:spPr>
        <p:style>
          <a:lnRef idx="2">
            <a:schemeClr val="accent3">
              <a:shade val="50000"/>
            </a:schemeClr>
          </a:lnRef>
          <a:fillRef idx="1001">
            <a:schemeClr val="dk2"/>
          </a:fillRef>
          <a:effectRef idx="0">
            <a:schemeClr val="accent3"/>
          </a:effectRef>
          <a:fontRef idx="minor">
            <a:schemeClr val="lt1"/>
          </a:fontRef>
        </p:style>
        <p:txBody>
          <a:bodyPr lIns="0" tIns="36000" rIns="0" bIns="0" anchor="ctr">
            <a:noAutofit/>
          </a:bodyPr>
          <a:lstStyle>
            <a:lvl1pPr marL="7938" indent="-7938" algn="ctr">
              <a:buFontTx/>
              <a:buNone/>
              <a:tabLst/>
              <a:defRPr sz="1400" b="1">
                <a:solidFill>
                  <a:schemeClr val="bg1"/>
                </a:solidFill>
                <a:latin typeface="+mj-lt"/>
              </a:defRPr>
            </a:lvl1pPr>
            <a:lvl2pPr algn="l">
              <a:buNone/>
              <a:defRPr b="0">
                <a:latin typeface="+mj-lt"/>
              </a:defRPr>
            </a:lvl2pPr>
            <a:lvl3pPr algn="l">
              <a:buNone/>
              <a:defRPr b="0">
                <a:latin typeface="+mj-lt"/>
              </a:defRPr>
            </a:lvl3pPr>
            <a:lvl4pPr algn="l">
              <a:buNone/>
              <a:defRPr b="0">
                <a:latin typeface="+mj-lt"/>
              </a:defRPr>
            </a:lvl4pPr>
            <a:lvl5pPr algn="l">
              <a:buNone/>
              <a:defRPr b="0">
                <a:latin typeface="+mj-lt"/>
              </a:defRPr>
            </a:lvl5pPr>
          </a:lstStyle>
          <a:p>
            <a:pPr lvl="0"/>
            <a:r>
              <a:rPr lang="en-US"/>
              <a:t>2.</a:t>
            </a:r>
          </a:p>
        </p:txBody>
      </p:sp>
      <p:sp>
        <p:nvSpPr>
          <p:cNvPr id="50" name="Text Placeholder 35">
            <a:extLst>
              <a:ext uri="{FF2B5EF4-FFF2-40B4-BE49-F238E27FC236}">
                <a16:creationId xmlns:a16="http://schemas.microsoft.com/office/drawing/2014/main" id="{BE5E12F5-88DD-9D4A-8770-0D1C0CE23754}"/>
              </a:ext>
            </a:extLst>
          </p:cNvPr>
          <p:cNvSpPr>
            <a:spLocks noGrp="1"/>
          </p:cNvSpPr>
          <p:nvPr>
            <p:ph type="body" sz="quarter" idx="17"/>
          </p:nvPr>
        </p:nvSpPr>
        <p:spPr>
          <a:xfrm>
            <a:off x="4724216" y="1332992"/>
            <a:ext cx="1891357" cy="1095880"/>
          </a:xfrm>
          <a:prstGeom prst="roundRect">
            <a:avLst/>
          </a:prstGeom>
          <a:ln>
            <a:noFill/>
          </a:ln>
        </p:spPr>
        <p:style>
          <a:lnRef idx="2">
            <a:schemeClr val="accent3">
              <a:shade val="50000"/>
            </a:schemeClr>
          </a:lnRef>
          <a:fillRef idx="1001">
            <a:schemeClr val="dk2"/>
          </a:fillRef>
          <a:effectRef idx="0">
            <a:schemeClr val="accent3"/>
          </a:effectRef>
          <a:fontRef idx="minor">
            <a:schemeClr val="lt1"/>
          </a:fontRef>
        </p:style>
        <p:txBody>
          <a:bodyPr tIns="180000">
            <a:noAutofit/>
          </a:bodyPr>
          <a:lstStyle>
            <a:lvl1pPr marL="7938" indent="-7938" algn="ctr">
              <a:buFontTx/>
              <a:buNone/>
              <a:tabLst/>
              <a:defRPr sz="1800" b="0">
                <a:solidFill>
                  <a:schemeClr val="bg1"/>
                </a:solidFill>
                <a:latin typeface="+mj-lt"/>
              </a:defRPr>
            </a:lvl1pPr>
            <a:lvl2pPr algn="l">
              <a:buNone/>
              <a:defRPr b="0">
                <a:latin typeface="+mj-lt"/>
              </a:defRPr>
            </a:lvl2pPr>
            <a:lvl3pPr algn="l">
              <a:buNone/>
              <a:defRPr b="0">
                <a:latin typeface="+mj-lt"/>
              </a:defRPr>
            </a:lvl3pPr>
            <a:lvl4pPr algn="l">
              <a:buNone/>
              <a:defRPr b="0">
                <a:latin typeface="+mj-lt"/>
              </a:defRPr>
            </a:lvl4pPr>
            <a:lvl5pPr algn="l">
              <a:buNone/>
              <a:defRPr b="0">
                <a:latin typeface="+mj-lt"/>
              </a:defRPr>
            </a:lvl5pPr>
          </a:lstStyle>
          <a:p>
            <a:pPr lvl="0"/>
            <a:r>
              <a:rPr lang="en-US"/>
              <a:t>Click to edit Master text styles</a:t>
            </a:r>
          </a:p>
        </p:txBody>
      </p:sp>
      <p:sp>
        <p:nvSpPr>
          <p:cNvPr id="52" name="Text Placeholder 35">
            <a:extLst>
              <a:ext uri="{FF2B5EF4-FFF2-40B4-BE49-F238E27FC236}">
                <a16:creationId xmlns:a16="http://schemas.microsoft.com/office/drawing/2014/main" id="{768BE9CF-87E8-3A43-9E3A-6493894E829D}"/>
              </a:ext>
              <a:ext uri="{C183D7F6-B498-43B3-948B-1728B52AA6E4}">
                <adec:decorative xmlns:adec="http://schemas.microsoft.com/office/drawing/2017/decorative" val="1"/>
              </a:ext>
            </a:extLst>
          </p:cNvPr>
          <p:cNvSpPr>
            <a:spLocks noGrp="1"/>
          </p:cNvSpPr>
          <p:nvPr>
            <p:ph type="body" sz="quarter" idx="19" hasCustomPrompt="1"/>
          </p:nvPr>
        </p:nvSpPr>
        <p:spPr>
          <a:xfrm>
            <a:off x="5514865" y="1178064"/>
            <a:ext cx="310059" cy="301085"/>
          </a:xfrm>
          <a:prstGeom prst="ellipse">
            <a:avLst/>
          </a:prstGeom>
          <a:solidFill>
            <a:schemeClr val="tx1"/>
          </a:solidFill>
          <a:ln>
            <a:noFill/>
          </a:ln>
        </p:spPr>
        <p:style>
          <a:lnRef idx="2">
            <a:schemeClr val="accent3">
              <a:shade val="50000"/>
            </a:schemeClr>
          </a:lnRef>
          <a:fillRef idx="1001">
            <a:schemeClr val="dk2"/>
          </a:fillRef>
          <a:effectRef idx="0">
            <a:schemeClr val="accent3"/>
          </a:effectRef>
          <a:fontRef idx="minor">
            <a:schemeClr val="lt1"/>
          </a:fontRef>
        </p:style>
        <p:txBody>
          <a:bodyPr lIns="0" tIns="36000" rIns="0" bIns="0" anchor="ctr">
            <a:noAutofit/>
          </a:bodyPr>
          <a:lstStyle>
            <a:lvl1pPr marL="7938" indent="-7938" algn="ctr">
              <a:buFontTx/>
              <a:buNone/>
              <a:tabLst/>
              <a:defRPr sz="1400" b="1">
                <a:solidFill>
                  <a:schemeClr val="bg1"/>
                </a:solidFill>
                <a:latin typeface="+mj-lt"/>
              </a:defRPr>
            </a:lvl1pPr>
            <a:lvl2pPr algn="l">
              <a:buNone/>
              <a:defRPr b="0">
                <a:latin typeface="+mj-lt"/>
              </a:defRPr>
            </a:lvl2pPr>
            <a:lvl3pPr algn="l">
              <a:buNone/>
              <a:defRPr b="0">
                <a:latin typeface="+mj-lt"/>
              </a:defRPr>
            </a:lvl3pPr>
            <a:lvl4pPr algn="l">
              <a:buNone/>
              <a:defRPr b="0">
                <a:latin typeface="+mj-lt"/>
              </a:defRPr>
            </a:lvl4pPr>
            <a:lvl5pPr algn="l">
              <a:buNone/>
              <a:defRPr b="0">
                <a:latin typeface="+mj-lt"/>
              </a:defRPr>
            </a:lvl5pPr>
          </a:lstStyle>
          <a:p>
            <a:pPr lvl="0"/>
            <a:r>
              <a:rPr lang="en-US"/>
              <a:t>3.</a:t>
            </a:r>
          </a:p>
        </p:txBody>
      </p:sp>
      <p:sp>
        <p:nvSpPr>
          <p:cNvPr id="59" name="Text Placeholder 35">
            <a:extLst>
              <a:ext uri="{FF2B5EF4-FFF2-40B4-BE49-F238E27FC236}">
                <a16:creationId xmlns:a16="http://schemas.microsoft.com/office/drawing/2014/main" id="{F2463BF2-6586-8642-B217-31E38F53742E}"/>
              </a:ext>
            </a:extLst>
          </p:cNvPr>
          <p:cNvSpPr>
            <a:spLocks noGrp="1"/>
          </p:cNvSpPr>
          <p:nvPr>
            <p:ph type="body" sz="quarter" idx="23"/>
          </p:nvPr>
        </p:nvSpPr>
        <p:spPr>
          <a:xfrm>
            <a:off x="4724216" y="2726787"/>
            <a:ext cx="1891357" cy="1095880"/>
          </a:xfrm>
          <a:prstGeom prst="roundRect">
            <a:avLst/>
          </a:prstGeom>
          <a:solidFill>
            <a:schemeClr val="bg2"/>
          </a:solidFill>
          <a:ln>
            <a:noFill/>
          </a:ln>
        </p:spPr>
        <p:style>
          <a:lnRef idx="2">
            <a:schemeClr val="accent3">
              <a:shade val="50000"/>
            </a:schemeClr>
          </a:lnRef>
          <a:fillRef idx="1001">
            <a:schemeClr val="dk2"/>
          </a:fillRef>
          <a:effectRef idx="0">
            <a:schemeClr val="accent3"/>
          </a:effectRef>
          <a:fontRef idx="minor">
            <a:schemeClr val="lt1"/>
          </a:fontRef>
        </p:style>
        <p:txBody>
          <a:bodyPr tIns="180000">
            <a:noAutofit/>
          </a:bodyPr>
          <a:lstStyle>
            <a:lvl1pPr marL="7938" indent="-7938" algn="ctr">
              <a:buFontTx/>
              <a:buNone/>
              <a:tabLst/>
              <a:defRPr sz="1800" b="0">
                <a:solidFill>
                  <a:schemeClr val="tx1"/>
                </a:solidFill>
                <a:latin typeface="+mj-lt"/>
              </a:defRPr>
            </a:lvl1pPr>
            <a:lvl2pPr algn="l">
              <a:buNone/>
              <a:defRPr b="0">
                <a:latin typeface="+mj-lt"/>
              </a:defRPr>
            </a:lvl2pPr>
            <a:lvl3pPr algn="l">
              <a:buNone/>
              <a:defRPr b="0">
                <a:latin typeface="+mj-lt"/>
              </a:defRPr>
            </a:lvl3pPr>
            <a:lvl4pPr algn="l">
              <a:buNone/>
              <a:defRPr b="0">
                <a:latin typeface="+mj-lt"/>
              </a:defRPr>
            </a:lvl4pPr>
            <a:lvl5pPr algn="l">
              <a:buNone/>
              <a:defRPr b="0">
                <a:latin typeface="+mj-lt"/>
              </a:defRPr>
            </a:lvl5pPr>
          </a:lstStyle>
          <a:p>
            <a:pPr lvl="0"/>
            <a:r>
              <a:rPr lang="en-US"/>
              <a:t>Click to edit Master text styles</a:t>
            </a:r>
          </a:p>
        </p:txBody>
      </p:sp>
      <p:sp>
        <p:nvSpPr>
          <p:cNvPr id="51" name="Text Placeholder 35">
            <a:extLst>
              <a:ext uri="{FF2B5EF4-FFF2-40B4-BE49-F238E27FC236}">
                <a16:creationId xmlns:a16="http://schemas.microsoft.com/office/drawing/2014/main" id="{DDE1944B-FC33-2C4B-A56A-AD1BC155F89E}"/>
              </a:ext>
            </a:extLst>
          </p:cNvPr>
          <p:cNvSpPr>
            <a:spLocks noGrp="1"/>
          </p:cNvSpPr>
          <p:nvPr>
            <p:ph type="body" sz="quarter" idx="18"/>
          </p:nvPr>
        </p:nvSpPr>
        <p:spPr>
          <a:xfrm>
            <a:off x="6771999" y="1332992"/>
            <a:ext cx="1891357" cy="1095880"/>
          </a:xfrm>
          <a:prstGeom prst="roundRect">
            <a:avLst/>
          </a:prstGeom>
          <a:ln>
            <a:noFill/>
          </a:ln>
        </p:spPr>
        <p:style>
          <a:lnRef idx="2">
            <a:schemeClr val="accent3">
              <a:shade val="50000"/>
            </a:schemeClr>
          </a:lnRef>
          <a:fillRef idx="1001">
            <a:schemeClr val="dk2"/>
          </a:fillRef>
          <a:effectRef idx="0">
            <a:schemeClr val="accent3"/>
          </a:effectRef>
          <a:fontRef idx="minor">
            <a:schemeClr val="lt1"/>
          </a:fontRef>
        </p:style>
        <p:txBody>
          <a:bodyPr tIns="180000">
            <a:noAutofit/>
          </a:bodyPr>
          <a:lstStyle>
            <a:lvl1pPr marL="7938" indent="-7938" algn="ctr">
              <a:buFontTx/>
              <a:buNone/>
              <a:tabLst/>
              <a:defRPr sz="1800" b="0">
                <a:solidFill>
                  <a:schemeClr val="bg1"/>
                </a:solidFill>
                <a:latin typeface="+mj-lt"/>
              </a:defRPr>
            </a:lvl1pPr>
            <a:lvl2pPr algn="l">
              <a:buNone/>
              <a:defRPr b="0">
                <a:latin typeface="+mj-lt"/>
              </a:defRPr>
            </a:lvl2pPr>
            <a:lvl3pPr algn="l">
              <a:buNone/>
              <a:defRPr b="0">
                <a:latin typeface="+mj-lt"/>
              </a:defRPr>
            </a:lvl3pPr>
            <a:lvl4pPr algn="l">
              <a:buNone/>
              <a:defRPr b="0">
                <a:latin typeface="+mj-lt"/>
              </a:defRPr>
            </a:lvl4pPr>
            <a:lvl5pPr algn="l">
              <a:buNone/>
              <a:defRPr b="0">
                <a:latin typeface="+mj-lt"/>
              </a:defRPr>
            </a:lvl5pPr>
          </a:lstStyle>
          <a:p>
            <a:pPr lvl="0"/>
            <a:r>
              <a:rPr lang="en-US"/>
              <a:t>Click to edit Master text styles</a:t>
            </a:r>
          </a:p>
        </p:txBody>
      </p:sp>
      <p:sp>
        <p:nvSpPr>
          <p:cNvPr id="53" name="Text Placeholder 35">
            <a:extLst>
              <a:ext uri="{FF2B5EF4-FFF2-40B4-BE49-F238E27FC236}">
                <a16:creationId xmlns:a16="http://schemas.microsoft.com/office/drawing/2014/main" id="{5BD24F98-D7A9-A147-96E2-955B769B46D5}"/>
              </a:ext>
              <a:ext uri="{C183D7F6-B498-43B3-948B-1728B52AA6E4}">
                <adec:decorative xmlns:adec="http://schemas.microsoft.com/office/drawing/2017/decorative" val="1"/>
              </a:ext>
            </a:extLst>
          </p:cNvPr>
          <p:cNvSpPr>
            <a:spLocks noGrp="1"/>
          </p:cNvSpPr>
          <p:nvPr>
            <p:ph type="body" sz="quarter" idx="20" hasCustomPrompt="1"/>
          </p:nvPr>
        </p:nvSpPr>
        <p:spPr>
          <a:xfrm>
            <a:off x="7562648" y="1178064"/>
            <a:ext cx="310059" cy="301085"/>
          </a:xfrm>
          <a:prstGeom prst="ellipse">
            <a:avLst/>
          </a:prstGeom>
          <a:solidFill>
            <a:schemeClr val="tx1"/>
          </a:solidFill>
          <a:ln>
            <a:noFill/>
          </a:ln>
        </p:spPr>
        <p:style>
          <a:lnRef idx="2">
            <a:schemeClr val="accent3">
              <a:shade val="50000"/>
            </a:schemeClr>
          </a:lnRef>
          <a:fillRef idx="1001">
            <a:schemeClr val="dk2"/>
          </a:fillRef>
          <a:effectRef idx="0">
            <a:schemeClr val="accent3"/>
          </a:effectRef>
          <a:fontRef idx="minor">
            <a:schemeClr val="lt1"/>
          </a:fontRef>
        </p:style>
        <p:txBody>
          <a:bodyPr lIns="0" tIns="36000" rIns="0" bIns="0" anchor="ctr">
            <a:noAutofit/>
          </a:bodyPr>
          <a:lstStyle>
            <a:lvl1pPr marL="7938" indent="-7938" algn="ctr">
              <a:buFontTx/>
              <a:buNone/>
              <a:tabLst/>
              <a:defRPr sz="1400" b="1">
                <a:solidFill>
                  <a:schemeClr val="bg1"/>
                </a:solidFill>
                <a:latin typeface="+mj-lt"/>
              </a:defRPr>
            </a:lvl1pPr>
            <a:lvl2pPr algn="l">
              <a:buNone/>
              <a:defRPr b="0">
                <a:latin typeface="+mj-lt"/>
              </a:defRPr>
            </a:lvl2pPr>
            <a:lvl3pPr algn="l">
              <a:buNone/>
              <a:defRPr b="0">
                <a:latin typeface="+mj-lt"/>
              </a:defRPr>
            </a:lvl3pPr>
            <a:lvl4pPr algn="l">
              <a:buNone/>
              <a:defRPr b="0">
                <a:latin typeface="+mj-lt"/>
              </a:defRPr>
            </a:lvl4pPr>
            <a:lvl5pPr algn="l">
              <a:buNone/>
              <a:defRPr b="0">
                <a:latin typeface="+mj-lt"/>
              </a:defRPr>
            </a:lvl5pPr>
          </a:lstStyle>
          <a:p>
            <a:pPr lvl="0"/>
            <a:r>
              <a:rPr lang="en-US"/>
              <a:t>4.</a:t>
            </a:r>
          </a:p>
        </p:txBody>
      </p:sp>
      <p:sp>
        <p:nvSpPr>
          <p:cNvPr id="60" name="Text Placeholder 35">
            <a:extLst>
              <a:ext uri="{FF2B5EF4-FFF2-40B4-BE49-F238E27FC236}">
                <a16:creationId xmlns:a16="http://schemas.microsoft.com/office/drawing/2014/main" id="{DEA8DAF3-13B5-CC4B-B35C-C4AF84B8467C}"/>
              </a:ext>
            </a:extLst>
          </p:cNvPr>
          <p:cNvSpPr>
            <a:spLocks noGrp="1"/>
          </p:cNvSpPr>
          <p:nvPr>
            <p:ph type="body" sz="quarter" idx="24"/>
          </p:nvPr>
        </p:nvSpPr>
        <p:spPr>
          <a:xfrm>
            <a:off x="6771999" y="2726787"/>
            <a:ext cx="1891357" cy="1095880"/>
          </a:xfrm>
          <a:prstGeom prst="roundRect">
            <a:avLst/>
          </a:prstGeom>
          <a:solidFill>
            <a:schemeClr val="bg2"/>
          </a:solidFill>
          <a:ln>
            <a:noFill/>
          </a:ln>
        </p:spPr>
        <p:style>
          <a:lnRef idx="2">
            <a:schemeClr val="accent3">
              <a:shade val="50000"/>
            </a:schemeClr>
          </a:lnRef>
          <a:fillRef idx="1001">
            <a:schemeClr val="dk2"/>
          </a:fillRef>
          <a:effectRef idx="0">
            <a:schemeClr val="accent3"/>
          </a:effectRef>
          <a:fontRef idx="minor">
            <a:schemeClr val="lt1"/>
          </a:fontRef>
        </p:style>
        <p:txBody>
          <a:bodyPr tIns="180000">
            <a:noAutofit/>
          </a:bodyPr>
          <a:lstStyle>
            <a:lvl1pPr marL="7938" indent="-7938" algn="ctr">
              <a:buFontTx/>
              <a:buNone/>
              <a:tabLst/>
              <a:defRPr sz="1800" b="0">
                <a:solidFill>
                  <a:schemeClr val="tx1"/>
                </a:solidFill>
                <a:latin typeface="+mj-lt"/>
              </a:defRPr>
            </a:lvl1pPr>
            <a:lvl2pPr algn="l">
              <a:buNone/>
              <a:defRPr b="0">
                <a:latin typeface="+mj-lt"/>
              </a:defRPr>
            </a:lvl2pPr>
            <a:lvl3pPr algn="l">
              <a:buNone/>
              <a:defRPr b="0">
                <a:latin typeface="+mj-lt"/>
              </a:defRPr>
            </a:lvl3pPr>
            <a:lvl4pPr algn="l">
              <a:buNone/>
              <a:defRPr b="0">
                <a:latin typeface="+mj-lt"/>
              </a:defRPr>
            </a:lvl4pPr>
            <a:lvl5pPr algn="l">
              <a:buNone/>
              <a:defRPr b="0">
                <a:latin typeface="+mj-lt"/>
              </a:defRPr>
            </a:lvl5pPr>
          </a:lstStyle>
          <a:p>
            <a:pPr lvl="0"/>
            <a:r>
              <a:rPr lang="en-US"/>
              <a:t>Click to edit Master text styles</a:t>
            </a:r>
          </a:p>
        </p:txBody>
      </p:sp>
    </p:spTree>
    <p:extLst>
      <p:ext uri="{BB962C8B-B14F-4D97-AF65-F5344CB8AC3E}">
        <p14:creationId xmlns:p14="http://schemas.microsoft.com/office/powerpoint/2010/main" val="1298908173"/>
      </p:ext>
    </p:extLst>
  </p:cSld>
  <p:clrMapOvr>
    <a:masterClrMapping/>
  </p:clrMapOvr>
  <p:hf sldNum="0" hdr="0" ftr="0" dt="0"/>
  <p:extLst>
    <p:ext uri="{DCECCB84-F9BA-43D5-87BE-67443E8EF086}">
      <p15:sldGuideLst xmlns:p15="http://schemas.microsoft.com/office/powerpoint/2012/main">
        <p15:guide id="1" pos="383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H1 with Two Column Bulle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335E9-8720-9247-B359-DB39E1C94AB6}"/>
              </a:ext>
            </a:extLst>
          </p:cNvPr>
          <p:cNvSpPr>
            <a:spLocks noGrp="1"/>
          </p:cNvSpPr>
          <p:nvPr>
            <p:ph type="title"/>
          </p:nvPr>
        </p:nvSpPr>
        <p:spPr>
          <a:xfrm>
            <a:off x="628650" y="519112"/>
            <a:ext cx="7886700" cy="626133"/>
          </a:xfrm>
          <a:prstGeom prst="rect">
            <a:avLst/>
          </a:prstGeom>
        </p:spPr>
        <p:txBody>
          <a:bodyPr anchor="t">
            <a:spAutoFit/>
          </a:bodyPr>
          <a:lstStyle/>
          <a:p>
            <a:r>
              <a:rPr lang="en-US"/>
              <a:t>Click to edit Master title style</a:t>
            </a:r>
          </a:p>
        </p:txBody>
      </p:sp>
      <p:sp>
        <p:nvSpPr>
          <p:cNvPr id="3" name="Content Placeholder 2">
            <a:extLst>
              <a:ext uri="{FF2B5EF4-FFF2-40B4-BE49-F238E27FC236}">
                <a16:creationId xmlns:a16="http://schemas.microsoft.com/office/drawing/2014/main" id="{38E878B8-BBF2-C24A-9108-B5132637991F}"/>
              </a:ext>
            </a:extLst>
          </p:cNvPr>
          <p:cNvSpPr>
            <a:spLocks noGrp="1"/>
          </p:cNvSpPr>
          <p:nvPr>
            <p:ph sz="half" idx="1"/>
          </p:nvPr>
        </p:nvSpPr>
        <p:spPr>
          <a:xfrm>
            <a:off x="628650" y="1369219"/>
            <a:ext cx="3886200" cy="1424557"/>
          </a:xfrm>
        </p:spPr>
        <p:txBody>
          <a:bodyPr>
            <a:spAutoFit/>
          </a:bodyPr>
          <a:lstStyle>
            <a:lvl1pPr>
              <a:buSzPct val="150000"/>
              <a:defRPr/>
            </a:lvl1pPr>
            <a:lvl2pPr>
              <a:buSzPct val="150000"/>
              <a:defRPr/>
            </a:lvl2pPr>
            <a:lvl3pPr>
              <a:buSzPct val="150000"/>
              <a:defRPr/>
            </a:lvl3pPr>
            <a:lvl4pPr>
              <a:buSzPct val="150000"/>
              <a:defRPr/>
            </a:lvl4pPr>
            <a:lvl5pPr>
              <a:buSzPct val="15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7F82CD-52D3-5F46-A2E6-7BA38FD98E50}"/>
              </a:ext>
            </a:extLst>
          </p:cNvPr>
          <p:cNvSpPr>
            <a:spLocks noGrp="1"/>
          </p:cNvSpPr>
          <p:nvPr>
            <p:ph sz="half" idx="2"/>
          </p:nvPr>
        </p:nvSpPr>
        <p:spPr>
          <a:xfrm>
            <a:off x="4629150" y="1369219"/>
            <a:ext cx="3886200" cy="1424557"/>
          </a:xfrm>
        </p:spPr>
        <p:txBody>
          <a:bodyPr>
            <a:spAutoFit/>
          </a:bodyPr>
          <a:lstStyle>
            <a:lvl1pPr>
              <a:buSzPct val="150000"/>
              <a:defRPr/>
            </a:lvl1pPr>
            <a:lvl2pPr>
              <a:buSzPct val="150000"/>
              <a:defRPr/>
            </a:lvl2pPr>
            <a:lvl3pPr>
              <a:buSzPct val="150000"/>
              <a:defRPr/>
            </a:lvl3pPr>
            <a:lvl4pPr>
              <a:buSzPct val="150000"/>
              <a:defRPr/>
            </a:lvl4pPr>
            <a:lvl5pPr>
              <a:buSzPct val="15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B635B2AF-7595-3968-CEBA-B53CC25D7415}"/>
              </a:ext>
            </a:extLst>
          </p:cNvPr>
          <p:cNvGrpSpPr/>
          <p:nvPr userDrawn="1"/>
        </p:nvGrpSpPr>
        <p:grpSpPr>
          <a:xfrm>
            <a:off x="7360" y="-5283"/>
            <a:ext cx="2315625" cy="508114"/>
            <a:chOff x="7360" y="-5283"/>
            <a:chExt cx="2315625" cy="508114"/>
          </a:xfrm>
        </p:grpSpPr>
        <p:sp>
          <p:nvSpPr>
            <p:cNvPr id="6" name="Freeform: Shape 5">
              <a:extLst>
                <a:ext uri="{FF2B5EF4-FFF2-40B4-BE49-F238E27FC236}">
                  <a16:creationId xmlns:a16="http://schemas.microsoft.com/office/drawing/2014/main" id="{196BF035-1717-AF28-12DE-4F302CEBE657}"/>
                </a:ext>
              </a:extLst>
            </p:cNvPr>
            <p:cNvSpPr>
              <a:spLocks/>
            </p:cNvSpPr>
            <p:nvPr/>
          </p:nvSpPr>
          <p:spPr>
            <a:xfrm>
              <a:off x="7360" y="-5283"/>
              <a:ext cx="2315625" cy="508114"/>
            </a:xfrm>
            <a:custGeom>
              <a:avLst/>
              <a:gdLst>
                <a:gd name="connsiteX0" fmla="*/ 0 w 2315625"/>
                <a:gd name="connsiteY0" fmla="*/ 0 h 508114"/>
                <a:gd name="connsiteX1" fmla="*/ 2315625 w 2315625"/>
                <a:gd name="connsiteY1" fmla="*/ 0 h 508114"/>
                <a:gd name="connsiteX2" fmla="*/ 1955 w 2315625"/>
                <a:gd name="connsiteY2" fmla="*/ 508114 h 508114"/>
              </a:gdLst>
              <a:ahLst/>
              <a:cxnLst>
                <a:cxn ang="0">
                  <a:pos x="connsiteX0" y="connsiteY0"/>
                </a:cxn>
                <a:cxn ang="0">
                  <a:pos x="connsiteX1" y="connsiteY1"/>
                </a:cxn>
                <a:cxn ang="0">
                  <a:pos x="connsiteX2" y="connsiteY2"/>
                </a:cxn>
              </a:cxnLst>
              <a:rect l="l" t="t" r="r" b="b"/>
              <a:pathLst>
                <a:path w="2315625" h="508114">
                  <a:moveTo>
                    <a:pt x="0" y="0"/>
                  </a:moveTo>
                  <a:lnTo>
                    <a:pt x="2315625" y="0"/>
                  </a:lnTo>
                  <a:lnTo>
                    <a:pt x="1955" y="508114"/>
                  </a:lnTo>
                  <a:close/>
                </a:path>
              </a:pathLst>
            </a:custGeom>
            <a:solidFill>
              <a:srgbClr val="EBEBE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7" name="Freeform: Shape 6">
              <a:extLst>
                <a:ext uri="{FF2B5EF4-FFF2-40B4-BE49-F238E27FC236}">
                  <a16:creationId xmlns:a16="http://schemas.microsoft.com/office/drawing/2014/main" id="{406F9AB5-3748-9280-D120-C09B6529D7BA}"/>
                </a:ext>
              </a:extLst>
            </p:cNvPr>
            <p:cNvSpPr>
              <a:spLocks/>
            </p:cNvSpPr>
            <p:nvPr/>
          </p:nvSpPr>
          <p:spPr>
            <a:xfrm>
              <a:off x="7598" y="-5283"/>
              <a:ext cx="2031610" cy="445793"/>
            </a:xfrm>
            <a:custGeom>
              <a:avLst/>
              <a:gdLst>
                <a:gd name="connsiteX0" fmla="*/ 0 w 2031610"/>
                <a:gd name="connsiteY0" fmla="*/ 0 h 445793"/>
                <a:gd name="connsiteX1" fmla="*/ 2031610 w 2031610"/>
                <a:gd name="connsiteY1" fmla="*/ 0 h 445793"/>
                <a:gd name="connsiteX2" fmla="*/ 1716 w 2031610"/>
                <a:gd name="connsiteY2" fmla="*/ 445793 h 445793"/>
              </a:gdLst>
              <a:ahLst/>
              <a:cxnLst>
                <a:cxn ang="0">
                  <a:pos x="connsiteX0" y="connsiteY0"/>
                </a:cxn>
                <a:cxn ang="0">
                  <a:pos x="connsiteX1" y="connsiteY1"/>
                </a:cxn>
                <a:cxn ang="0">
                  <a:pos x="connsiteX2" y="connsiteY2"/>
                </a:cxn>
              </a:cxnLst>
              <a:rect l="l" t="t" r="r" b="b"/>
              <a:pathLst>
                <a:path w="2031610" h="445793">
                  <a:moveTo>
                    <a:pt x="0" y="0"/>
                  </a:moveTo>
                  <a:lnTo>
                    <a:pt x="2031610" y="0"/>
                  </a:lnTo>
                  <a:lnTo>
                    <a:pt x="1716" y="445793"/>
                  </a:lnTo>
                  <a:close/>
                </a:path>
              </a:pathLst>
            </a:custGeom>
            <a:solidFill>
              <a:srgbClr val="00518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grpSp>
      <p:grpSp>
        <p:nvGrpSpPr>
          <p:cNvPr id="8" name="Group 7">
            <a:extLst>
              <a:ext uri="{FF2B5EF4-FFF2-40B4-BE49-F238E27FC236}">
                <a16:creationId xmlns:a16="http://schemas.microsoft.com/office/drawing/2014/main" id="{4A4D41CF-E81C-F6E4-9C4F-18DB01EC5922}"/>
              </a:ext>
            </a:extLst>
          </p:cNvPr>
          <p:cNvGrpSpPr/>
          <p:nvPr userDrawn="1"/>
        </p:nvGrpSpPr>
        <p:grpSpPr>
          <a:xfrm rot="10800000">
            <a:off x="6828375" y="4635386"/>
            <a:ext cx="2315625" cy="508114"/>
            <a:chOff x="7360" y="-5283"/>
            <a:chExt cx="2315625" cy="508114"/>
          </a:xfrm>
        </p:grpSpPr>
        <p:sp>
          <p:nvSpPr>
            <p:cNvPr id="9" name="Freeform: Shape 8">
              <a:extLst>
                <a:ext uri="{FF2B5EF4-FFF2-40B4-BE49-F238E27FC236}">
                  <a16:creationId xmlns:a16="http://schemas.microsoft.com/office/drawing/2014/main" id="{CFF85D6E-0F0E-EEDB-8E75-A2EB23517A27}"/>
                </a:ext>
              </a:extLst>
            </p:cNvPr>
            <p:cNvSpPr>
              <a:spLocks/>
            </p:cNvSpPr>
            <p:nvPr/>
          </p:nvSpPr>
          <p:spPr>
            <a:xfrm>
              <a:off x="7360" y="-5283"/>
              <a:ext cx="2315625" cy="508114"/>
            </a:xfrm>
            <a:custGeom>
              <a:avLst/>
              <a:gdLst>
                <a:gd name="connsiteX0" fmla="*/ 0 w 2315625"/>
                <a:gd name="connsiteY0" fmla="*/ 0 h 508114"/>
                <a:gd name="connsiteX1" fmla="*/ 2315625 w 2315625"/>
                <a:gd name="connsiteY1" fmla="*/ 0 h 508114"/>
                <a:gd name="connsiteX2" fmla="*/ 1955 w 2315625"/>
                <a:gd name="connsiteY2" fmla="*/ 508114 h 508114"/>
              </a:gdLst>
              <a:ahLst/>
              <a:cxnLst>
                <a:cxn ang="0">
                  <a:pos x="connsiteX0" y="connsiteY0"/>
                </a:cxn>
                <a:cxn ang="0">
                  <a:pos x="connsiteX1" y="connsiteY1"/>
                </a:cxn>
                <a:cxn ang="0">
                  <a:pos x="connsiteX2" y="connsiteY2"/>
                </a:cxn>
              </a:cxnLst>
              <a:rect l="l" t="t" r="r" b="b"/>
              <a:pathLst>
                <a:path w="2315625" h="508114">
                  <a:moveTo>
                    <a:pt x="0" y="0"/>
                  </a:moveTo>
                  <a:lnTo>
                    <a:pt x="2315625" y="0"/>
                  </a:lnTo>
                  <a:lnTo>
                    <a:pt x="1955" y="508114"/>
                  </a:lnTo>
                  <a:close/>
                </a:path>
              </a:pathLst>
            </a:custGeom>
            <a:solidFill>
              <a:srgbClr val="EBEBE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10" name="Freeform: Shape 9">
              <a:extLst>
                <a:ext uri="{FF2B5EF4-FFF2-40B4-BE49-F238E27FC236}">
                  <a16:creationId xmlns:a16="http://schemas.microsoft.com/office/drawing/2014/main" id="{7337C8AD-EE13-6DA5-C657-7AF424C675B6}"/>
                </a:ext>
              </a:extLst>
            </p:cNvPr>
            <p:cNvSpPr>
              <a:spLocks/>
            </p:cNvSpPr>
            <p:nvPr/>
          </p:nvSpPr>
          <p:spPr>
            <a:xfrm>
              <a:off x="7598" y="-5283"/>
              <a:ext cx="2031610" cy="445793"/>
            </a:xfrm>
            <a:custGeom>
              <a:avLst/>
              <a:gdLst>
                <a:gd name="connsiteX0" fmla="*/ 0 w 2031610"/>
                <a:gd name="connsiteY0" fmla="*/ 0 h 445793"/>
                <a:gd name="connsiteX1" fmla="*/ 2031610 w 2031610"/>
                <a:gd name="connsiteY1" fmla="*/ 0 h 445793"/>
                <a:gd name="connsiteX2" fmla="*/ 1716 w 2031610"/>
                <a:gd name="connsiteY2" fmla="*/ 445793 h 445793"/>
              </a:gdLst>
              <a:ahLst/>
              <a:cxnLst>
                <a:cxn ang="0">
                  <a:pos x="connsiteX0" y="connsiteY0"/>
                </a:cxn>
                <a:cxn ang="0">
                  <a:pos x="connsiteX1" y="connsiteY1"/>
                </a:cxn>
                <a:cxn ang="0">
                  <a:pos x="connsiteX2" y="connsiteY2"/>
                </a:cxn>
              </a:cxnLst>
              <a:rect l="l" t="t" r="r" b="b"/>
              <a:pathLst>
                <a:path w="2031610" h="445793">
                  <a:moveTo>
                    <a:pt x="0" y="0"/>
                  </a:moveTo>
                  <a:lnTo>
                    <a:pt x="2031610" y="0"/>
                  </a:lnTo>
                  <a:lnTo>
                    <a:pt x="1716" y="445793"/>
                  </a:lnTo>
                  <a:close/>
                </a:path>
              </a:pathLst>
            </a:custGeom>
            <a:solidFill>
              <a:srgbClr val="00518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grpSp>
      <p:sp>
        <p:nvSpPr>
          <p:cNvPr id="11" name="Slide Number Placeholder 2">
            <a:extLst>
              <a:ext uri="{FF2B5EF4-FFF2-40B4-BE49-F238E27FC236}">
                <a16:creationId xmlns:a16="http://schemas.microsoft.com/office/drawing/2014/main" id="{22C52636-30EB-12FB-FD1E-BEC38E286158}"/>
              </a:ext>
            </a:extLst>
          </p:cNvPr>
          <p:cNvSpPr txBox="1">
            <a:spLocks/>
          </p:cNvSpPr>
          <p:nvPr userDrawn="1"/>
        </p:nvSpPr>
        <p:spPr>
          <a:xfrm>
            <a:off x="6919387" y="4767264"/>
            <a:ext cx="2133600"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EFF58B09-5FED-EE4D-AEDA-FB5EBA0FA7C2}" type="slidenum">
              <a:rPr lang="en-US" smtClean="0">
                <a:solidFill>
                  <a:schemeClr val="bg1"/>
                </a:solidFill>
              </a:rPr>
              <a:pPr algn="r"/>
              <a:t>‹#›</a:t>
            </a:fld>
            <a:endParaRPr lang="en-US">
              <a:solidFill>
                <a:schemeClr val="bg1"/>
              </a:solidFill>
            </a:endParaRPr>
          </a:p>
        </p:txBody>
      </p:sp>
    </p:spTree>
    <p:extLst>
      <p:ext uri="{BB962C8B-B14F-4D97-AF65-F5344CB8AC3E}">
        <p14:creationId xmlns:p14="http://schemas.microsoft.com/office/powerpoint/2010/main" val="824402047"/>
      </p:ext>
    </p:extLst>
  </p:cSld>
  <p:clrMapOvr>
    <a:masterClrMapping/>
  </p:clrMapOvr>
  <p:hf sldNum="0" hdr="0" ftr="0" dt="0"/>
  <p:extLst>
    <p:ext uri="{DCECCB84-F9BA-43D5-87BE-67443E8EF086}">
      <p15:sldGuideLst xmlns:p15="http://schemas.microsoft.com/office/powerpoint/2012/main">
        <p15:guide id="1" orient="horz" pos="32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335E9-8720-9247-B359-DB39E1C94AB6}"/>
              </a:ext>
            </a:extLst>
          </p:cNvPr>
          <p:cNvSpPr>
            <a:spLocks noGrp="1"/>
          </p:cNvSpPr>
          <p:nvPr>
            <p:ph type="title"/>
          </p:nvPr>
        </p:nvSpPr>
        <p:spPr>
          <a:xfrm>
            <a:off x="628650" y="519112"/>
            <a:ext cx="7886700" cy="626133"/>
          </a:xfrm>
          <a:prstGeom prst="rect">
            <a:avLst/>
          </a:prstGeom>
        </p:spPr>
        <p:txBody>
          <a:bodyPr anchor="t">
            <a:spAutoFit/>
          </a:bodyPr>
          <a:lstStyle/>
          <a:p>
            <a:r>
              <a:rPr lang="en-US"/>
              <a:t>Click to edit Master title style</a:t>
            </a:r>
          </a:p>
        </p:txBody>
      </p:sp>
      <p:sp>
        <p:nvSpPr>
          <p:cNvPr id="11" name="Content Placeholder 1A">
            <a:extLst>
              <a:ext uri="{FF2B5EF4-FFF2-40B4-BE49-F238E27FC236}">
                <a16:creationId xmlns:a16="http://schemas.microsoft.com/office/drawing/2014/main" id="{C7914AC3-D744-7148-BC31-F7EBA1D6E234}"/>
              </a:ext>
              <a:ext uri="{C183D7F6-B498-43B3-948B-1728B52AA6E4}">
                <adec:decorative xmlns:adec="http://schemas.microsoft.com/office/drawing/2017/decorative" val="1"/>
              </a:ext>
            </a:extLst>
          </p:cNvPr>
          <p:cNvSpPr>
            <a:spLocks noGrp="1"/>
          </p:cNvSpPr>
          <p:nvPr>
            <p:ph sz="quarter" idx="25" hasCustomPrompt="1"/>
          </p:nvPr>
        </p:nvSpPr>
        <p:spPr>
          <a:xfrm>
            <a:off x="514350" y="1262063"/>
            <a:ext cx="1497013" cy="3881437"/>
          </a:xfrm>
          <a:solidFill>
            <a:schemeClr val="bg1">
              <a:lumMod val="95000"/>
            </a:schemeClr>
          </a:solidFill>
        </p:spPr>
        <p:txBody>
          <a:bodyPr/>
          <a:lstStyle>
            <a:lvl1pPr>
              <a:buNone/>
              <a:defRPr/>
            </a:lvl1pPr>
            <a:lvl2pPr>
              <a:buNone/>
              <a:defRPr/>
            </a:lvl2pPr>
            <a:lvl3pPr>
              <a:buNone/>
              <a:defRPr/>
            </a:lvl3pPr>
            <a:lvl4pPr>
              <a:buNone/>
              <a:defRPr/>
            </a:lvl4pPr>
            <a:lvl5pPr>
              <a:buNone/>
              <a:defRPr/>
            </a:lvl5pPr>
          </a:lstStyle>
          <a:p>
            <a:pPr lvl="0"/>
            <a:r>
              <a:rPr lang="en-US"/>
              <a:t> </a:t>
            </a:r>
          </a:p>
        </p:txBody>
      </p:sp>
      <p:sp>
        <p:nvSpPr>
          <p:cNvPr id="6" name="Picture Placeholder 1B">
            <a:extLst>
              <a:ext uri="{FF2B5EF4-FFF2-40B4-BE49-F238E27FC236}">
                <a16:creationId xmlns:a16="http://schemas.microsoft.com/office/drawing/2014/main" id="{1730109F-4E58-AA4B-88E3-D883F0957D3F}"/>
              </a:ext>
              <a:ext uri="{C183D7F6-B498-43B3-948B-1728B52AA6E4}">
                <adec:decorative xmlns:adec="http://schemas.microsoft.com/office/drawing/2017/decorative" val="1"/>
              </a:ext>
            </a:extLst>
          </p:cNvPr>
          <p:cNvSpPr>
            <a:spLocks noGrp="1"/>
          </p:cNvSpPr>
          <p:nvPr>
            <p:ph type="pic" sz="quarter" idx="10"/>
          </p:nvPr>
        </p:nvSpPr>
        <p:spPr>
          <a:xfrm>
            <a:off x="628650" y="1370013"/>
            <a:ext cx="1271868" cy="1758669"/>
          </a:xfrm>
          <a:solidFill>
            <a:schemeClr val="bg1"/>
          </a:solidFill>
          <a:ln>
            <a:solidFill>
              <a:schemeClr val="bg2">
                <a:lumMod val="75000"/>
              </a:schemeClr>
            </a:solidFill>
          </a:ln>
        </p:spPr>
        <p:txBody>
          <a:bodyPr/>
          <a:lstStyle>
            <a:lvl1pPr>
              <a:buNone/>
              <a:defRPr/>
            </a:lvl1pPr>
          </a:lstStyle>
          <a:p>
            <a:r>
              <a:rPr lang="en-US"/>
              <a:t>Click icon to add picture</a:t>
            </a:r>
          </a:p>
        </p:txBody>
      </p:sp>
      <p:sp>
        <p:nvSpPr>
          <p:cNvPr id="3" name="Content Placeholder 1C">
            <a:extLst>
              <a:ext uri="{FF2B5EF4-FFF2-40B4-BE49-F238E27FC236}">
                <a16:creationId xmlns:a16="http://schemas.microsoft.com/office/drawing/2014/main" id="{38E878B8-BBF2-C24A-9108-B5132637991F}"/>
              </a:ext>
            </a:extLst>
          </p:cNvPr>
          <p:cNvSpPr>
            <a:spLocks noGrp="1"/>
          </p:cNvSpPr>
          <p:nvPr>
            <p:ph sz="half" idx="1"/>
          </p:nvPr>
        </p:nvSpPr>
        <p:spPr>
          <a:xfrm>
            <a:off x="628650" y="3272058"/>
            <a:ext cx="1271868" cy="679417"/>
          </a:xfrm>
        </p:spPr>
        <p:txBody>
          <a:bodyPr wrap="square">
            <a:spAutoFit/>
          </a:bodyPr>
          <a:lstStyle>
            <a:lvl1pPr marL="0" indent="0">
              <a:buSzPct val="150000"/>
              <a:buNone/>
              <a:defRPr sz="1400">
                <a:latin typeface="+mj-lt"/>
              </a:defRPr>
            </a:lvl1pPr>
            <a:lvl2pPr>
              <a:buSzPct val="150000"/>
              <a:defRPr/>
            </a:lvl2pPr>
            <a:lvl3pPr>
              <a:buSzPct val="150000"/>
              <a:defRPr/>
            </a:lvl3pPr>
            <a:lvl4pPr>
              <a:buSzPct val="150000"/>
              <a:defRPr/>
            </a:lvl4pPr>
            <a:lvl5pPr>
              <a:buSzPct val="150000"/>
              <a:defRPr/>
            </a:lvl5pPr>
          </a:lstStyle>
          <a:p>
            <a:pPr lvl="0"/>
            <a:r>
              <a:rPr lang="en-US"/>
              <a:t>Click to edit Master text styles</a:t>
            </a:r>
          </a:p>
        </p:txBody>
      </p:sp>
      <p:sp>
        <p:nvSpPr>
          <p:cNvPr id="9" name="Content Placeholder 1D">
            <a:extLst>
              <a:ext uri="{FF2B5EF4-FFF2-40B4-BE49-F238E27FC236}">
                <a16:creationId xmlns:a16="http://schemas.microsoft.com/office/drawing/2014/main" id="{DBADD914-9F1A-684D-9AE0-1DE5263E3CEC}"/>
              </a:ext>
            </a:extLst>
          </p:cNvPr>
          <p:cNvSpPr>
            <a:spLocks noGrp="1"/>
          </p:cNvSpPr>
          <p:nvPr>
            <p:ph sz="half" idx="11"/>
          </p:nvPr>
        </p:nvSpPr>
        <p:spPr>
          <a:xfrm>
            <a:off x="628650" y="4087846"/>
            <a:ext cx="1271868" cy="679417"/>
          </a:xfrm>
        </p:spPr>
        <p:txBody>
          <a:bodyPr wrap="square">
            <a:spAutoFit/>
          </a:bodyPr>
          <a:lstStyle>
            <a:lvl1pPr marL="0" indent="0">
              <a:buSzPct val="150000"/>
              <a:buNone/>
              <a:defRPr sz="1400"/>
            </a:lvl1pPr>
            <a:lvl2pPr>
              <a:buSzPct val="150000"/>
              <a:defRPr/>
            </a:lvl2pPr>
            <a:lvl3pPr>
              <a:buSzPct val="150000"/>
              <a:defRPr/>
            </a:lvl3pPr>
            <a:lvl4pPr>
              <a:buSzPct val="150000"/>
              <a:defRPr/>
            </a:lvl4pPr>
            <a:lvl5pPr>
              <a:buSzPct val="150000"/>
              <a:defRPr/>
            </a:lvl5pPr>
          </a:lstStyle>
          <a:p>
            <a:pPr lvl="0"/>
            <a:r>
              <a:rPr lang="en-US"/>
              <a:t>Click to edit Master text styles</a:t>
            </a:r>
          </a:p>
        </p:txBody>
      </p:sp>
      <p:sp>
        <p:nvSpPr>
          <p:cNvPr id="24" name="Content Placeholder 2A">
            <a:extLst>
              <a:ext uri="{FF2B5EF4-FFF2-40B4-BE49-F238E27FC236}">
                <a16:creationId xmlns:a16="http://schemas.microsoft.com/office/drawing/2014/main" id="{9FF464D8-9C5B-C349-A727-73F5B7C1D688}"/>
              </a:ext>
              <a:ext uri="{C183D7F6-B498-43B3-948B-1728B52AA6E4}">
                <adec:decorative xmlns:adec="http://schemas.microsoft.com/office/drawing/2017/decorative" val="1"/>
              </a:ext>
            </a:extLst>
          </p:cNvPr>
          <p:cNvSpPr>
            <a:spLocks noGrp="1"/>
          </p:cNvSpPr>
          <p:nvPr>
            <p:ph sz="quarter" idx="26" hasCustomPrompt="1"/>
          </p:nvPr>
        </p:nvSpPr>
        <p:spPr>
          <a:xfrm>
            <a:off x="2174474" y="1262063"/>
            <a:ext cx="1497013" cy="3881437"/>
          </a:xfrm>
          <a:solidFill>
            <a:schemeClr val="bg1">
              <a:lumMod val="95000"/>
            </a:schemeClr>
          </a:solidFill>
        </p:spPr>
        <p:txBody>
          <a:bodyPr/>
          <a:lstStyle>
            <a:lvl1pPr>
              <a:buNone/>
              <a:defRPr/>
            </a:lvl1pPr>
            <a:lvl2pPr>
              <a:buNone/>
              <a:defRPr/>
            </a:lvl2pPr>
            <a:lvl3pPr>
              <a:buNone/>
              <a:defRPr/>
            </a:lvl3pPr>
            <a:lvl4pPr>
              <a:buNone/>
              <a:defRPr/>
            </a:lvl4pPr>
            <a:lvl5pPr>
              <a:buNone/>
              <a:defRPr/>
            </a:lvl5pPr>
          </a:lstStyle>
          <a:p>
            <a:pPr lvl="0"/>
            <a:r>
              <a:rPr lang="en-US"/>
              <a:t> </a:t>
            </a:r>
          </a:p>
        </p:txBody>
      </p:sp>
      <p:sp>
        <p:nvSpPr>
          <p:cNvPr id="10" name="Picture Placeholder 2B">
            <a:extLst>
              <a:ext uri="{FF2B5EF4-FFF2-40B4-BE49-F238E27FC236}">
                <a16:creationId xmlns:a16="http://schemas.microsoft.com/office/drawing/2014/main" id="{B9C98BDD-A867-2746-9F36-341181B56C65}"/>
              </a:ext>
              <a:ext uri="{C183D7F6-B498-43B3-948B-1728B52AA6E4}">
                <adec:decorative xmlns:adec="http://schemas.microsoft.com/office/drawing/2017/decorative" val="1"/>
              </a:ext>
            </a:extLst>
          </p:cNvPr>
          <p:cNvSpPr>
            <a:spLocks noGrp="1"/>
          </p:cNvSpPr>
          <p:nvPr>
            <p:ph type="pic" sz="quarter" idx="12"/>
          </p:nvPr>
        </p:nvSpPr>
        <p:spPr>
          <a:xfrm>
            <a:off x="2282358" y="1370013"/>
            <a:ext cx="1271868" cy="1758669"/>
          </a:xfrm>
          <a:solidFill>
            <a:schemeClr val="bg1"/>
          </a:solidFill>
          <a:ln>
            <a:solidFill>
              <a:schemeClr val="bg2">
                <a:lumMod val="75000"/>
              </a:schemeClr>
            </a:solidFill>
          </a:ln>
        </p:spPr>
        <p:txBody>
          <a:bodyPr/>
          <a:lstStyle>
            <a:lvl1pPr>
              <a:buNone/>
              <a:defRPr/>
            </a:lvl1pPr>
          </a:lstStyle>
          <a:p>
            <a:r>
              <a:rPr lang="en-US"/>
              <a:t>Click icon to add picture</a:t>
            </a:r>
          </a:p>
        </p:txBody>
      </p:sp>
      <p:sp>
        <p:nvSpPr>
          <p:cNvPr id="15" name="Content Placeholder 2C">
            <a:extLst>
              <a:ext uri="{FF2B5EF4-FFF2-40B4-BE49-F238E27FC236}">
                <a16:creationId xmlns:a16="http://schemas.microsoft.com/office/drawing/2014/main" id="{A2447476-A0F9-A445-8DBF-1C8BA4F0A02E}"/>
              </a:ext>
            </a:extLst>
          </p:cNvPr>
          <p:cNvSpPr>
            <a:spLocks noGrp="1"/>
          </p:cNvSpPr>
          <p:nvPr>
            <p:ph sz="half" idx="16"/>
          </p:nvPr>
        </p:nvSpPr>
        <p:spPr>
          <a:xfrm>
            <a:off x="2269192" y="3272058"/>
            <a:ext cx="1271868" cy="679417"/>
          </a:xfrm>
        </p:spPr>
        <p:txBody>
          <a:bodyPr wrap="square">
            <a:spAutoFit/>
          </a:bodyPr>
          <a:lstStyle>
            <a:lvl1pPr marL="0" indent="0">
              <a:buSzPct val="150000"/>
              <a:buNone/>
              <a:defRPr sz="1400">
                <a:latin typeface="+mj-lt"/>
              </a:defRPr>
            </a:lvl1pPr>
            <a:lvl2pPr>
              <a:buSzPct val="150000"/>
              <a:defRPr/>
            </a:lvl2pPr>
            <a:lvl3pPr>
              <a:buSzPct val="150000"/>
              <a:defRPr/>
            </a:lvl3pPr>
            <a:lvl4pPr>
              <a:buSzPct val="150000"/>
              <a:defRPr/>
            </a:lvl4pPr>
            <a:lvl5pPr>
              <a:buSzPct val="150000"/>
              <a:defRPr/>
            </a:lvl5pPr>
          </a:lstStyle>
          <a:p>
            <a:pPr lvl="0"/>
            <a:r>
              <a:rPr lang="en-US"/>
              <a:t>Click to edit Master text styles</a:t>
            </a:r>
          </a:p>
        </p:txBody>
      </p:sp>
      <p:sp>
        <p:nvSpPr>
          <p:cNvPr id="16" name="Content Placeholder 2D">
            <a:extLst>
              <a:ext uri="{FF2B5EF4-FFF2-40B4-BE49-F238E27FC236}">
                <a16:creationId xmlns:a16="http://schemas.microsoft.com/office/drawing/2014/main" id="{9AFB1FFC-7EFD-C340-B17E-F5265182F627}"/>
              </a:ext>
            </a:extLst>
          </p:cNvPr>
          <p:cNvSpPr>
            <a:spLocks noGrp="1"/>
          </p:cNvSpPr>
          <p:nvPr>
            <p:ph sz="half" idx="17"/>
          </p:nvPr>
        </p:nvSpPr>
        <p:spPr>
          <a:xfrm>
            <a:off x="2269192" y="4087846"/>
            <a:ext cx="1271868" cy="679417"/>
          </a:xfrm>
        </p:spPr>
        <p:txBody>
          <a:bodyPr wrap="square">
            <a:spAutoFit/>
          </a:bodyPr>
          <a:lstStyle>
            <a:lvl1pPr marL="0" indent="0">
              <a:buSzPct val="150000"/>
              <a:buNone/>
              <a:defRPr sz="1400"/>
            </a:lvl1pPr>
            <a:lvl2pPr>
              <a:buSzPct val="150000"/>
              <a:defRPr/>
            </a:lvl2pPr>
            <a:lvl3pPr>
              <a:buSzPct val="150000"/>
              <a:defRPr/>
            </a:lvl3pPr>
            <a:lvl4pPr>
              <a:buSzPct val="150000"/>
              <a:defRPr/>
            </a:lvl4pPr>
            <a:lvl5pPr>
              <a:buSzPct val="150000"/>
              <a:defRPr/>
            </a:lvl5pPr>
          </a:lstStyle>
          <a:p>
            <a:pPr lvl="0"/>
            <a:r>
              <a:rPr lang="en-US"/>
              <a:t>Click to edit Master text styles</a:t>
            </a:r>
          </a:p>
        </p:txBody>
      </p:sp>
      <p:sp>
        <p:nvSpPr>
          <p:cNvPr id="25" name="Content Placeholder 3A">
            <a:extLst>
              <a:ext uri="{FF2B5EF4-FFF2-40B4-BE49-F238E27FC236}">
                <a16:creationId xmlns:a16="http://schemas.microsoft.com/office/drawing/2014/main" id="{2314366C-BC05-6946-8940-EAFBCB30D0D7}"/>
              </a:ext>
              <a:ext uri="{C183D7F6-B498-43B3-948B-1728B52AA6E4}">
                <adec:decorative xmlns:adec="http://schemas.microsoft.com/office/drawing/2017/decorative" val="1"/>
              </a:ext>
            </a:extLst>
          </p:cNvPr>
          <p:cNvSpPr>
            <a:spLocks noGrp="1"/>
          </p:cNvSpPr>
          <p:nvPr>
            <p:ph sz="quarter" idx="27" hasCustomPrompt="1"/>
          </p:nvPr>
        </p:nvSpPr>
        <p:spPr>
          <a:xfrm>
            <a:off x="3834598" y="1262063"/>
            <a:ext cx="1497013" cy="3881437"/>
          </a:xfrm>
          <a:solidFill>
            <a:schemeClr val="bg1">
              <a:lumMod val="95000"/>
            </a:schemeClr>
          </a:solidFill>
        </p:spPr>
        <p:txBody>
          <a:bodyPr/>
          <a:lstStyle>
            <a:lvl1pPr>
              <a:buNone/>
              <a:defRPr/>
            </a:lvl1pPr>
            <a:lvl2pPr>
              <a:buNone/>
              <a:defRPr/>
            </a:lvl2pPr>
            <a:lvl3pPr>
              <a:buNone/>
              <a:defRPr/>
            </a:lvl3pPr>
            <a:lvl4pPr>
              <a:buNone/>
              <a:defRPr/>
            </a:lvl4pPr>
            <a:lvl5pPr>
              <a:buNone/>
              <a:defRPr/>
            </a:lvl5pPr>
          </a:lstStyle>
          <a:p>
            <a:pPr lvl="0"/>
            <a:r>
              <a:rPr lang="en-US"/>
              <a:t> </a:t>
            </a:r>
          </a:p>
        </p:txBody>
      </p:sp>
      <p:sp>
        <p:nvSpPr>
          <p:cNvPr id="12" name="Picture Placeholder 3B">
            <a:extLst>
              <a:ext uri="{FF2B5EF4-FFF2-40B4-BE49-F238E27FC236}">
                <a16:creationId xmlns:a16="http://schemas.microsoft.com/office/drawing/2014/main" id="{EBD58A9D-ED11-C049-B83C-35D86D5D8837}"/>
              </a:ext>
              <a:ext uri="{C183D7F6-B498-43B3-948B-1728B52AA6E4}">
                <adec:decorative xmlns:adec="http://schemas.microsoft.com/office/drawing/2017/decorative" val="1"/>
              </a:ext>
            </a:extLst>
          </p:cNvPr>
          <p:cNvSpPr>
            <a:spLocks noGrp="1"/>
          </p:cNvSpPr>
          <p:nvPr>
            <p:ph type="pic" sz="quarter" idx="13"/>
          </p:nvPr>
        </p:nvSpPr>
        <p:spPr>
          <a:xfrm>
            <a:off x="3936066" y="1370013"/>
            <a:ext cx="1271868" cy="1758669"/>
          </a:xfrm>
          <a:solidFill>
            <a:schemeClr val="bg1"/>
          </a:solidFill>
          <a:ln>
            <a:solidFill>
              <a:schemeClr val="bg2">
                <a:lumMod val="75000"/>
              </a:schemeClr>
            </a:solidFill>
          </a:ln>
        </p:spPr>
        <p:txBody>
          <a:bodyPr/>
          <a:lstStyle>
            <a:lvl1pPr>
              <a:buNone/>
              <a:defRPr/>
            </a:lvl1pPr>
          </a:lstStyle>
          <a:p>
            <a:r>
              <a:rPr lang="en-US"/>
              <a:t>Click icon to add picture</a:t>
            </a:r>
          </a:p>
        </p:txBody>
      </p:sp>
      <p:sp>
        <p:nvSpPr>
          <p:cNvPr id="17" name="Content Placeholder 3C">
            <a:extLst>
              <a:ext uri="{FF2B5EF4-FFF2-40B4-BE49-F238E27FC236}">
                <a16:creationId xmlns:a16="http://schemas.microsoft.com/office/drawing/2014/main" id="{D2099B4E-493B-BB47-9EBC-2ABC55C9A0D2}"/>
              </a:ext>
            </a:extLst>
          </p:cNvPr>
          <p:cNvSpPr>
            <a:spLocks noGrp="1"/>
          </p:cNvSpPr>
          <p:nvPr>
            <p:ph sz="half" idx="18"/>
          </p:nvPr>
        </p:nvSpPr>
        <p:spPr>
          <a:xfrm>
            <a:off x="3936628" y="3272058"/>
            <a:ext cx="1271868" cy="679417"/>
          </a:xfrm>
        </p:spPr>
        <p:txBody>
          <a:bodyPr wrap="square">
            <a:spAutoFit/>
          </a:bodyPr>
          <a:lstStyle>
            <a:lvl1pPr marL="0" indent="0">
              <a:buSzPct val="150000"/>
              <a:buNone/>
              <a:defRPr sz="1400">
                <a:latin typeface="+mj-lt"/>
              </a:defRPr>
            </a:lvl1pPr>
            <a:lvl2pPr>
              <a:buSzPct val="150000"/>
              <a:defRPr/>
            </a:lvl2pPr>
            <a:lvl3pPr>
              <a:buSzPct val="150000"/>
              <a:defRPr/>
            </a:lvl3pPr>
            <a:lvl4pPr>
              <a:buSzPct val="150000"/>
              <a:defRPr/>
            </a:lvl4pPr>
            <a:lvl5pPr>
              <a:buSzPct val="150000"/>
              <a:defRPr/>
            </a:lvl5pPr>
          </a:lstStyle>
          <a:p>
            <a:pPr lvl="0"/>
            <a:r>
              <a:rPr lang="en-US"/>
              <a:t>Click to edit Master text styles</a:t>
            </a:r>
          </a:p>
        </p:txBody>
      </p:sp>
      <p:sp>
        <p:nvSpPr>
          <p:cNvPr id="18" name="Content Placeholder 3D">
            <a:extLst>
              <a:ext uri="{FF2B5EF4-FFF2-40B4-BE49-F238E27FC236}">
                <a16:creationId xmlns:a16="http://schemas.microsoft.com/office/drawing/2014/main" id="{B535C5B6-7AD2-124F-A669-42094E053190}"/>
              </a:ext>
            </a:extLst>
          </p:cNvPr>
          <p:cNvSpPr>
            <a:spLocks noGrp="1"/>
          </p:cNvSpPr>
          <p:nvPr>
            <p:ph sz="half" idx="19"/>
          </p:nvPr>
        </p:nvSpPr>
        <p:spPr>
          <a:xfrm>
            <a:off x="3936628" y="4087846"/>
            <a:ext cx="1271868" cy="679417"/>
          </a:xfrm>
        </p:spPr>
        <p:txBody>
          <a:bodyPr wrap="square">
            <a:spAutoFit/>
          </a:bodyPr>
          <a:lstStyle>
            <a:lvl1pPr marL="0" indent="0">
              <a:buSzPct val="150000"/>
              <a:buNone/>
              <a:defRPr sz="1400"/>
            </a:lvl1pPr>
            <a:lvl2pPr>
              <a:buSzPct val="150000"/>
              <a:defRPr/>
            </a:lvl2pPr>
            <a:lvl3pPr>
              <a:buSzPct val="150000"/>
              <a:defRPr/>
            </a:lvl3pPr>
            <a:lvl4pPr>
              <a:buSzPct val="150000"/>
              <a:defRPr/>
            </a:lvl4pPr>
            <a:lvl5pPr>
              <a:buSzPct val="150000"/>
              <a:defRPr/>
            </a:lvl5pPr>
          </a:lstStyle>
          <a:p>
            <a:pPr lvl="0"/>
            <a:r>
              <a:rPr lang="en-US"/>
              <a:t>Click to edit Master text styles</a:t>
            </a:r>
          </a:p>
        </p:txBody>
      </p:sp>
      <p:sp>
        <p:nvSpPr>
          <p:cNvPr id="26" name="Content Placeholder 4A">
            <a:extLst>
              <a:ext uri="{FF2B5EF4-FFF2-40B4-BE49-F238E27FC236}">
                <a16:creationId xmlns:a16="http://schemas.microsoft.com/office/drawing/2014/main" id="{04E5A7F7-250A-CF4E-8B9D-F548A15D0351}"/>
              </a:ext>
              <a:ext uri="{C183D7F6-B498-43B3-948B-1728B52AA6E4}">
                <adec:decorative xmlns:adec="http://schemas.microsoft.com/office/drawing/2017/decorative" val="1"/>
              </a:ext>
            </a:extLst>
          </p:cNvPr>
          <p:cNvSpPr>
            <a:spLocks noGrp="1"/>
          </p:cNvSpPr>
          <p:nvPr>
            <p:ph sz="quarter" idx="28" hasCustomPrompt="1"/>
          </p:nvPr>
        </p:nvSpPr>
        <p:spPr>
          <a:xfrm>
            <a:off x="5476966" y="1262063"/>
            <a:ext cx="1497013" cy="3881437"/>
          </a:xfrm>
          <a:solidFill>
            <a:schemeClr val="bg1">
              <a:lumMod val="95000"/>
            </a:schemeClr>
          </a:solidFill>
        </p:spPr>
        <p:txBody>
          <a:bodyPr/>
          <a:lstStyle>
            <a:lvl1pPr>
              <a:buNone/>
              <a:defRPr/>
            </a:lvl1pPr>
            <a:lvl2pPr>
              <a:buNone/>
              <a:defRPr/>
            </a:lvl2pPr>
            <a:lvl3pPr>
              <a:buNone/>
              <a:defRPr/>
            </a:lvl3pPr>
            <a:lvl4pPr>
              <a:buNone/>
              <a:defRPr/>
            </a:lvl4pPr>
            <a:lvl5pPr>
              <a:buNone/>
              <a:defRPr/>
            </a:lvl5pPr>
          </a:lstStyle>
          <a:p>
            <a:pPr lvl="0"/>
            <a:r>
              <a:rPr lang="en-US"/>
              <a:t> </a:t>
            </a:r>
          </a:p>
        </p:txBody>
      </p:sp>
      <p:sp>
        <p:nvSpPr>
          <p:cNvPr id="13" name="Picture Placeholder 4B">
            <a:extLst>
              <a:ext uri="{FF2B5EF4-FFF2-40B4-BE49-F238E27FC236}">
                <a16:creationId xmlns:a16="http://schemas.microsoft.com/office/drawing/2014/main" id="{C7E58B93-9FE6-074E-A552-29AB789CE449}"/>
              </a:ext>
              <a:ext uri="{C183D7F6-B498-43B3-948B-1728B52AA6E4}">
                <adec:decorative xmlns:adec="http://schemas.microsoft.com/office/drawing/2017/decorative" val="1"/>
              </a:ext>
            </a:extLst>
          </p:cNvPr>
          <p:cNvSpPr>
            <a:spLocks noGrp="1"/>
          </p:cNvSpPr>
          <p:nvPr>
            <p:ph type="pic" sz="quarter" idx="14"/>
          </p:nvPr>
        </p:nvSpPr>
        <p:spPr>
          <a:xfrm>
            <a:off x="5589774" y="1370013"/>
            <a:ext cx="1271868" cy="1758669"/>
          </a:xfrm>
          <a:solidFill>
            <a:schemeClr val="bg1"/>
          </a:solidFill>
          <a:ln>
            <a:solidFill>
              <a:schemeClr val="bg2">
                <a:lumMod val="75000"/>
              </a:schemeClr>
            </a:solidFill>
          </a:ln>
        </p:spPr>
        <p:txBody>
          <a:bodyPr/>
          <a:lstStyle>
            <a:lvl1pPr>
              <a:buNone/>
              <a:defRPr/>
            </a:lvl1pPr>
          </a:lstStyle>
          <a:p>
            <a:r>
              <a:rPr lang="en-US"/>
              <a:t>Click icon to add picture</a:t>
            </a:r>
          </a:p>
        </p:txBody>
      </p:sp>
      <p:sp>
        <p:nvSpPr>
          <p:cNvPr id="19" name="Content Placeholder 4C">
            <a:extLst>
              <a:ext uri="{FF2B5EF4-FFF2-40B4-BE49-F238E27FC236}">
                <a16:creationId xmlns:a16="http://schemas.microsoft.com/office/drawing/2014/main" id="{5427962B-57E1-6245-BFBC-6AE656C594EC}"/>
              </a:ext>
            </a:extLst>
          </p:cNvPr>
          <p:cNvSpPr>
            <a:spLocks noGrp="1"/>
          </p:cNvSpPr>
          <p:nvPr>
            <p:ph sz="half" idx="20"/>
          </p:nvPr>
        </p:nvSpPr>
        <p:spPr>
          <a:xfrm>
            <a:off x="5577169" y="3272058"/>
            <a:ext cx="1271868" cy="679417"/>
          </a:xfrm>
        </p:spPr>
        <p:txBody>
          <a:bodyPr wrap="square">
            <a:spAutoFit/>
          </a:bodyPr>
          <a:lstStyle>
            <a:lvl1pPr marL="0" indent="0">
              <a:buSzPct val="150000"/>
              <a:buNone/>
              <a:defRPr sz="1400">
                <a:latin typeface="+mj-lt"/>
              </a:defRPr>
            </a:lvl1pPr>
            <a:lvl2pPr>
              <a:buSzPct val="150000"/>
              <a:defRPr/>
            </a:lvl2pPr>
            <a:lvl3pPr>
              <a:buSzPct val="150000"/>
              <a:defRPr/>
            </a:lvl3pPr>
            <a:lvl4pPr>
              <a:buSzPct val="150000"/>
              <a:defRPr/>
            </a:lvl4pPr>
            <a:lvl5pPr>
              <a:buSzPct val="150000"/>
              <a:defRPr/>
            </a:lvl5pPr>
          </a:lstStyle>
          <a:p>
            <a:pPr lvl="0"/>
            <a:r>
              <a:rPr lang="en-US"/>
              <a:t>Click to edit Master text styles</a:t>
            </a:r>
          </a:p>
        </p:txBody>
      </p:sp>
      <p:sp>
        <p:nvSpPr>
          <p:cNvPr id="20" name="Content Placeholder 4D">
            <a:extLst>
              <a:ext uri="{FF2B5EF4-FFF2-40B4-BE49-F238E27FC236}">
                <a16:creationId xmlns:a16="http://schemas.microsoft.com/office/drawing/2014/main" id="{C976D580-BBF4-7749-96B2-F0CBEEC56029}"/>
              </a:ext>
            </a:extLst>
          </p:cNvPr>
          <p:cNvSpPr>
            <a:spLocks noGrp="1"/>
          </p:cNvSpPr>
          <p:nvPr>
            <p:ph sz="half" idx="21"/>
          </p:nvPr>
        </p:nvSpPr>
        <p:spPr>
          <a:xfrm>
            <a:off x="5577169" y="4087846"/>
            <a:ext cx="1271868" cy="679417"/>
          </a:xfrm>
        </p:spPr>
        <p:txBody>
          <a:bodyPr wrap="square">
            <a:spAutoFit/>
          </a:bodyPr>
          <a:lstStyle>
            <a:lvl1pPr marL="0" indent="0">
              <a:buSzPct val="150000"/>
              <a:buNone/>
              <a:defRPr sz="1400"/>
            </a:lvl1pPr>
            <a:lvl2pPr>
              <a:buSzPct val="150000"/>
              <a:defRPr/>
            </a:lvl2pPr>
            <a:lvl3pPr>
              <a:buSzPct val="150000"/>
              <a:defRPr/>
            </a:lvl3pPr>
            <a:lvl4pPr>
              <a:buSzPct val="150000"/>
              <a:defRPr/>
            </a:lvl4pPr>
            <a:lvl5pPr>
              <a:buSzPct val="150000"/>
              <a:defRPr/>
            </a:lvl5pPr>
          </a:lstStyle>
          <a:p>
            <a:pPr lvl="0"/>
            <a:r>
              <a:rPr lang="en-US"/>
              <a:t>Click to edit Master text styles</a:t>
            </a:r>
          </a:p>
        </p:txBody>
      </p:sp>
      <p:sp>
        <p:nvSpPr>
          <p:cNvPr id="27" name="Content Placeholder 5A">
            <a:extLst>
              <a:ext uri="{FF2B5EF4-FFF2-40B4-BE49-F238E27FC236}">
                <a16:creationId xmlns:a16="http://schemas.microsoft.com/office/drawing/2014/main" id="{E8600D4D-DFFE-C540-BE0E-5D6E551AFA15}"/>
              </a:ext>
              <a:ext uri="{C183D7F6-B498-43B3-948B-1728B52AA6E4}">
                <adec:decorative xmlns:adec="http://schemas.microsoft.com/office/drawing/2017/decorative" val="1"/>
              </a:ext>
            </a:extLst>
          </p:cNvPr>
          <p:cNvSpPr>
            <a:spLocks noGrp="1"/>
          </p:cNvSpPr>
          <p:nvPr>
            <p:ph sz="quarter" idx="29" hasCustomPrompt="1"/>
          </p:nvPr>
        </p:nvSpPr>
        <p:spPr>
          <a:xfrm>
            <a:off x="7128212" y="1262063"/>
            <a:ext cx="1497013" cy="3881437"/>
          </a:xfrm>
          <a:solidFill>
            <a:schemeClr val="bg1">
              <a:lumMod val="95000"/>
            </a:schemeClr>
          </a:solidFill>
        </p:spPr>
        <p:txBody>
          <a:bodyPr/>
          <a:lstStyle>
            <a:lvl1pPr>
              <a:buNone/>
              <a:defRPr/>
            </a:lvl1pPr>
            <a:lvl2pPr>
              <a:buNone/>
              <a:defRPr/>
            </a:lvl2pPr>
            <a:lvl3pPr>
              <a:buNone/>
              <a:defRPr/>
            </a:lvl3pPr>
            <a:lvl4pPr>
              <a:buNone/>
              <a:defRPr/>
            </a:lvl4pPr>
            <a:lvl5pPr>
              <a:buNone/>
              <a:defRPr/>
            </a:lvl5pPr>
          </a:lstStyle>
          <a:p>
            <a:pPr lvl="0"/>
            <a:r>
              <a:rPr lang="en-US"/>
              <a:t> </a:t>
            </a:r>
          </a:p>
        </p:txBody>
      </p:sp>
      <p:sp>
        <p:nvSpPr>
          <p:cNvPr id="14" name="Picture Placeholder 5B">
            <a:extLst>
              <a:ext uri="{FF2B5EF4-FFF2-40B4-BE49-F238E27FC236}">
                <a16:creationId xmlns:a16="http://schemas.microsoft.com/office/drawing/2014/main" id="{2FDB1413-385D-054D-877A-223C10254293}"/>
              </a:ext>
              <a:ext uri="{C183D7F6-B498-43B3-948B-1728B52AA6E4}">
                <adec:decorative xmlns:adec="http://schemas.microsoft.com/office/drawing/2017/decorative" val="1"/>
              </a:ext>
            </a:extLst>
          </p:cNvPr>
          <p:cNvSpPr>
            <a:spLocks noGrp="1"/>
          </p:cNvSpPr>
          <p:nvPr>
            <p:ph type="pic" sz="quarter" idx="15"/>
          </p:nvPr>
        </p:nvSpPr>
        <p:spPr>
          <a:xfrm>
            <a:off x="7243482" y="1370013"/>
            <a:ext cx="1271868" cy="1758669"/>
          </a:xfrm>
          <a:solidFill>
            <a:schemeClr val="bg1"/>
          </a:solidFill>
          <a:ln>
            <a:solidFill>
              <a:schemeClr val="bg2">
                <a:lumMod val="75000"/>
              </a:schemeClr>
            </a:solidFill>
          </a:ln>
        </p:spPr>
        <p:txBody>
          <a:bodyPr/>
          <a:lstStyle>
            <a:lvl1pPr>
              <a:buNone/>
              <a:defRPr/>
            </a:lvl1pPr>
          </a:lstStyle>
          <a:p>
            <a:r>
              <a:rPr lang="en-US"/>
              <a:t>Click icon to add picture</a:t>
            </a:r>
          </a:p>
        </p:txBody>
      </p:sp>
      <p:sp>
        <p:nvSpPr>
          <p:cNvPr id="21" name="Content Placeholder 5C">
            <a:extLst>
              <a:ext uri="{FF2B5EF4-FFF2-40B4-BE49-F238E27FC236}">
                <a16:creationId xmlns:a16="http://schemas.microsoft.com/office/drawing/2014/main" id="{ACBA01AC-C417-B247-A4C2-04718F621C9C}"/>
              </a:ext>
            </a:extLst>
          </p:cNvPr>
          <p:cNvSpPr>
            <a:spLocks noGrp="1"/>
          </p:cNvSpPr>
          <p:nvPr>
            <p:ph sz="half" idx="22"/>
          </p:nvPr>
        </p:nvSpPr>
        <p:spPr>
          <a:xfrm>
            <a:off x="7262534" y="3272058"/>
            <a:ext cx="1271868" cy="679417"/>
          </a:xfrm>
        </p:spPr>
        <p:txBody>
          <a:bodyPr wrap="square">
            <a:spAutoFit/>
          </a:bodyPr>
          <a:lstStyle>
            <a:lvl1pPr marL="0" indent="0">
              <a:buSzPct val="150000"/>
              <a:buNone/>
              <a:defRPr sz="1400">
                <a:latin typeface="+mj-lt"/>
              </a:defRPr>
            </a:lvl1pPr>
            <a:lvl2pPr>
              <a:buSzPct val="150000"/>
              <a:defRPr/>
            </a:lvl2pPr>
            <a:lvl3pPr>
              <a:buSzPct val="150000"/>
              <a:defRPr/>
            </a:lvl3pPr>
            <a:lvl4pPr>
              <a:buSzPct val="150000"/>
              <a:defRPr/>
            </a:lvl4pPr>
            <a:lvl5pPr>
              <a:buSzPct val="150000"/>
              <a:defRPr/>
            </a:lvl5pPr>
          </a:lstStyle>
          <a:p>
            <a:pPr lvl="0"/>
            <a:r>
              <a:rPr lang="en-US"/>
              <a:t>Click to edit Master text styles</a:t>
            </a:r>
          </a:p>
        </p:txBody>
      </p:sp>
      <p:sp>
        <p:nvSpPr>
          <p:cNvPr id="22" name="Content Placeholder 5D">
            <a:extLst>
              <a:ext uri="{FF2B5EF4-FFF2-40B4-BE49-F238E27FC236}">
                <a16:creationId xmlns:a16="http://schemas.microsoft.com/office/drawing/2014/main" id="{FD835136-8A81-F94D-B8C6-77A705FA5A73}"/>
              </a:ext>
            </a:extLst>
          </p:cNvPr>
          <p:cNvSpPr>
            <a:spLocks noGrp="1"/>
          </p:cNvSpPr>
          <p:nvPr>
            <p:ph sz="half" idx="23"/>
          </p:nvPr>
        </p:nvSpPr>
        <p:spPr>
          <a:xfrm>
            <a:off x="7262534" y="4087846"/>
            <a:ext cx="1271868" cy="679417"/>
          </a:xfrm>
        </p:spPr>
        <p:txBody>
          <a:bodyPr wrap="square">
            <a:spAutoFit/>
          </a:bodyPr>
          <a:lstStyle>
            <a:lvl1pPr marL="0" indent="0">
              <a:buSzPct val="150000"/>
              <a:buNone/>
              <a:defRPr sz="1400"/>
            </a:lvl1pPr>
            <a:lvl2pPr>
              <a:buSzPct val="150000"/>
              <a:defRPr/>
            </a:lvl2pPr>
            <a:lvl3pPr>
              <a:buSzPct val="150000"/>
              <a:defRPr/>
            </a:lvl3pPr>
            <a:lvl4pPr>
              <a:buSzPct val="150000"/>
              <a:defRPr/>
            </a:lvl4pPr>
            <a:lvl5pPr>
              <a:buSzPct val="150000"/>
              <a:defRPr/>
            </a:lvl5pPr>
          </a:lstStyle>
          <a:p>
            <a:pPr lvl="0"/>
            <a:r>
              <a:rPr lang="en-US"/>
              <a:t>Click to edit Master text styles</a:t>
            </a:r>
          </a:p>
        </p:txBody>
      </p:sp>
    </p:spTree>
    <p:extLst>
      <p:ext uri="{BB962C8B-B14F-4D97-AF65-F5344CB8AC3E}">
        <p14:creationId xmlns:p14="http://schemas.microsoft.com/office/powerpoint/2010/main" val="1547920981"/>
      </p:ext>
    </p:extLst>
  </p:cSld>
  <p:clrMapOvr>
    <a:masterClrMapping/>
  </p:clrMapOvr>
  <p:hf sldNum="0" hdr="0" ftr="0" dt="0"/>
  <p:extLst>
    <p:ext uri="{DCECCB84-F9BA-43D5-87BE-67443E8EF086}">
      <p15:sldGuideLst xmlns:p15="http://schemas.microsoft.com/office/powerpoint/2012/main">
        <p15:guide id="1" orient="horz" pos="32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ide bar with bullet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BA6A02-C62A-A643-B8E0-3D04308E5123}"/>
              </a:ext>
              <a:ext uri="{C183D7F6-B498-43B3-948B-1728B52AA6E4}">
                <adec:decorative xmlns:adec="http://schemas.microsoft.com/office/drawing/2017/decorative" val="1"/>
              </a:ext>
            </a:extLst>
          </p:cNvPr>
          <p:cNvSpPr/>
          <p:nvPr/>
        </p:nvSpPr>
        <p:spPr>
          <a:xfrm>
            <a:off x="0" y="0"/>
            <a:ext cx="3768436"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E3763F-247B-4A47-AC0D-65DC24A19B49}"/>
              </a:ext>
            </a:extLst>
          </p:cNvPr>
          <p:cNvSpPr>
            <a:spLocks noGrp="1"/>
          </p:cNvSpPr>
          <p:nvPr>
            <p:ph type="title"/>
          </p:nvPr>
        </p:nvSpPr>
        <p:spPr>
          <a:xfrm>
            <a:off x="629841" y="519113"/>
            <a:ext cx="2949178" cy="766364"/>
          </a:xfrm>
          <a:prstGeom prst="rect">
            <a:avLst/>
          </a:prstGeom>
        </p:spPr>
        <p:txBody>
          <a:bodyPr anchor="t" anchorCtr="0"/>
          <a:lstStyle>
            <a:lvl1pPr>
              <a:defRPr sz="2400"/>
            </a:lvl1pPr>
          </a:lstStyle>
          <a:p>
            <a:r>
              <a:rPr lang="en-US"/>
              <a:t>Click to edit Master title style</a:t>
            </a:r>
          </a:p>
        </p:txBody>
      </p:sp>
      <p:sp>
        <p:nvSpPr>
          <p:cNvPr id="4" name="Text Placeholder 3">
            <a:extLst>
              <a:ext uri="{FF2B5EF4-FFF2-40B4-BE49-F238E27FC236}">
                <a16:creationId xmlns:a16="http://schemas.microsoft.com/office/drawing/2014/main" id="{C03383A7-2BCB-464A-B63A-F102DED0B069}"/>
              </a:ext>
            </a:extLst>
          </p:cNvPr>
          <p:cNvSpPr>
            <a:spLocks noGrp="1"/>
          </p:cNvSpPr>
          <p:nvPr>
            <p:ph type="body" sz="half" idx="2"/>
          </p:nvPr>
        </p:nvSpPr>
        <p:spPr>
          <a:xfrm>
            <a:off x="629841" y="1543050"/>
            <a:ext cx="2949178" cy="263149"/>
          </a:xfrm>
        </p:spPr>
        <p:txBody>
          <a:bodyPr>
            <a:sp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Content Placeholder 2">
            <a:extLst>
              <a:ext uri="{FF2B5EF4-FFF2-40B4-BE49-F238E27FC236}">
                <a16:creationId xmlns:a16="http://schemas.microsoft.com/office/drawing/2014/main" id="{2B10B4A6-286C-F24A-BAE4-8DFB76DD7796}"/>
              </a:ext>
            </a:extLst>
          </p:cNvPr>
          <p:cNvSpPr>
            <a:spLocks noGrp="1"/>
          </p:cNvSpPr>
          <p:nvPr>
            <p:ph idx="1"/>
          </p:nvPr>
        </p:nvSpPr>
        <p:spPr>
          <a:xfrm>
            <a:off x="4063999" y="519113"/>
            <a:ext cx="4450159"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940332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Divider with P logo">
    <p:bg>
      <p:bgPr>
        <a:solidFill>
          <a:schemeClr val="tx2"/>
        </a:solidFill>
        <a:effectLst/>
      </p:bgPr>
    </p:bg>
    <p:spTree>
      <p:nvGrpSpPr>
        <p:cNvPr id="1" name=""/>
        <p:cNvGrpSpPr/>
        <p:nvPr/>
      </p:nvGrpSpPr>
      <p:grpSpPr>
        <a:xfrm>
          <a:off x="0" y="0"/>
          <a:ext cx="0" cy="0"/>
          <a:chOff x="0" y="0"/>
          <a:chExt cx="0" cy="0"/>
        </a:xfrm>
      </p:grpSpPr>
      <p:pic>
        <p:nvPicPr>
          <p:cNvPr id="5" name="Picture 11">
            <a:extLst>
              <a:ext uri="{FF2B5EF4-FFF2-40B4-BE49-F238E27FC236}">
                <a16:creationId xmlns:a16="http://schemas.microsoft.com/office/drawing/2014/main" id="{18672F6A-A8C4-4BDC-A8F9-95D7D32F9642}"/>
              </a:ext>
              <a:ext uri="{C183D7F6-B498-43B3-948B-1728B52AA6E4}">
                <adec:decorative xmlns:adec="http://schemas.microsoft.com/office/drawing/2017/decorative" val="1"/>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b="7336"/>
          <a:stretch/>
        </p:blipFill>
        <p:spPr bwMode="auto">
          <a:xfrm>
            <a:off x="6648414" y="2571751"/>
            <a:ext cx="209716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a:extLst>
              <a:ext uri="{FF2B5EF4-FFF2-40B4-BE49-F238E27FC236}">
                <a16:creationId xmlns:a16="http://schemas.microsoft.com/office/drawing/2014/main" id="{AF612436-93BC-424E-99D0-FCC69E074A33}"/>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b="7336"/>
          <a:stretch/>
        </p:blipFill>
        <p:spPr bwMode="auto">
          <a:xfrm>
            <a:off x="6648414" y="2571751"/>
            <a:ext cx="209716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a:extLst>
              <a:ext uri="{FF2B5EF4-FFF2-40B4-BE49-F238E27FC236}">
                <a16:creationId xmlns:a16="http://schemas.microsoft.com/office/drawing/2014/main" id="{45EFCCB1-19AF-A815-E7F5-4FDD4E72756B}"/>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b="7336"/>
          <a:stretch/>
        </p:blipFill>
        <p:spPr bwMode="auto">
          <a:xfrm>
            <a:off x="6648414" y="2571751"/>
            <a:ext cx="209716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640D7AE-EAF3-D04A-BFB9-4475A583AB6B}"/>
              </a:ext>
            </a:extLst>
          </p:cNvPr>
          <p:cNvSpPr>
            <a:spLocks noGrp="1"/>
          </p:cNvSpPr>
          <p:nvPr>
            <p:ph type="ctrTitle"/>
          </p:nvPr>
        </p:nvSpPr>
        <p:spPr>
          <a:xfrm>
            <a:off x="564356" y="1608737"/>
            <a:ext cx="7986713" cy="1615827"/>
          </a:xfrm>
          <a:prstGeom prst="rect">
            <a:avLst/>
          </a:prstGeom>
        </p:spPr>
        <p:txBody>
          <a:bodyPr anchor="ctr" anchorCtr="0"/>
          <a:lstStyle>
            <a:lvl1pPr algn="l" fontAlgn="t">
              <a:lnSpc>
                <a:spcPct val="80000"/>
              </a:lnSpc>
              <a:spcAft>
                <a:spcPts val="900"/>
              </a:spcAft>
              <a:defRPr sz="6000" b="1" i="0" baseline="0">
                <a:solidFill>
                  <a:schemeClr val="bg1"/>
                </a:solidFill>
              </a:defRPr>
            </a:lvl1pPr>
          </a:lstStyle>
          <a:p>
            <a:r>
              <a:rPr lang="en-US"/>
              <a:t>Click to edit Master title style</a:t>
            </a:r>
          </a:p>
        </p:txBody>
      </p:sp>
    </p:spTree>
    <p:extLst>
      <p:ext uri="{BB962C8B-B14F-4D97-AF65-F5344CB8AC3E}">
        <p14:creationId xmlns:p14="http://schemas.microsoft.com/office/powerpoint/2010/main" val="2781300147"/>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09ABD-6E4B-4DAE-A859-8B7017439CC6}"/>
              </a:ext>
            </a:extLst>
          </p:cNvPr>
          <p:cNvSpPr>
            <a:spLocks noGrp="1"/>
          </p:cNvSpPr>
          <p:nvPr>
            <p:ph type="ctrTitle"/>
          </p:nvPr>
        </p:nvSpPr>
        <p:spPr>
          <a:xfrm>
            <a:off x="1143000" y="1276332"/>
            <a:ext cx="6858000" cy="135614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343531B-F4B5-2BFB-DD03-06DFCCC1A97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D54A64B-81C1-183F-8699-E295E4A8E015}"/>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6BA4AB-27AC-4225-94C7-EF41F26493FC}" type="datetime1">
              <a:rPr lang="en-US" smtClean="0"/>
              <a:t>3/6/2026</a:t>
            </a:fld>
            <a:endParaRPr lang="en-US"/>
          </a:p>
        </p:txBody>
      </p:sp>
      <p:sp>
        <p:nvSpPr>
          <p:cNvPr id="5" name="Footer Placeholder 4">
            <a:extLst>
              <a:ext uri="{FF2B5EF4-FFF2-40B4-BE49-F238E27FC236}">
                <a16:creationId xmlns:a16="http://schemas.microsoft.com/office/drawing/2014/main" id="{72016CB8-D8A9-F49E-0D60-90C5EBCB7958}"/>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a:extLst>
              <a:ext uri="{FF2B5EF4-FFF2-40B4-BE49-F238E27FC236}">
                <a16:creationId xmlns:a16="http://schemas.microsoft.com/office/drawing/2014/main" id="{5717C5ED-8FB0-BA3C-C636-3EAB3E344DD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F58B09-5FED-EE4D-AEDA-FB5EBA0FA7C2}" type="slidenum">
              <a:rPr lang="en-US" smtClean="0"/>
              <a:t>‹#›</a:t>
            </a:fld>
            <a:endParaRPr lang="en-US"/>
          </a:p>
        </p:txBody>
      </p:sp>
      <p:grpSp>
        <p:nvGrpSpPr>
          <p:cNvPr id="7" name="Group 6">
            <a:extLst>
              <a:ext uri="{FF2B5EF4-FFF2-40B4-BE49-F238E27FC236}">
                <a16:creationId xmlns:a16="http://schemas.microsoft.com/office/drawing/2014/main" id="{940B8826-D3FA-EAFA-1677-CF89BF602A5F}"/>
              </a:ext>
            </a:extLst>
          </p:cNvPr>
          <p:cNvGrpSpPr/>
          <p:nvPr userDrawn="1"/>
        </p:nvGrpSpPr>
        <p:grpSpPr>
          <a:xfrm>
            <a:off x="7360" y="-5283"/>
            <a:ext cx="2315625" cy="508114"/>
            <a:chOff x="7360" y="-5283"/>
            <a:chExt cx="2315625" cy="508114"/>
          </a:xfrm>
        </p:grpSpPr>
        <p:sp>
          <p:nvSpPr>
            <p:cNvPr id="8" name="Freeform: Shape 7">
              <a:extLst>
                <a:ext uri="{FF2B5EF4-FFF2-40B4-BE49-F238E27FC236}">
                  <a16:creationId xmlns:a16="http://schemas.microsoft.com/office/drawing/2014/main" id="{B634B24B-54F9-681A-7459-A0CC6AD80636}"/>
                </a:ext>
              </a:extLst>
            </p:cNvPr>
            <p:cNvSpPr>
              <a:spLocks/>
            </p:cNvSpPr>
            <p:nvPr/>
          </p:nvSpPr>
          <p:spPr>
            <a:xfrm>
              <a:off x="7360" y="-5283"/>
              <a:ext cx="2315625" cy="508114"/>
            </a:xfrm>
            <a:custGeom>
              <a:avLst/>
              <a:gdLst>
                <a:gd name="connsiteX0" fmla="*/ 0 w 2315625"/>
                <a:gd name="connsiteY0" fmla="*/ 0 h 508114"/>
                <a:gd name="connsiteX1" fmla="*/ 2315625 w 2315625"/>
                <a:gd name="connsiteY1" fmla="*/ 0 h 508114"/>
                <a:gd name="connsiteX2" fmla="*/ 1955 w 2315625"/>
                <a:gd name="connsiteY2" fmla="*/ 508114 h 508114"/>
              </a:gdLst>
              <a:ahLst/>
              <a:cxnLst>
                <a:cxn ang="0">
                  <a:pos x="connsiteX0" y="connsiteY0"/>
                </a:cxn>
                <a:cxn ang="0">
                  <a:pos x="connsiteX1" y="connsiteY1"/>
                </a:cxn>
                <a:cxn ang="0">
                  <a:pos x="connsiteX2" y="connsiteY2"/>
                </a:cxn>
              </a:cxnLst>
              <a:rect l="l" t="t" r="r" b="b"/>
              <a:pathLst>
                <a:path w="2315625" h="508114">
                  <a:moveTo>
                    <a:pt x="0" y="0"/>
                  </a:moveTo>
                  <a:lnTo>
                    <a:pt x="2315625" y="0"/>
                  </a:lnTo>
                  <a:lnTo>
                    <a:pt x="1955" y="508114"/>
                  </a:lnTo>
                  <a:close/>
                </a:path>
              </a:pathLst>
            </a:custGeom>
            <a:solidFill>
              <a:srgbClr val="EBEBE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9" name="Freeform: Shape 8">
              <a:extLst>
                <a:ext uri="{FF2B5EF4-FFF2-40B4-BE49-F238E27FC236}">
                  <a16:creationId xmlns:a16="http://schemas.microsoft.com/office/drawing/2014/main" id="{AEDE5BDD-1454-D171-67C2-2B98B6DE3908}"/>
                </a:ext>
              </a:extLst>
            </p:cNvPr>
            <p:cNvSpPr>
              <a:spLocks/>
            </p:cNvSpPr>
            <p:nvPr/>
          </p:nvSpPr>
          <p:spPr>
            <a:xfrm>
              <a:off x="7598" y="-5283"/>
              <a:ext cx="2031610" cy="445793"/>
            </a:xfrm>
            <a:custGeom>
              <a:avLst/>
              <a:gdLst>
                <a:gd name="connsiteX0" fmla="*/ 0 w 2031610"/>
                <a:gd name="connsiteY0" fmla="*/ 0 h 445793"/>
                <a:gd name="connsiteX1" fmla="*/ 2031610 w 2031610"/>
                <a:gd name="connsiteY1" fmla="*/ 0 h 445793"/>
                <a:gd name="connsiteX2" fmla="*/ 1716 w 2031610"/>
                <a:gd name="connsiteY2" fmla="*/ 445793 h 445793"/>
              </a:gdLst>
              <a:ahLst/>
              <a:cxnLst>
                <a:cxn ang="0">
                  <a:pos x="connsiteX0" y="connsiteY0"/>
                </a:cxn>
                <a:cxn ang="0">
                  <a:pos x="connsiteX1" y="connsiteY1"/>
                </a:cxn>
                <a:cxn ang="0">
                  <a:pos x="connsiteX2" y="connsiteY2"/>
                </a:cxn>
              </a:cxnLst>
              <a:rect l="l" t="t" r="r" b="b"/>
              <a:pathLst>
                <a:path w="2031610" h="445793">
                  <a:moveTo>
                    <a:pt x="0" y="0"/>
                  </a:moveTo>
                  <a:lnTo>
                    <a:pt x="2031610" y="0"/>
                  </a:lnTo>
                  <a:lnTo>
                    <a:pt x="1716" y="445793"/>
                  </a:lnTo>
                  <a:close/>
                </a:path>
              </a:pathLst>
            </a:custGeom>
            <a:solidFill>
              <a:srgbClr val="00518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grpSp>
      <p:grpSp>
        <p:nvGrpSpPr>
          <p:cNvPr id="10" name="Group 9">
            <a:extLst>
              <a:ext uri="{FF2B5EF4-FFF2-40B4-BE49-F238E27FC236}">
                <a16:creationId xmlns:a16="http://schemas.microsoft.com/office/drawing/2014/main" id="{74B895FA-D039-5B0A-E295-A5E779971609}"/>
              </a:ext>
            </a:extLst>
          </p:cNvPr>
          <p:cNvGrpSpPr/>
          <p:nvPr userDrawn="1"/>
        </p:nvGrpSpPr>
        <p:grpSpPr>
          <a:xfrm rot="10800000">
            <a:off x="6828375" y="4635386"/>
            <a:ext cx="2315625" cy="508114"/>
            <a:chOff x="7360" y="-5283"/>
            <a:chExt cx="2315625" cy="508114"/>
          </a:xfrm>
        </p:grpSpPr>
        <p:sp>
          <p:nvSpPr>
            <p:cNvPr id="11" name="Freeform: Shape 10">
              <a:extLst>
                <a:ext uri="{FF2B5EF4-FFF2-40B4-BE49-F238E27FC236}">
                  <a16:creationId xmlns:a16="http://schemas.microsoft.com/office/drawing/2014/main" id="{52AAC667-F444-8282-D756-817E483BE18C}"/>
                </a:ext>
              </a:extLst>
            </p:cNvPr>
            <p:cNvSpPr>
              <a:spLocks/>
            </p:cNvSpPr>
            <p:nvPr/>
          </p:nvSpPr>
          <p:spPr>
            <a:xfrm>
              <a:off x="7360" y="-5283"/>
              <a:ext cx="2315625" cy="508114"/>
            </a:xfrm>
            <a:custGeom>
              <a:avLst/>
              <a:gdLst>
                <a:gd name="connsiteX0" fmla="*/ 0 w 2315625"/>
                <a:gd name="connsiteY0" fmla="*/ 0 h 508114"/>
                <a:gd name="connsiteX1" fmla="*/ 2315625 w 2315625"/>
                <a:gd name="connsiteY1" fmla="*/ 0 h 508114"/>
                <a:gd name="connsiteX2" fmla="*/ 1955 w 2315625"/>
                <a:gd name="connsiteY2" fmla="*/ 508114 h 508114"/>
              </a:gdLst>
              <a:ahLst/>
              <a:cxnLst>
                <a:cxn ang="0">
                  <a:pos x="connsiteX0" y="connsiteY0"/>
                </a:cxn>
                <a:cxn ang="0">
                  <a:pos x="connsiteX1" y="connsiteY1"/>
                </a:cxn>
                <a:cxn ang="0">
                  <a:pos x="connsiteX2" y="connsiteY2"/>
                </a:cxn>
              </a:cxnLst>
              <a:rect l="l" t="t" r="r" b="b"/>
              <a:pathLst>
                <a:path w="2315625" h="508114">
                  <a:moveTo>
                    <a:pt x="0" y="0"/>
                  </a:moveTo>
                  <a:lnTo>
                    <a:pt x="2315625" y="0"/>
                  </a:lnTo>
                  <a:lnTo>
                    <a:pt x="1955" y="508114"/>
                  </a:lnTo>
                  <a:close/>
                </a:path>
              </a:pathLst>
            </a:custGeom>
            <a:solidFill>
              <a:srgbClr val="EBEBE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12" name="Freeform: Shape 11">
              <a:extLst>
                <a:ext uri="{FF2B5EF4-FFF2-40B4-BE49-F238E27FC236}">
                  <a16:creationId xmlns:a16="http://schemas.microsoft.com/office/drawing/2014/main" id="{F44D88A4-196F-E513-B175-F79C3F046810}"/>
                </a:ext>
              </a:extLst>
            </p:cNvPr>
            <p:cNvSpPr>
              <a:spLocks/>
            </p:cNvSpPr>
            <p:nvPr/>
          </p:nvSpPr>
          <p:spPr>
            <a:xfrm>
              <a:off x="7598" y="-5283"/>
              <a:ext cx="2031610" cy="445793"/>
            </a:xfrm>
            <a:custGeom>
              <a:avLst/>
              <a:gdLst>
                <a:gd name="connsiteX0" fmla="*/ 0 w 2031610"/>
                <a:gd name="connsiteY0" fmla="*/ 0 h 445793"/>
                <a:gd name="connsiteX1" fmla="*/ 2031610 w 2031610"/>
                <a:gd name="connsiteY1" fmla="*/ 0 h 445793"/>
                <a:gd name="connsiteX2" fmla="*/ 1716 w 2031610"/>
                <a:gd name="connsiteY2" fmla="*/ 445793 h 445793"/>
              </a:gdLst>
              <a:ahLst/>
              <a:cxnLst>
                <a:cxn ang="0">
                  <a:pos x="connsiteX0" y="connsiteY0"/>
                </a:cxn>
                <a:cxn ang="0">
                  <a:pos x="connsiteX1" y="connsiteY1"/>
                </a:cxn>
                <a:cxn ang="0">
                  <a:pos x="connsiteX2" y="connsiteY2"/>
                </a:cxn>
              </a:cxnLst>
              <a:rect l="l" t="t" r="r" b="b"/>
              <a:pathLst>
                <a:path w="2031610" h="445793">
                  <a:moveTo>
                    <a:pt x="0" y="0"/>
                  </a:moveTo>
                  <a:lnTo>
                    <a:pt x="2031610" y="0"/>
                  </a:lnTo>
                  <a:lnTo>
                    <a:pt x="1716" y="445793"/>
                  </a:lnTo>
                  <a:close/>
                </a:path>
              </a:pathLst>
            </a:custGeom>
            <a:solidFill>
              <a:srgbClr val="00518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grpSp>
      <p:sp>
        <p:nvSpPr>
          <p:cNvPr id="13" name="Slide Number Placeholder 2">
            <a:extLst>
              <a:ext uri="{FF2B5EF4-FFF2-40B4-BE49-F238E27FC236}">
                <a16:creationId xmlns:a16="http://schemas.microsoft.com/office/drawing/2014/main" id="{F56A6202-C5E6-9302-A204-0767BF039679}"/>
              </a:ext>
            </a:extLst>
          </p:cNvPr>
          <p:cNvSpPr txBox="1">
            <a:spLocks/>
          </p:cNvSpPr>
          <p:nvPr userDrawn="1"/>
        </p:nvSpPr>
        <p:spPr>
          <a:xfrm>
            <a:off x="6919387" y="4767264"/>
            <a:ext cx="2133600"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EFF58B09-5FED-EE4D-AEDA-FB5EBA0FA7C2}" type="slidenum">
              <a:rPr lang="en-US" smtClean="0">
                <a:solidFill>
                  <a:schemeClr val="bg1"/>
                </a:solidFill>
              </a:rPr>
              <a:pPr algn="r"/>
              <a:t>‹#›</a:t>
            </a:fld>
            <a:endParaRPr lang="en-US">
              <a:solidFill>
                <a:schemeClr val="bg1"/>
              </a:solidFill>
            </a:endParaRPr>
          </a:p>
        </p:txBody>
      </p:sp>
    </p:spTree>
    <p:extLst>
      <p:ext uri="{BB962C8B-B14F-4D97-AF65-F5344CB8AC3E}">
        <p14:creationId xmlns:p14="http://schemas.microsoft.com/office/powerpoint/2010/main" val="879926081"/>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8F7BE-BAD1-E2B0-1B6D-06178CBB97F7}"/>
              </a:ext>
            </a:extLst>
          </p:cNvPr>
          <p:cNvSpPr>
            <a:spLocks noGrp="1"/>
          </p:cNvSpPr>
          <p:nvPr>
            <p:ph type="title"/>
          </p:nvPr>
        </p:nvSpPr>
        <p:spPr>
          <a:xfrm>
            <a:off x="489103" y="475941"/>
            <a:ext cx="7886700" cy="62613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45C1366F-4872-1E77-063E-1D99EF25071A}"/>
              </a:ext>
            </a:extLst>
          </p:cNvPr>
          <p:cNvSpPr>
            <a:spLocks noGrp="1"/>
          </p:cNvSpPr>
          <p:nvPr>
            <p:ph idx="1"/>
          </p:nvPr>
        </p:nvSpPr>
        <p:spPr>
          <a:xfrm>
            <a:off x="489103" y="1369219"/>
            <a:ext cx="78867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A4E17B-131A-FDAC-0DA5-E2AFA8C52671}"/>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D1BD79-EBA4-47BA-9490-6E01C61D7DE5}" type="datetime1">
              <a:rPr lang="en-US" smtClean="0"/>
              <a:t>3/6/2026</a:t>
            </a:fld>
            <a:endParaRPr lang="en-US"/>
          </a:p>
        </p:txBody>
      </p:sp>
      <p:sp>
        <p:nvSpPr>
          <p:cNvPr id="5" name="Footer Placeholder 4">
            <a:extLst>
              <a:ext uri="{FF2B5EF4-FFF2-40B4-BE49-F238E27FC236}">
                <a16:creationId xmlns:a16="http://schemas.microsoft.com/office/drawing/2014/main" id="{F0F59EF6-9B45-EB57-F8D5-EAF1A3E1680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a:extLst>
              <a:ext uri="{FF2B5EF4-FFF2-40B4-BE49-F238E27FC236}">
                <a16:creationId xmlns:a16="http://schemas.microsoft.com/office/drawing/2014/main" id="{E7F598A0-C52F-0E32-25AF-7D24A290656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F58B09-5FED-EE4D-AEDA-FB5EBA0FA7C2}" type="slidenum">
              <a:rPr lang="en-US" smtClean="0"/>
              <a:t>‹#›</a:t>
            </a:fld>
            <a:endParaRPr lang="en-US"/>
          </a:p>
        </p:txBody>
      </p:sp>
      <p:grpSp>
        <p:nvGrpSpPr>
          <p:cNvPr id="7" name="Group 6">
            <a:extLst>
              <a:ext uri="{FF2B5EF4-FFF2-40B4-BE49-F238E27FC236}">
                <a16:creationId xmlns:a16="http://schemas.microsoft.com/office/drawing/2014/main" id="{528ABAA8-FD3C-BA31-6DB8-F8A47786D532}"/>
              </a:ext>
            </a:extLst>
          </p:cNvPr>
          <p:cNvGrpSpPr/>
          <p:nvPr userDrawn="1"/>
        </p:nvGrpSpPr>
        <p:grpSpPr>
          <a:xfrm>
            <a:off x="7360" y="-5283"/>
            <a:ext cx="2315625" cy="508114"/>
            <a:chOff x="7360" y="-5283"/>
            <a:chExt cx="2315625" cy="508114"/>
          </a:xfrm>
        </p:grpSpPr>
        <p:sp>
          <p:nvSpPr>
            <p:cNvPr id="8" name="Freeform: Shape 7">
              <a:extLst>
                <a:ext uri="{FF2B5EF4-FFF2-40B4-BE49-F238E27FC236}">
                  <a16:creationId xmlns:a16="http://schemas.microsoft.com/office/drawing/2014/main" id="{5349E3D6-D1F7-EF82-9CC1-CF196370A17F}"/>
                </a:ext>
              </a:extLst>
            </p:cNvPr>
            <p:cNvSpPr>
              <a:spLocks/>
            </p:cNvSpPr>
            <p:nvPr/>
          </p:nvSpPr>
          <p:spPr>
            <a:xfrm>
              <a:off x="7360" y="-5283"/>
              <a:ext cx="2315625" cy="508114"/>
            </a:xfrm>
            <a:custGeom>
              <a:avLst/>
              <a:gdLst>
                <a:gd name="connsiteX0" fmla="*/ 0 w 2315625"/>
                <a:gd name="connsiteY0" fmla="*/ 0 h 508114"/>
                <a:gd name="connsiteX1" fmla="*/ 2315625 w 2315625"/>
                <a:gd name="connsiteY1" fmla="*/ 0 h 508114"/>
                <a:gd name="connsiteX2" fmla="*/ 1955 w 2315625"/>
                <a:gd name="connsiteY2" fmla="*/ 508114 h 508114"/>
              </a:gdLst>
              <a:ahLst/>
              <a:cxnLst>
                <a:cxn ang="0">
                  <a:pos x="connsiteX0" y="connsiteY0"/>
                </a:cxn>
                <a:cxn ang="0">
                  <a:pos x="connsiteX1" y="connsiteY1"/>
                </a:cxn>
                <a:cxn ang="0">
                  <a:pos x="connsiteX2" y="connsiteY2"/>
                </a:cxn>
              </a:cxnLst>
              <a:rect l="l" t="t" r="r" b="b"/>
              <a:pathLst>
                <a:path w="2315625" h="508114">
                  <a:moveTo>
                    <a:pt x="0" y="0"/>
                  </a:moveTo>
                  <a:lnTo>
                    <a:pt x="2315625" y="0"/>
                  </a:lnTo>
                  <a:lnTo>
                    <a:pt x="1955" y="508114"/>
                  </a:lnTo>
                  <a:close/>
                </a:path>
              </a:pathLst>
            </a:custGeom>
            <a:solidFill>
              <a:srgbClr val="EBEBE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9" name="Freeform: Shape 8">
              <a:extLst>
                <a:ext uri="{FF2B5EF4-FFF2-40B4-BE49-F238E27FC236}">
                  <a16:creationId xmlns:a16="http://schemas.microsoft.com/office/drawing/2014/main" id="{A88F03F0-B616-9056-DAD3-4D9D2282CA28}"/>
                </a:ext>
              </a:extLst>
            </p:cNvPr>
            <p:cNvSpPr>
              <a:spLocks/>
            </p:cNvSpPr>
            <p:nvPr/>
          </p:nvSpPr>
          <p:spPr>
            <a:xfrm>
              <a:off x="7598" y="-5283"/>
              <a:ext cx="2031610" cy="445793"/>
            </a:xfrm>
            <a:custGeom>
              <a:avLst/>
              <a:gdLst>
                <a:gd name="connsiteX0" fmla="*/ 0 w 2031610"/>
                <a:gd name="connsiteY0" fmla="*/ 0 h 445793"/>
                <a:gd name="connsiteX1" fmla="*/ 2031610 w 2031610"/>
                <a:gd name="connsiteY1" fmla="*/ 0 h 445793"/>
                <a:gd name="connsiteX2" fmla="*/ 1716 w 2031610"/>
                <a:gd name="connsiteY2" fmla="*/ 445793 h 445793"/>
              </a:gdLst>
              <a:ahLst/>
              <a:cxnLst>
                <a:cxn ang="0">
                  <a:pos x="connsiteX0" y="connsiteY0"/>
                </a:cxn>
                <a:cxn ang="0">
                  <a:pos x="connsiteX1" y="connsiteY1"/>
                </a:cxn>
                <a:cxn ang="0">
                  <a:pos x="connsiteX2" y="connsiteY2"/>
                </a:cxn>
              </a:cxnLst>
              <a:rect l="l" t="t" r="r" b="b"/>
              <a:pathLst>
                <a:path w="2031610" h="445793">
                  <a:moveTo>
                    <a:pt x="0" y="0"/>
                  </a:moveTo>
                  <a:lnTo>
                    <a:pt x="2031610" y="0"/>
                  </a:lnTo>
                  <a:lnTo>
                    <a:pt x="1716" y="445793"/>
                  </a:lnTo>
                  <a:close/>
                </a:path>
              </a:pathLst>
            </a:custGeom>
            <a:solidFill>
              <a:srgbClr val="00518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grpSp>
      <p:grpSp>
        <p:nvGrpSpPr>
          <p:cNvPr id="10" name="Group 9">
            <a:extLst>
              <a:ext uri="{FF2B5EF4-FFF2-40B4-BE49-F238E27FC236}">
                <a16:creationId xmlns:a16="http://schemas.microsoft.com/office/drawing/2014/main" id="{CEE7AD7A-385B-3955-E324-3817B79E0AC4}"/>
              </a:ext>
            </a:extLst>
          </p:cNvPr>
          <p:cNvGrpSpPr/>
          <p:nvPr userDrawn="1"/>
        </p:nvGrpSpPr>
        <p:grpSpPr>
          <a:xfrm rot="10800000">
            <a:off x="6828375" y="4635386"/>
            <a:ext cx="2315625" cy="508114"/>
            <a:chOff x="7360" y="-5283"/>
            <a:chExt cx="2315625" cy="508114"/>
          </a:xfrm>
        </p:grpSpPr>
        <p:sp>
          <p:nvSpPr>
            <p:cNvPr id="11" name="Freeform: Shape 10">
              <a:extLst>
                <a:ext uri="{FF2B5EF4-FFF2-40B4-BE49-F238E27FC236}">
                  <a16:creationId xmlns:a16="http://schemas.microsoft.com/office/drawing/2014/main" id="{C578D56F-C51B-5985-9571-46078F13CF97}"/>
                </a:ext>
              </a:extLst>
            </p:cNvPr>
            <p:cNvSpPr>
              <a:spLocks/>
            </p:cNvSpPr>
            <p:nvPr/>
          </p:nvSpPr>
          <p:spPr>
            <a:xfrm>
              <a:off x="7360" y="-5283"/>
              <a:ext cx="2315625" cy="508114"/>
            </a:xfrm>
            <a:custGeom>
              <a:avLst/>
              <a:gdLst>
                <a:gd name="connsiteX0" fmla="*/ 0 w 2315625"/>
                <a:gd name="connsiteY0" fmla="*/ 0 h 508114"/>
                <a:gd name="connsiteX1" fmla="*/ 2315625 w 2315625"/>
                <a:gd name="connsiteY1" fmla="*/ 0 h 508114"/>
                <a:gd name="connsiteX2" fmla="*/ 1955 w 2315625"/>
                <a:gd name="connsiteY2" fmla="*/ 508114 h 508114"/>
              </a:gdLst>
              <a:ahLst/>
              <a:cxnLst>
                <a:cxn ang="0">
                  <a:pos x="connsiteX0" y="connsiteY0"/>
                </a:cxn>
                <a:cxn ang="0">
                  <a:pos x="connsiteX1" y="connsiteY1"/>
                </a:cxn>
                <a:cxn ang="0">
                  <a:pos x="connsiteX2" y="connsiteY2"/>
                </a:cxn>
              </a:cxnLst>
              <a:rect l="l" t="t" r="r" b="b"/>
              <a:pathLst>
                <a:path w="2315625" h="508114">
                  <a:moveTo>
                    <a:pt x="0" y="0"/>
                  </a:moveTo>
                  <a:lnTo>
                    <a:pt x="2315625" y="0"/>
                  </a:lnTo>
                  <a:lnTo>
                    <a:pt x="1955" y="508114"/>
                  </a:lnTo>
                  <a:close/>
                </a:path>
              </a:pathLst>
            </a:custGeom>
            <a:solidFill>
              <a:srgbClr val="EBEBE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12" name="Freeform: Shape 11">
              <a:extLst>
                <a:ext uri="{FF2B5EF4-FFF2-40B4-BE49-F238E27FC236}">
                  <a16:creationId xmlns:a16="http://schemas.microsoft.com/office/drawing/2014/main" id="{84B33C9E-B74B-0E18-AE6B-C322A3D31580}"/>
                </a:ext>
              </a:extLst>
            </p:cNvPr>
            <p:cNvSpPr>
              <a:spLocks/>
            </p:cNvSpPr>
            <p:nvPr/>
          </p:nvSpPr>
          <p:spPr>
            <a:xfrm>
              <a:off x="7598" y="-5283"/>
              <a:ext cx="2031610" cy="445793"/>
            </a:xfrm>
            <a:custGeom>
              <a:avLst/>
              <a:gdLst>
                <a:gd name="connsiteX0" fmla="*/ 0 w 2031610"/>
                <a:gd name="connsiteY0" fmla="*/ 0 h 445793"/>
                <a:gd name="connsiteX1" fmla="*/ 2031610 w 2031610"/>
                <a:gd name="connsiteY1" fmla="*/ 0 h 445793"/>
                <a:gd name="connsiteX2" fmla="*/ 1716 w 2031610"/>
                <a:gd name="connsiteY2" fmla="*/ 445793 h 445793"/>
              </a:gdLst>
              <a:ahLst/>
              <a:cxnLst>
                <a:cxn ang="0">
                  <a:pos x="connsiteX0" y="connsiteY0"/>
                </a:cxn>
                <a:cxn ang="0">
                  <a:pos x="connsiteX1" y="connsiteY1"/>
                </a:cxn>
                <a:cxn ang="0">
                  <a:pos x="connsiteX2" y="connsiteY2"/>
                </a:cxn>
              </a:cxnLst>
              <a:rect l="l" t="t" r="r" b="b"/>
              <a:pathLst>
                <a:path w="2031610" h="445793">
                  <a:moveTo>
                    <a:pt x="0" y="0"/>
                  </a:moveTo>
                  <a:lnTo>
                    <a:pt x="2031610" y="0"/>
                  </a:lnTo>
                  <a:lnTo>
                    <a:pt x="1716" y="445793"/>
                  </a:lnTo>
                  <a:close/>
                </a:path>
              </a:pathLst>
            </a:custGeom>
            <a:solidFill>
              <a:srgbClr val="00518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grpSp>
      <p:sp>
        <p:nvSpPr>
          <p:cNvPr id="13" name="Slide Number Placeholder 2">
            <a:extLst>
              <a:ext uri="{FF2B5EF4-FFF2-40B4-BE49-F238E27FC236}">
                <a16:creationId xmlns:a16="http://schemas.microsoft.com/office/drawing/2014/main" id="{515563A6-9E6F-9B30-A6C2-6AC124A71CAB}"/>
              </a:ext>
            </a:extLst>
          </p:cNvPr>
          <p:cNvSpPr txBox="1">
            <a:spLocks/>
          </p:cNvSpPr>
          <p:nvPr userDrawn="1"/>
        </p:nvSpPr>
        <p:spPr>
          <a:xfrm>
            <a:off x="6919387" y="4767264"/>
            <a:ext cx="2133600"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EFF58B09-5FED-EE4D-AEDA-FB5EBA0FA7C2}" type="slidenum">
              <a:rPr lang="en-US" smtClean="0">
                <a:solidFill>
                  <a:schemeClr val="bg1"/>
                </a:solidFill>
              </a:rPr>
              <a:pPr algn="r"/>
              <a:t>‹#›</a:t>
            </a:fld>
            <a:endParaRPr lang="en-US">
              <a:solidFill>
                <a:schemeClr val="bg1"/>
              </a:solidFill>
            </a:endParaRPr>
          </a:p>
        </p:txBody>
      </p:sp>
    </p:spTree>
    <p:extLst>
      <p:ext uri="{BB962C8B-B14F-4D97-AF65-F5344CB8AC3E}">
        <p14:creationId xmlns:p14="http://schemas.microsoft.com/office/powerpoint/2010/main" val="35323053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A2458-EEB3-B578-49D2-09B3CA283CF8}"/>
              </a:ext>
            </a:extLst>
          </p:cNvPr>
          <p:cNvSpPr>
            <a:spLocks noGrp="1"/>
          </p:cNvSpPr>
          <p:nvPr>
            <p:ph type="title"/>
          </p:nvPr>
        </p:nvSpPr>
        <p:spPr>
          <a:xfrm>
            <a:off x="629841" y="273844"/>
            <a:ext cx="7886700" cy="62613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60BA36-F43E-E43F-4B20-A17021882706}"/>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903CBC8-AC0C-738E-7EC8-873101CF967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F45967-3832-97EC-B320-D9A2A95C0FC1}"/>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507A306-8066-6AF2-DAF3-EA4F657BAAE9}"/>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DD613F-D9E7-05ED-3F48-1D863500A070}"/>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AB810E-48AA-41EF-A827-8D4CFADA04E3}" type="datetime1">
              <a:rPr lang="en-US" smtClean="0"/>
              <a:t>3/6/2026</a:t>
            </a:fld>
            <a:endParaRPr lang="en-US"/>
          </a:p>
        </p:txBody>
      </p:sp>
      <p:sp>
        <p:nvSpPr>
          <p:cNvPr id="8" name="Footer Placeholder 7">
            <a:extLst>
              <a:ext uri="{FF2B5EF4-FFF2-40B4-BE49-F238E27FC236}">
                <a16:creationId xmlns:a16="http://schemas.microsoft.com/office/drawing/2014/main" id="{D40A10AF-8D4E-C14F-D93B-45044FBEC0A6}"/>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Slide Number Placeholder 8">
            <a:extLst>
              <a:ext uri="{FF2B5EF4-FFF2-40B4-BE49-F238E27FC236}">
                <a16:creationId xmlns:a16="http://schemas.microsoft.com/office/drawing/2014/main" id="{BF9DAF1D-6B96-861B-29A6-30920BCCF43B}"/>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F58B09-5FED-EE4D-AEDA-FB5EBA0FA7C2}" type="slidenum">
              <a:rPr lang="en-US" smtClean="0"/>
              <a:t>‹#›</a:t>
            </a:fld>
            <a:endParaRPr lang="en-US"/>
          </a:p>
        </p:txBody>
      </p:sp>
      <p:grpSp>
        <p:nvGrpSpPr>
          <p:cNvPr id="10" name="Group 9">
            <a:extLst>
              <a:ext uri="{FF2B5EF4-FFF2-40B4-BE49-F238E27FC236}">
                <a16:creationId xmlns:a16="http://schemas.microsoft.com/office/drawing/2014/main" id="{E92D9E4C-CE0A-12E6-D9FD-66FB3AB48804}"/>
              </a:ext>
            </a:extLst>
          </p:cNvPr>
          <p:cNvGrpSpPr/>
          <p:nvPr userDrawn="1"/>
        </p:nvGrpSpPr>
        <p:grpSpPr>
          <a:xfrm>
            <a:off x="7360" y="-5283"/>
            <a:ext cx="2315625" cy="508114"/>
            <a:chOff x="7360" y="-5283"/>
            <a:chExt cx="2315625" cy="508114"/>
          </a:xfrm>
        </p:grpSpPr>
        <p:sp>
          <p:nvSpPr>
            <p:cNvPr id="11" name="Freeform: Shape 10">
              <a:extLst>
                <a:ext uri="{FF2B5EF4-FFF2-40B4-BE49-F238E27FC236}">
                  <a16:creationId xmlns:a16="http://schemas.microsoft.com/office/drawing/2014/main" id="{0417140C-9338-B47D-C8B1-63C2E1EE0BD0}"/>
                </a:ext>
              </a:extLst>
            </p:cNvPr>
            <p:cNvSpPr>
              <a:spLocks/>
            </p:cNvSpPr>
            <p:nvPr/>
          </p:nvSpPr>
          <p:spPr>
            <a:xfrm>
              <a:off x="7360" y="-5283"/>
              <a:ext cx="2315625" cy="508114"/>
            </a:xfrm>
            <a:custGeom>
              <a:avLst/>
              <a:gdLst>
                <a:gd name="connsiteX0" fmla="*/ 0 w 2315625"/>
                <a:gd name="connsiteY0" fmla="*/ 0 h 508114"/>
                <a:gd name="connsiteX1" fmla="*/ 2315625 w 2315625"/>
                <a:gd name="connsiteY1" fmla="*/ 0 h 508114"/>
                <a:gd name="connsiteX2" fmla="*/ 1955 w 2315625"/>
                <a:gd name="connsiteY2" fmla="*/ 508114 h 508114"/>
              </a:gdLst>
              <a:ahLst/>
              <a:cxnLst>
                <a:cxn ang="0">
                  <a:pos x="connsiteX0" y="connsiteY0"/>
                </a:cxn>
                <a:cxn ang="0">
                  <a:pos x="connsiteX1" y="connsiteY1"/>
                </a:cxn>
                <a:cxn ang="0">
                  <a:pos x="connsiteX2" y="connsiteY2"/>
                </a:cxn>
              </a:cxnLst>
              <a:rect l="l" t="t" r="r" b="b"/>
              <a:pathLst>
                <a:path w="2315625" h="508114">
                  <a:moveTo>
                    <a:pt x="0" y="0"/>
                  </a:moveTo>
                  <a:lnTo>
                    <a:pt x="2315625" y="0"/>
                  </a:lnTo>
                  <a:lnTo>
                    <a:pt x="1955" y="508114"/>
                  </a:lnTo>
                  <a:close/>
                </a:path>
              </a:pathLst>
            </a:custGeom>
            <a:solidFill>
              <a:srgbClr val="EBEBE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12" name="Freeform: Shape 11">
              <a:extLst>
                <a:ext uri="{FF2B5EF4-FFF2-40B4-BE49-F238E27FC236}">
                  <a16:creationId xmlns:a16="http://schemas.microsoft.com/office/drawing/2014/main" id="{B08E0BB7-1F4F-4A9A-97E1-7ED5C02E67DD}"/>
                </a:ext>
              </a:extLst>
            </p:cNvPr>
            <p:cNvSpPr>
              <a:spLocks/>
            </p:cNvSpPr>
            <p:nvPr/>
          </p:nvSpPr>
          <p:spPr>
            <a:xfrm>
              <a:off x="7598" y="-5283"/>
              <a:ext cx="2031610" cy="445793"/>
            </a:xfrm>
            <a:custGeom>
              <a:avLst/>
              <a:gdLst>
                <a:gd name="connsiteX0" fmla="*/ 0 w 2031610"/>
                <a:gd name="connsiteY0" fmla="*/ 0 h 445793"/>
                <a:gd name="connsiteX1" fmla="*/ 2031610 w 2031610"/>
                <a:gd name="connsiteY1" fmla="*/ 0 h 445793"/>
                <a:gd name="connsiteX2" fmla="*/ 1716 w 2031610"/>
                <a:gd name="connsiteY2" fmla="*/ 445793 h 445793"/>
              </a:gdLst>
              <a:ahLst/>
              <a:cxnLst>
                <a:cxn ang="0">
                  <a:pos x="connsiteX0" y="connsiteY0"/>
                </a:cxn>
                <a:cxn ang="0">
                  <a:pos x="connsiteX1" y="connsiteY1"/>
                </a:cxn>
                <a:cxn ang="0">
                  <a:pos x="connsiteX2" y="connsiteY2"/>
                </a:cxn>
              </a:cxnLst>
              <a:rect l="l" t="t" r="r" b="b"/>
              <a:pathLst>
                <a:path w="2031610" h="445793">
                  <a:moveTo>
                    <a:pt x="0" y="0"/>
                  </a:moveTo>
                  <a:lnTo>
                    <a:pt x="2031610" y="0"/>
                  </a:lnTo>
                  <a:lnTo>
                    <a:pt x="1716" y="445793"/>
                  </a:lnTo>
                  <a:close/>
                </a:path>
              </a:pathLst>
            </a:custGeom>
            <a:solidFill>
              <a:srgbClr val="00518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grpSp>
      <p:grpSp>
        <p:nvGrpSpPr>
          <p:cNvPr id="13" name="Group 12">
            <a:extLst>
              <a:ext uri="{FF2B5EF4-FFF2-40B4-BE49-F238E27FC236}">
                <a16:creationId xmlns:a16="http://schemas.microsoft.com/office/drawing/2014/main" id="{1F4823D2-8B05-0D74-E107-49F0C5EAD125}"/>
              </a:ext>
            </a:extLst>
          </p:cNvPr>
          <p:cNvGrpSpPr/>
          <p:nvPr userDrawn="1"/>
        </p:nvGrpSpPr>
        <p:grpSpPr>
          <a:xfrm rot="10800000">
            <a:off x="6828375" y="4635386"/>
            <a:ext cx="2315625" cy="508114"/>
            <a:chOff x="7360" y="-5283"/>
            <a:chExt cx="2315625" cy="508114"/>
          </a:xfrm>
        </p:grpSpPr>
        <p:sp>
          <p:nvSpPr>
            <p:cNvPr id="14" name="Freeform: Shape 13">
              <a:extLst>
                <a:ext uri="{FF2B5EF4-FFF2-40B4-BE49-F238E27FC236}">
                  <a16:creationId xmlns:a16="http://schemas.microsoft.com/office/drawing/2014/main" id="{0DA16F83-EEF3-440D-7304-B9D5F7A7E0B8}"/>
                </a:ext>
              </a:extLst>
            </p:cNvPr>
            <p:cNvSpPr>
              <a:spLocks/>
            </p:cNvSpPr>
            <p:nvPr/>
          </p:nvSpPr>
          <p:spPr>
            <a:xfrm>
              <a:off x="7360" y="-5283"/>
              <a:ext cx="2315625" cy="508114"/>
            </a:xfrm>
            <a:custGeom>
              <a:avLst/>
              <a:gdLst>
                <a:gd name="connsiteX0" fmla="*/ 0 w 2315625"/>
                <a:gd name="connsiteY0" fmla="*/ 0 h 508114"/>
                <a:gd name="connsiteX1" fmla="*/ 2315625 w 2315625"/>
                <a:gd name="connsiteY1" fmla="*/ 0 h 508114"/>
                <a:gd name="connsiteX2" fmla="*/ 1955 w 2315625"/>
                <a:gd name="connsiteY2" fmla="*/ 508114 h 508114"/>
              </a:gdLst>
              <a:ahLst/>
              <a:cxnLst>
                <a:cxn ang="0">
                  <a:pos x="connsiteX0" y="connsiteY0"/>
                </a:cxn>
                <a:cxn ang="0">
                  <a:pos x="connsiteX1" y="connsiteY1"/>
                </a:cxn>
                <a:cxn ang="0">
                  <a:pos x="connsiteX2" y="connsiteY2"/>
                </a:cxn>
              </a:cxnLst>
              <a:rect l="l" t="t" r="r" b="b"/>
              <a:pathLst>
                <a:path w="2315625" h="508114">
                  <a:moveTo>
                    <a:pt x="0" y="0"/>
                  </a:moveTo>
                  <a:lnTo>
                    <a:pt x="2315625" y="0"/>
                  </a:lnTo>
                  <a:lnTo>
                    <a:pt x="1955" y="508114"/>
                  </a:lnTo>
                  <a:close/>
                </a:path>
              </a:pathLst>
            </a:custGeom>
            <a:solidFill>
              <a:srgbClr val="EBEBE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15" name="Freeform: Shape 14">
              <a:extLst>
                <a:ext uri="{FF2B5EF4-FFF2-40B4-BE49-F238E27FC236}">
                  <a16:creationId xmlns:a16="http://schemas.microsoft.com/office/drawing/2014/main" id="{2DE48025-64DE-0151-4070-7A97F6998B18}"/>
                </a:ext>
              </a:extLst>
            </p:cNvPr>
            <p:cNvSpPr>
              <a:spLocks/>
            </p:cNvSpPr>
            <p:nvPr/>
          </p:nvSpPr>
          <p:spPr>
            <a:xfrm>
              <a:off x="7598" y="-5283"/>
              <a:ext cx="2031610" cy="445793"/>
            </a:xfrm>
            <a:custGeom>
              <a:avLst/>
              <a:gdLst>
                <a:gd name="connsiteX0" fmla="*/ 0 w 2031610"/>
                <a:gd name="connsiteY0" fmla="*/ 0 h 445793"/>
                <a:gd name="connsiteX1" fmla="*/ 2031610 w 2031610"/>
                <a:gd name="connsiteY1" fmla="*/ 0 h 445793"/>
                <a:gd name="connsiteX2" fmla="*/ 1716 w 2031610"/>
                <a:gd name="connsiteY2" fmla="*/ 445793 h 445793"/>
              </a:gdLst>
              <a:ahLst/>
              <a:cxnLst>
                <a:cxn ang="0">
                  <a:pos x="connsiteX0" y="connsiteY0"/>
                </a:cxn>
                <a:cxn ang="0">
                  <a:pos x="connsiteX1" y="connsiteY1"/>
                </a:cxn>
                <a:cxn ang="0">
                  <a:pos x="connsiteX2" y="connsiteY2"/>
                </a:cxn>
              </a:cxnLst>
              <a:rect l="l" t="t" r="r" b="b"/>
              <a:pathLst>
                <a:path w="2031610" h="445793">
                  <a:moveTo>
                    <a:pt x="0" y="0"/>
                  </a:moveTo>
                  <a:lnTo>
                    <a:pt x="2031610" y="0"/>
                  </a:lnTo>
                  <a:lnTo>
                    <a:pt x="1716" y="445793"/>
                  </a:lnTo>
                  <a:close/>
                </a:path>
              </a:pathLst>
            </a:custGeom>
            <a:solidFill>
              <a:srgbClr val="00518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grpSp>
      <p:sp>
        <p:nvSpPr>
          <p:cNvPr id="16" name="Slide Number Placeholder 2">
            <a:extLst>
              <a:ext uri="{FF2B5EF4-FFF2-40B4-BE49-F238E27FC236}">
                <a16:creationId xmlns:a16="http://schemas.microsoft.com/office/drawing/2014/main" id="{B1888A7B-AEA1-638A-0083-DB2AF6A506BD}"/>
              </a:ext>
            </a:extLst>
          </p:cNvPr>
          <p:cNvSpPr txBox="1">
            <a:spLocks/>
          </p:cNvSpPr>
          <p:nvPr userDrawn="1"/>
        </p:nvSpPr>
        <p:spPr>
          <a:xfrm>
            <a:off x="6919387" y="4767264"/>
            <a:ext cx="2133600"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EFF58B09-5FED-EE4D-AEDA-FB5EBA0FA7C2}" type="slidenum">
              <a:rPr lang="en-US" smtClean="0">
                <a:solidFill>
                  <a:schemeClr val="bg1"/>
                </a:solidFill>
              </a:rPr>
              <a:pPr algn="r"/>
              <a:t>‹#›</a:t>
            </a:fld>
            <a:endParaRPr lang="en-US">
              <a:solidFill>
                <a:schemeClr val="bg1"/>
              </a:solidFill>
            </a:endParaRPr>
          </a:p>
        </p:txBody>
      </p:sp>
    </p:spTree>
    <p:extLst>
      <p:ext uri="{BB962C8B-B14F-4D97-AF65-F5344CB8AC3E}">
        <p14:creationId xmlns:p14="http://schemas.microsoft.com/office/powerpoint/2010/main" val="1819036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F9A2F-65D4-DADA-7FA8-A646BD937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8A8E90-3297-AD64-FDC4-69BA9683ED53}"/>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A3AC43-E35E-EB07-D6CE-EA19F768E8B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FA67B8-8C5C-3887-E9BD-1C7217CB8305}"/>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AE732E-1875-482D-B847-8F1C91EBF7D6}" type="datetime1">
              <a:rPr lang="en-US" smtClean="0"/>
              <a:t>3/6/2026</a:t>
            </a:fld>
            <a:endParaRPr lang="en-US"/>
          </a:p>
        </p:txBody>
      </p:sp>
      <p:sp>
        <p:nvSpPr>
          <p:cNvPr id="6" name="Footer Placeholder 5">
            <a:extLst>
              <a:ext uri="{FF2B5EF4-FFF2-40B4-BE49-F238E27FC236}">
                <a16:creationId xmlns:a16="http://schemas.microsoft.com/office/drawing/2014/main" id="{91AAB428-C731-82AD-51E1-A7915C283BC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 name="Slide Number Placeholder 6">
            <a:extLst>
              <a:ext uri="{FF2B5EF4-FFF2-40B4-BE49-F238E27FC236}">
                <a16:creationId xmlns:a16="http://schemas.microsoft.com/office/drawing/2014/main" id="{717562D3-527E-23D5-0998-38DA2EE0E31C}"/>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F58B09-5FED-EE4D-AEDA-FB5EBA0FA7C2}" type="slidenum">
              <a:rPr lang="en-US" smtClean="0"/>
              <a:t>‹#›</a:t>
            </a:fld>
            <a:endParaRPr lang="en-US"/>
          </a:p>
        </p:txBody>
      </p:sp>
      <p:grpSp>
        <p:nvGrpSpPr>
          <p:cNvPr id="8" name="Group 7">
            <a:extLst>
              <a:ext uri="{FF2B5EF4-FFF2-40B4-BE49-F238E27FC236}">
                <a16:creationId xmlns:a16="http://schemas.microsoft.com/office/drawing/2014/main" id="{A9FB6DBE-7E6F-E5B8-B1D2-964D49A8CEC0}"/>
              </a:ext>
            </a:extLst>
          </p:cNvPr>
          <p:cNvGrpSpPr/>
          <p:nvPr userDrawn="1"/>
        </p:nvGrpSpPr>
        <p:grpSpPr>
          <a:xfrm>
            <a:off x="7360" y="-5283"/>
            <a:ext cx="2315625" cy="508114"/>
            <a:chOff x="7360" y="-5283"/>
            <a:chExt cx="2315625" cy="508114"/>
          </a:xfrm>
        </p:grpSpPr>
        <p:sp>
          <p:nvSpPr>
            <p:cNvPr id="9" name="Freeform: Shape 8">
              <a:extLst>
                <a:ext uri="{FF2B5EF4-FFF2-40B4-BE49-F238E27FC236}">
                  <a16:creationId xmlns:a16="http://schemas.microsoft.com/office/drawing/2014/main" id="{B0197455-5CA6-5C79-C156-0DB1EE3C36B0}"/>
                </a:ext>
              </a:extLst>
            </p:cNvPr>
            <p:cNvSpPr>
              <a:spLocks/>
            </p:cNvSpPr>
            <p:nvPr/>
          </p:nvSpPr>
          <p:spPr>
            <a:xfrm>
              <a:off x="7360" y="-5283"/>
              <a:ext cx="2315625" cy="508114"/>
            </a:xfrm>
            <a:custGeom>
              <a:avLst/>
              <a:gdLst>
                <a:gd name="connsiteX0" fmla="*/ 0 w 2315625"/>
                <a:gd name="connsiteY0" fmla="*/ 0 h 508114"/>
                <a:gd name="connsiteX1" fmla="*/ 2315625 w 2315625"/>
                <a:gd name="connsiteY1" fmla="*/ 0 h 508114"/>
                <a:gd name="connsiteX2" fmla="*/ 1955 w 2315625"/>
                <a:gd name="connsiteY2" fmla="*/ 508114 h 508114"/>
              </a:gdLst>
              <a:ahLst/>
              <a:cxnLst>
                <a:cxn ang="0">
                  <a:pos x="connsiteX0" y="connsiteY0"/>
                </a:cxn>
                <a:cxn ang="0">
                  <a:pos x="connsiteX1" y="connsiteY1"/>
                </a:cxn>
                <a:cxn ang="0">
                  <a:pos x="connsiteX2" y="connsiteY2"/>
                </a:cxn>
              </a:cxnLst>
              <a:rect l="l" t="t" r="r" b="b"/>
              <a:pathLst>
                <a:path w="2315625" h="508114">
                  <a:moveTo>
                    <a:pt x="0" y="0"/>
                  </a:moveTo>
                  <a:lnTo>
                    <a:pt x="2315625" y="0"/>
                  </a:lnTo>
                  <a:lnTo>
                    <a:pt x="1955" y="508114"/>
                  </a:lnTo>
                  <a:close/>
                </a:path>
              </a:pathLst>
            </a:custGeom>
            <a:solidFill>
              <a:srgbClr val="EBEBE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10" name="Freeform: Shape 9">
              <a:extLst>
                <a:ext uri="{FF2B5EF4-FFF2-40B4-BE49-F238E27FC236}">
                  <a16:creationId xmlns:a16="http://schemas.microsoft.com/office/drawing/2014/main" id="{5B7D459C-9920-922E-463E-FF0548A8415C}"/>
                </a:ext>
              </a:extLst>
            </p:cNvPr>
            <p:cNvSpPr>
              <a:spLocks/>
            </p:cNvSpPr>
            <p:nvPr/>
          </p:nvSpPr>
          <p:spPr>
            <a:xfrm>
              <a:off x="7598" y="-5283"/>
              <a:ext cx="2031610" cy="445793"/>
            </a:xfrm>
            <a:custGeom>
              <a:avLst/>
              <a:gdLst>
                <a:gd name="connsiteX0" fmla="*/ 0 w 2031610"/>
                <a:gd name="connsiteY0" fmla="*/ 0 h 445793"/>
                <a:gd name="connsiteX1" fmla="*/ 2031610 w 2031610"/>
                <a:gd name="connsiteY1" fmla="*/ 0 h 445793"/>
                <a:gd name="connsiteX2" fmla="*/ 1716 w 2031610"/>
                <a:gd name="connsiteY2" fmla="*/ 445793 h 445793"/>
              </a:gdLst>
              <a:ahLst/>
              <a:cxnLst>
                <a:cxn ang="0">
                  <a:pos x="connsiteX0" y="connsiteY0"/>
                </a:cxn>
                <a:cxn ang="0">
                  <a:pos x="connsiteX1" y="connsiteY1"/>
                </a:cxn>
                <a:cxn ang="0">
                  <a:pos x="connsiteX2" y="connsiteY2"/>
                </a:cxn>
              </a:cxnLst>
              <a:rect l="l" t="t" r="r" b="b"/>
              <a:pathLst>
                <a:path w="2031610" h="445793">
                  <a:moveTo>
                    <a:pt x="0" y="0"/>
                  </a:moveTo>
                  <a:lnTo>
                    <a:pt x="2031610" y="0"/>
                  </a:lnTo>
                  <a:lnTo>
                    <a:pt x="1716" y="445793"/>
                  </a:lnTo>
                  <a:close/>
                </a:path>
              </a:pathLst>
            </a:custGeom>
            <a:solidFill>
              <a:srgbClr val="00518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grpSp>
      <p:grpSp>
        <p:nvGrpSpPr>
          <p:cNvPr id="11" name="Group 10">
            <a:extLst>
              <a:ext uri="{FF2B5EF4-FFF2-40B4-BE49-F238E27FC236}">
                <a16:creationId xmlns:a16="http://schemas.microsoft.com/office/drawing/2014/main" id="{C69C0BAE-81D8-EFC3-574D-CB94E85EE785}"/>
              </a:ext>
            </a:extLst>
          </p:cNvPr>
          <p:cNvGrpSpPr/>
          <p:nvPr userDrawn="1"/>
        </p:nvGrpSpPr>
        <p:grpSpPr>
          <a:xfrm rot="10800000">
            <a:off x="6828375" y="4635386"/>
            <a:ext cx="2315625" cy="508114"/>
            <a:chOff x="7360" y="-5283"/>
            <a:chExt cx="2315625" cy="508114"/>
          </a:xfrm>
        </p:grpSpPr>
        <p:sp>
          <p:nvSpPr>
            <p:cNvPr id="12" name="Freeform: Shape 11">
              <a:extLst>
                <a:ext uri="{FF2B5EF4-FFF2-40B4-BE49-F238E27FC236}">
                  <a16:creationId xmlns:a16="http://schemas.microsoft.com/office/drawing/2014/main" id="{FCC34A35-324A-0393-497C-6ADCECE6CF08}"/>
                </a:ext>
              </a:extLst>
            </p:cNvPr>
            <p:cNvSpPr>
              <a:spLocks/>
            </p:cNvSpPr>
            <p:nvPr/>
          </p:nvSpPr>
          <p:spPr>
            <a:xfrm>
              <a:off x="7360" y="-5283"/>
              <a:ext cx="2315625" cy="508114"/>
            </a:xfrm>
            <a:custGeom>
              <a:avLst/>
              <a:gdLst>
                <a:gd name="connsiteX0" fmla="*/ 0 w 2315625"/>
                <a:gd name="connsiteY0" fmla="*/ 0 h 508114"/>
                <a:gd name="connsiteX1" fmla="*/ 2315625 w 2315625"/>
                <a:gd name="connsiteY1" fmla="*/ 0 h 508114"/>
                <a:gd name="connsiteX2" fmla="*/ 1955 w 2315625"/>
                <a:gd name="connsiteY2" fmla="*/ 508114 h 508114"/>
              </a:gdLst>
              <a:ahLst/>
              <a:cxnLst>
                <a:cxn ang="0">
                  <a:pos x="connsiteX0" y="connsiteY0"/>
                </a:cxn>
                <a:cxn ang="0">
                  <a:pos x="connsiteX1" y="connsiteY1"/>
                </a:cxn>
                <a:cxn ang="0">
                  <a:pos x="connsiteX2" y="connsiteY2"/>
                </a:cxn>
              </a:cxnLst>
              <a:rect l="l" t="t" r="r" b="b"/>
              <a:pathLst>
                <a:path w="2315625" h="508114">
                  <a:moveTo>
                    <a:pt x="0" y="0"/>
                  </a:moveTo>
                  <a:lnTo>
                    <a:pt x="2315625" y="0"/>
                  </a:lnTo>
                  <a:lnTo>
                    <a:pt x="1955" y="508114"/>
                  </a:lnTo>
                  <a:close/>
                </a:path>
              </a:pathLst>
            </a:custGeom>
            <a:solidFill>
              <a:srgbClr val="EBEBE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13" name="Freeform: Shape 12">
              <a:extLst>
                <a:ext uri="{FF2B5EF4-FFF2-40B4-BE49-F238E27FC236}">
                  <a16:creationId xmlns:a16="http://schemas.microsoft.com/office/drawing/2014/main" id="{64ECDE63-1861-2AE8-0BE6-93A3FE06581E}"/>
                </a:ext>
              </a:extLst>
            </p:cNvPr>
            <p:cNvSpPr>
              <a:spLocks/>
            </p:cNvSpPr>
            <p:nvPr/>
          </p:nvSpPr>
          <p:spPr>
            <a:xfrm>
              <a:off x="7598" y="-5283"/>
              <a:ext cx="2031610" cy="445793"/>
            </a:xfrm>
            <a:custGeom>
              <a:avLst/>
              <a:gdLst>
                <a:gd name="connsiteX0" fmla="*/ 0 w 2031610"/>
                <a:gd name="connsiteY0" fmla="*/ 0 h 445793"/>
                <a:gd name="connsiteX1" fmla="*/ 2031610 w 2031610"/>
                <a:gd name="connsiteY1" fmla="*/ 0 h 445793"/>
                <a:gd name="connsiteX2" fmla="*/ 1716 w 2031610"/>
                <a:gd name="connsiteY2" fmla="*/ 445793 h 445793"/>
              </a:gdLst>
              <a:ahLst/>
              <a:cxnLst>
                <a:cxn ang="0">
                  <a:pos x="connsiteX0" y="connsiteY0"/>
                </a:cxn>
                <a:cxn ang="0">
                  <a:pos x="connsiteX1" y="connsiteY1"/>
                </a:cxn>
                <a:cxn ang="0">
                  <a:pos x="connsiteX2" y="connsiteY2"/>
                </a:cxn>
              </a:cxnLst>
              <a:rect l="l" t="t" r="r" b="b"/>
              <a:pathLst>
                <a:path w="2031610" h="445793">
                  <a:moveTo>
                    <a:pt x="0" y="0"/>
                  </a:moveTo>
                  <a:lnTo>
                    <a:pt x="2031610" y="0"/>
                  </a:lnTo>
                  <a:lnTo>
                    <a:pt x="1716" y="445793"/>
                  </a:lnTo>
                  <a:close/>
                </a:path>
              </a:pathLst>
            </a:custGeom>
            <a:solidFill>
              <a:srgbClr val="00518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grpSp>
      <p:sp>
        <p:nvSpPr>
          <p:cNvPr id="14" name="Slide Number Placeholder 2">
            <a:extLst>
              <a:ext uri="{FF2B5EF4-FFF2-40B4-BE49-F238E27FC236}">
                <a16:creationId xmlns:a16="http://schemas.microsoft.com/office/drawing/2014/main" id="{7D834A73-C3A4-7075-6A81-E0D65B966620}"/>
              </a:ext>
            </a:extLst>
          </p:cNvPr>
          <p:cNvSpPr txBox="1">
            <a:spLocks/>
          </p:cNvSpPr>
          <p:nvPr userDrawn="1"/>
        </p:nvSpPr>
        <p:spPr>
          <a:xfrm>
            <a:off x="6919387" y="4767264"/>
            <a:ext cx="2133600"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EFF58B09-5FED-EE4D-AEDA-FB5EBA0FA7C2}" type="slidenum">
              <a:rPr lang="en-US" smtClean="0">
                <a:solidFill>
                  <a:schemeClr val="bg1"/>
                </a:solidFill>
              </a:rPr>
              <a:pPr algn="r"/>
              <a:t>‹#›</a:t>
            </a:fld>
            <a:endParaRPr lang="en-US">
              <a:solidFill>
                <a:schemeClr val="bg1"/>
              </a:solidFill>
            </a:endParaRPr>
          </a:p>
        </p:txBody>
      </p:sp>
    </p:spTree>
    <p:extLst>
      <p:ext uri="{BB962C8B-B14F-4D97-AF65-F5344CB8AC3E}">
        <p14:creationId xmlns:p14="http://schemas.microsoft.com/office/powerpoint/2010/main" val="14655314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9BD49-DD4B-D58E-E2EA-D02DE1FB71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C2A631-6D15-2030-E8D8-8CEC268FEB16}"/>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927CDF6-9947-42A0-A6B6-AFC6E5EDF53E}" type="datetime1">
              <a:rPr lang="en-US" smtClean="0"/>
              <a:t>3/6/2026</a:t>
            </a:fld>
            <a:endParaRPr lang="en-US"/>
          </a:p>
        </p:txBody>
      </p:sp>
      <p:sp>
        <p:nvSpPr>
          <p:cNvPr id="4" name="Footer Placeholder 3">
            <a:extLst>
              <a:ext uri="{FF2B5EF4-FFF2-40B4-BE49-F238E27FC236}">
                <a16:creationId xmlns:a16="http://schemas.microsoft.com/office/drawing/2014/main" id="{6EE655C6-C62B-9406-466B-68B45FFDE2A3}"/>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 name="Slide Number Placeholder 4">
            <a:extLst>
              <a:ext uri="{FF2B5EF4-FFF2-40B4-BE49-F238E27FC236}">
                <a16:creationId xmlns:a16="http://schemas.microsoft.com/office/drawing/2014/main" id="{60365D47-283D-2FE8-7ED2-AC1391E1ABC9}"/>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F58B09-5FED-EE4D-AEDA-FB5EBA0FA7C2}" type="slidenum">
              <a:rPr lang="en-US" smtClean="0"/>
              <a:t>‹#›</a:t>
            </a:fld>
            <a:endParaRPr lang="en-US"/>
          </a:p>
        </p:txBody>
      </p:sp>
      <p:grpSp>
        <p:nvGrpSpPr>
          <p:cNvPr id="6" name="Group 5">
            <a:extLst>
              <a:ext uri="{FF2B5EF4-FFF2-40B4-BE49-F238E27FC236}">
                <a16:creationId xmlns:a16="http://schemas.microsoft.com/office/drawing/2014/main" id="{4B1384AD-5B20-C8E3-84ED-2E93A2C38140}"/>
              </a:ext>
            </a:extLst>
          </p:cNvPr>
          <p:cNvGrpSpPr/>
          <p:nvPr userDrawn="1"/>
        </p:nvGrpSpPr>
        <p:grpSpPr>
          <a:xfrm>
            <a:off x="7360" y="-5283"/>
            <a:ext cx="2315625" cy="508114"/>
            <a:chOff x="7360" y="-5283"/>
            <a:chExt cx="2315625" cy="508114"/>
          </a:xfrm>
        </p:grpSpPr>
        <p:sp>
          <p:nvSpPr>
            <p:cNvPr id="7" name="Freeform: Shape 6">
              <a:extLst>
                <a:ext uri="{FF2B5EF4-FFF2-40B4-BE49-F238E27FC236}">
                  <a16:creationId xmlns:a16="http://schemas.microsoft.com/office/drawing/2014/main" id="{E575BE6D-B591-92DF-8901-BB628B9688FD}"/>
                </a:ext>
              </a:extLst>
            </p:cNvPr>
            <p:cNvSpPr>
              <a:spLocks/>
            </p:cNvSpPr>
            <p:nvPr/>
          </p:nvSpPr>
          <p:spPr>
            <a:xfrm>
              <a:off x="7360" y="-5283"/>
              <a:ext cx="2315625" cy="508114"/>
            </a:xfrm>
            <a:custGeom>
              <a:avLst/>
              <a:gdLst>
                <a:gd name="connsiteX0" fmla="*/ 0 w 2315625"/>
                <a:gd name="connsiteY0" fmla="*/ 0 h 508114"/>
                <a:gd name="connsiteX1" fmla="*/ 2315625 w 2315625"/>
                <a:gd name="connsiteY1" fmla="*/ 0 h 508114"/>
                <a:gd name="connsiteX2" fmla="*/ 1955 w 2315625"/>
                <a:gd name="connsiteY2" fmla="*/ 508114 h 508114"/>
              </a:gdLst>
              <a:ahLst/>
              <a:cxnLst>
                <a:cxn ang="0">
                  <a:pos x="connsiteX0" y="connsiteY0"/>
                </a:cxn>
                <a:cxn ang="0">
                  <a:pos x="connsiteX1" y="connsiteY1"/>
                </a:cxn>
                <a:cxn ang="0">
                  <a:pos x="connsiteX2" y="connsiteY2"/>
                </a:cxn>
              </a:cxnLst>
              <a:rect l="l" t="t" r="r" b="b"/>
              <a:pathLst>
                <a:path w="2315625" h="508114">
                  <a:moveTo>
                    <a:pt x="0" y="0"/>
                  </a:moveTo>
                  <a:lnTo>
                    <a:pt x="2315625" y="0"/>
                  </a:lnTo>
                  <a:lnTo>
                    <a:pt x="1955" y="508114"/>
                  </a:lnTo>
                  <a:close/>
                </a:path>
              </a:pathLst>
            </a:custGeom>
            <a:solidFill>
              <a:srgbClr val="EBEBE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8" name="Freeform: Shape 7">
              <a:extLst>
                <a:ext uri="{FF2B5EF4-FFF2-40B4-BE49-F238E27FC236}">
                  <a16:creationId xmlns:a16="http://schemas.microsoft.com/office/drawing/2014/main" id="{DC71394B-01BA-6B70-C027-B9F6F2412374}"/>
                </a:ext>
              </a:extLst>
            </p:cNvPr>
            <p:cNvSpPr>
              <a:spLocks/>
            </p:cNvSpPr>
            <p:nvPr/>
          </p:nvSpPr>
          <p:spPr>
            <a:xfrm>
              <a:off x="7598" y="-5283"/>
              <a:ext cx="2031610" cy="445793"/>
            </a:xfrm>
            <a:custGeom>
              <a:avLst/>
              <a:gdLst>
                <a:gd name="connsiteX0" fmla="*/ 0 w 2031610"/>
                <a:gd name="connsiteY0" fmla="*/ 0 h 445793"/>
                <a:gd name="connsiteX1" fmla="*/ 2031610 w 2031610"/>
                <a:gd name="connsiteY1" fmla="*/ 0 h 445793"/>
                <a:gd name="connsiteX2" fmla="*/ 1716 w 2031610"/>
                <a:gd name="connsiteY2" fmla="*/ 445793 h 445793"/>
              </a:gdLst>
              <a:ahLst/>
              <a:cxnLst>
                <a:cxn ang="0">
                  <a:pos x="connsiteX0" y="connsiteY0"/>
                </a:cxn>
                <a:cxn ang="0">
                  <a:pos x="connsiteX1" y="connsiteY1"/>
                </a:cxn>
                <a:cxn ang="0">
                  <a:pos x="connsiteX2" y="connsiteY2"/>
                </a:cxn>
              </a:cxnLst>
              <a:rect l="l" t="t" r="r" b="b"/>
              <a:pathLst>
                <a:path w="2031610" h="445793">
                  <a:moveTo>
                    <a:pt x="0" y="0"/>
                  </a:moveTo>
                  <a:lnTo>
                    <a:pt x="2031610" y="0"/>
                  </a:lnTo>
                  <a:lnTo>
                    <a:pt x="1716" y="445793"/>
                  </a:lnTo>
                  <a:close/>
                </a:path>
              </a:pathLst>
            </a:custGeom>
            <a:solidFill>
              <a:srgbClr val="00518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grpSp>
      <p:grpSp>
        <p:nvGrpSpPr>
          <p:cNvPr id="9" name="Group 8">
            <a:extLst>
              <a:ext uri="{FF2B5EF4-FFF2-40B4-BE49-F238E27FC236}">
                <a16:creationId xmlns:a16="http://schemas.microsoft.com/office/drawing/2014/main" id="{FFBA96C4-E4DE-DE92-956E-983CE11B96C2}"/>
              </a:ext>
            </a:extLst>
          </p:cNvPr>
          <p:cNvGrpSpPr/>
          <p:nvPr userDrawn="1"/>
        </p:nvGrpSpPr>
        <p:grpSpPr>
          <a:xfrm rot="10800000">
            <a:off x="6828375" y="4635386"/>
            <a:ext cx="2315625" cy="508114"/>
            <a:chOff x="7360" y="-5283"/>
            <a:chExt cx="2315625" cy="508114"/>
          </a:xfrm>
        </p:grpSpPr>
        <p:sp>
          <p:nvSpPr>
            <p:cNvPr id="10" name="Freeform: Shape 9">
              <a:extLst>
                <a:ext uri="{FF2B5EF4-FFF2-40B4-BE49-F238E27FC236}">
                  <a16:creationId xmlns:a16="http://schemas.microsoft.com/office/drawing/2014/main" id="{AEC50D9B-DBCD-1CDF-7382-38CC0B1D4C66}"/>
                </a:ext>
              </a:extLst>
            </p:cNvPr>
            <p:cNvSpPr>
              <a:spLocks/>
            </p:cNvSpPr>
            <p:nvPr/>
          </p:nvSpPr>
          <p:spPr>
            <a:xfrm>
              <a:off x="7360" y="-5283"/>
              <a:ext cx="2315625" cy="508114"/>
            </a:xfrm>
            <a:custGeom>
              <a:avLst/>
              <a:gdLst>
                <a:gd name="connsiteX0" fmla="*/ 0 w 2315625"/>
                <a:gd name="connsiteY0" fmla="*/ 0 h 508114"/>
                <a:gd name="connsiteX1" fmla="*/ 2315625 w 2315625"/>
                <a:gd name="connsiteY1" fmla="*/ 0 h 508114"/>
                <a:gd name="connsiteX2" fmla="*/ 1955 w 2315625"/>
                <a:gd name="connsiteY2" fmla="*/ 508114 h 508114"/>
              </a:gdLst>
              <a:ahLst/>
              <a:cxnLst>
                <a:cxn ang="0">
                  <a:pos x="connsiteX0" y="connsiteY0"/>
                </a:cxn>
                <a:cxn ang="0">
                  <a:pos x="connsiteX1" y="connsiteY1"/>
                </a:cxn>
                <a:cxn ang="0">
                  <a:pos x="connsiteX2" y="connsiteY2"/>
                </a:cxn>
              </a:cxnLst>
              <a:rect l="l" t="t" r="r" b="b"/>
              <a:pathLst>
                <a:path w="2315625" h="508114">
                  <a:moveTo>
                    <a:pt x="0" y="0"/>
                  </a:moveTo>
                  <a:lnTo>
                    <a:pt x="2315625" y="0"/>
                  </a:lnTo>
                  <a:lnTo>
                    <a:pt x="1955" y="508114"/>
                  </a:lnTo>
                  <a:close/>
                </a:path>
              </a:pathLst>
            </a:custGeom>
            <a:solidFill>
              <a:srgbClr val="EBEBE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11" name="Freeform: Shape 10">
              <a:extLst>
                <a:ext uri="{FF2B5EF4-FFF2-40B4-BE49-F238E27FC236}">
                  <a16:creationId xmlns:a16="http://schemas.microsoft.com/office/drawing/2014/main" id="{A5CBE63F-1CA8-1110-04F4-673306DEA6B4}"/>
                </a:ext>
              </a:extLst>
            </p:cNvPr>
            <p:cNvSpPr>
              <a:spLocks/>
            </p:cNvSpPr>
            <p:nvPr/>
          </p:nvSpPr>
          <p:spPr>
            <a:xfrm>
              <a:off x="7598" y="-5283"/>
              <a:ext cx="2031610" cy="445793"/>
            </a:xfrm>
            <a:custGeom>
              <a:avLst/>
              <a:gdLst>
                <a:gd name="connsiteX0" fmla="*/ 0 w 2031610"/>
                <a:gd name="connsiteY0" fmla="*/ 0 h 445793"/>
                <a:gd name="connsiteX1" fmla="*/ 2031610 w 2031610"/>
                <a:gd name="connsiteY1" fmla="*/ 0 h 445793"/>
                <a:gd name="connsiteX2" fmla="*/ 1716 w 2031610"/>
                <a:gd name="connsiteY2" fmla="*/ 445793 h 445793"/>
              </a:gdLst>
              <a:ahLst/>
              <a:cxnLst>
                <a:cxn ang="0">
                  <a:pos x="connsiteX0" y="connsiteY0"/>
                </a:cxn>
                <a:cxn ang="0">
                  <a:pos x="connsiteX1" y="connsiteY1"/>
                </a:cxn>
                <a:cxn ang="0">
                  <a:pos x="connsiteX2" y="connsiteY2"/>
                </a:cxn>
              </a:cxnLst>
              <a:rect l="l" t="t" r="r" b="b"/>
              <a:pathLst>
                <a:path w="2031610" h="445793">
                  <a:moveTo>
                    <a:pt x="0" y="0"/>
                  </a:moveTo>
                  <a:lnTo>
                    <a:pt x="2031610" y="0"/>
                  </a:lnTo>
                  <a:lnTo>
                    <a:pt x="1716" y="445793"/>
                  </a:lnTo>
                  <a:close/>
                </a:path>
              </a:pathLst>
            </a:custGeom>
            <a:solidFill>
              <a:srgbClr val="00518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grpSp>
    </p:spTree>
    <p:extLst>
      <p:ext uri="{BB962C8B-B14F-4D97-AF65-F5344CB8AC3E}">
        <p14:creationId xmlns:p14="http://schemas.microsoft.com/office/powerpoint/2010/main" val="21852972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BA7DB9-428F-717D-DC0C-03D0A7D7A5AE}"/>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450B56-ADB7-456C-9E77-679844EA8111}" type="datetime1">
              <a:rPr lang="en-US" smtClean="0"/>
              <a:t>3/6/2026</a:t>
            </a:fld>
            <a:endParaRPr lang="en-US"/>
          </a:p>
        </p:txBody>
      </p:sp>
      <p:sp>
        <p:nvSpPr>
          <p:cNvPr id="3" name="Footer Placeholder 2">
            <a:extLst>
              <a:ext uri="{FF2B5EF4-FFF2-40B4-BE49-F238E27FC236}">
                <a16:creationId xmlns:a16="http://schemas.microsoft.com/office/drawing/2014/main" id="{449736A0-4E15-4098-B56E-31047A33F942}"/>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 name="Slide Number Placeholder 3">
            <a:extLst>
              <a:ext uri="{FF2B5EF4-FFF2-40B4-BE49-F238E27FC236}">
                <a16:creationId xmlns:a16="http://schemas.microsoft.com/office/drawing/2014/main" id="{FBF20904-68BC-612E-D6D8-6175622CA5E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F58B09-5FED-EE4D-AEDA-FB5EBA0FA7C2}" type="slidenum">
              <a:rPr lang="en-US" smtClean="0"/>
              <a:t>‹#›</a:t>
            </a:fld>
            <a:endParaRPr lang="en-US"/>
          </a:p>
        </p:txBody>
      </p:sp>
    </p:spTree>
    <p:extLst>
      <p:ext uri="{BB962C8B-B14F-4D97-AF65-F5344CB8AC3E}">
        <p14:creationId xmlns:p14="http://schemas.microsoft.com/office/powerpoint/2010/main" val="2932043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4A92E-C5E7-48B5-0021-779582DC9E4D}"/>
              </a:ext>
            </a:extLst>
          </p:cNvPr>
          <p:cNvSpPr>
            <a:spLocks noGrp="1"/>
          </p:cNvSpPr>
          <p:nvPr>
            <p:ph type="title"/>
          </p:nvPr>
        </p:nvSpPr>
        <p:spPr>
          <a:xfrm>
            <a:off x="623888" y="2065717"/>
            <a:ext cx="7886700" cy="1356140"/>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E98273A-C7BC-D582-C238-A08990A8F109}"/>
              </a:ext>
            </a:extLst>
          </p:cNvPr>
          <p:cNvSpPr>
            <a:spLocks noGrp="1"/>
          </p:cNvSpPr>
          <p:nvPr>
            <p:ph type="body" idx="1"/>
          </p:nvPr>
        </p:nvSpPr>
        <p:spPr>
          <a:xfrm>
            <a:off x="623888" y="3442098"/>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84FFAE-ECB1-F28A-ACD5-E69AE2DE7027}"/>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03A9984-8D1B-4EBD-97EC-4151476CC812}" type="datetime1">
              <a:rPr lang="en-US" smtClean="0"/>
              <a:t>3/6/2026</a:t>
            </a:fld>
            <a:endParaRPr lang="en-US"/>
          </a:p>
        </p:txBody>
      </p:sp>
      <p:sp>
        <p:nvSpPr>
          <p:cNvPr id="5" name="Footer Placeholder 4">
            <a:extLst>
              <a:ext uri="{FF2B5EF4-FFF2-40B4-BE49-F238E27FC236}">
                <a16:creationId xmlns:a16="http://schemas.microsoft.com/office/drawing/2014/main" id="{1D5C1682-AAFE-0BDC-8B25-1C30D6A39C2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a:extLst>
              <a:ext uri="{FF2B5EF4-FFF2-40B4-BE49-F238E27FC236}">
                <a16:creationId xmlns:a16="http://schemas.microsoft.com/office/drawing/2014/main" id="{0EF2E3B9-C9DC-DF15-48A5-358651FC5F0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F58B09-5FED-EE4D-AEDA-FB5EBA0FA7C2}" type="slidenum">
              <a:rPr lang="en-US" smtClean="0"/>
              <a:t>‹#›</a:t>
            </a:fld>
            <a:endParaRPr lang="en-US"/>
          </a:p>
        </p:txBody>
      </p:sp>
      <p:grpSp>
        <p:nvGrpSpPr>
          <p:cNvPr id="7" name="Group 6">
            <a:extLst>
              <a:ext uri="{FF2B5EF4-FFF2-40B4-BE49-F238E27FC236}">
                <a16:creationId xmlns:a16="http://schemas.microsoft.com/office/drawing/2014/main" id="{E8FBB3F5-4CC4-F868-F31E-86E1DABF42B2}"/>
              </a:ext>
            </a:extLst>
          </p:cNvPr>
          <p:cNvGrpSpPr/>
          <p:nvPr userDrawn="1"/>
        </p:nvGrpSpPr>
        <p:grpSpPr>
          <a:xfrm>
            <a:off x="7360" y="-5283"/>
            <a:ext cx="2315625" cy="508114"/>
            <a:chOff x="7360" y="-5283"/>
            <a:chExt cx="2315625" cy="508114"/>
          </a:xfrm>
        </p:grpSpPr>
        <p:sp>
          <p:nvSpPr>
            <p:cNvPr id="8" name="Freeform: Shape 7">
              <a:extLst>
                <a:ext uri="{FF2B5EF4-FFF2-40B4-BE49-F238E27FC236}">
                  <a16:creationId xmlns:a16="http://schemas.microsoft.com/office/drawing/2014/main" id="{60B9F485-7C90-41FB-B905-26929E71D47D}"/>
                </a:ext>
              </a:extLst>
            </p:cNvPr>
            <p:cNvSpPr>
              <a:spLocks/>
            </p:cNvSpPr>
            <p:nvPr/>
          </p:nvSpPr>
          <p:spPr>
            <a:xfrm>
              <a:off x="7360" y="-5283"/>
              <a:ext cx="2315625" cy="508114"/>
            </a:xfrm>
            <a:custGeom>
              <a:avLst/>
              <a:gdLst>
                <a:gd name="connsiteX0" fmla="*/ 0 w 2315625"/>
                <a:gd name="connsiteY0" fmla="*/ 0 h 508114"/>
                <a:gd name="connsiteX1" fmla="*/ 2315625 w 2315625"/>
                <a:gd name="connsiteY1" fmla="*/ 0 h 508114"/>
                <a:gd name="connsiteX2" fmla="*/ 1955 w 2315625"/>
                <a:gd name="connsiteY2" fmla="*/ 508114 h 508114"/>
              </a:gdLst>
              <a:ahLst/>
              <a:cxnLst>
                <a:cxn ang="0">
                  <a:pos x="connsiteX0" y="connsiteY0"/>
                </a:cxn>
                <a:cxn ang="0">
                  <a:pos x="connsiteX1" y="connsiteY1"/>
                </a:cxn>
                <a:cxn ang="0">
                  <a:pos x="connsiteX2" y="connsiteY2"/>
                </a:cxn>
              </a:cxnLst>
              <a:rect l="l" t="t" r="r" b="b"/>
              <a:pathLst>
                <a:path w="2315625" h="508114">
                  <a:moveTo>
                    <a:pt x="0" y="0"/>
                  </a:moveTo>
                  <a:lnTo>
                    <a:pt x="2315625" y="0"/>
                  </a:lnTo>
                  <a:lnTo>
                    <a:pt x="1955" y="508114"/>
                  </a:lnTo>
                  <a:close/>
                </a:path>
              </a:pathLst>
            </a:custGeom>
            <a:solidFill>
              <a:srgbClr val="EBEBE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9" name="Freeform: Shape 8">
              <a:extLst>
                <a:ext uri="{FF2B5EF4-FFF2-40B4-BE49-F238E27FC236}">
                  <a16:creationId xmlns:a16="http://schemas.microsoft.com/office/drawing/2014/main" id="{B54B5947-0C34-F262-DB73-12474A588464}"/>
                </a:ext>
              </a:extLst>
            </p:cNvPr>
            <p:cNvSpPr>
              <a:spLocks/>
            </p:cNvSpPr>
            <p:nvPr/>
          </p:nvSpPr>
          <p:spPr>
            <a:xfrm>
              <a:off x="7598" y="-5283"/>
              <a:ext cx="2031610" cy="445793"/>
            </a:xfrm>
            <a:custGeom>
              <a:avLst/>
              <a:gdLst>
                <a:gd name="connsiteX0" fmla="*/ 0 w 2031610"/>
                <a:gd name="connsiteY0" fmla="*/ 0 h 445793"/>
                <a:gd name="connsiteX1" fmla="*/ 2031610 w 2031610"/>
                <a:gd name="connsiteY1" fmla="*/ 0 h 445793"/>
                <a:gd name="connsiteX2" fmla="*/ 1716 w 2031610"/>
                <a:gd name="connsiteY2" fmla="*/ 445793 h 445793"/>
              </a:gdLst>
              <a:ahLst/>
              <a:cxnLst>
                <a:cxn ang="0">
                  <a:pos x="connsiteX0" y="connsiteY0"/>
                </a:cxn>
                <a:cxn ang="0">
                  <a:pos x="connsiteX1" y="connsiteY1"/>
                </a:cxn>
                <a:cxn ang="0">
                  <a:pos x="connsiteX2" y="connsiteY2"/>
                </a:cxn>
              </a:cxnLst>
              <a:rect l="l" t="t" r="r" b="b"/>
              <a:pathLst>
                <a:path w="2031610" h="445793">
                  <a:moveTo>
                    <a:pt x="0" y="0"/>
                  </a:moveTo>
                  <a:lnTo>
                    <a:pt x="2031610" y="0"/>
                  </a:lnTo>
                  <a:lnTo>
                    <a:pt x="1716" y="445793"/>
                  </a:lnTo>
                  <a:close/>
                </a:path>
              </a:pathLst>
            </a:custGeom>
            <a:solidFill>
              <a:srgbClr val="00518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grpSp>
      <p:grpSp>
        <p:nvGrpSpPr>
          <p:cNvPr id="10" name="Group 9">
            <a:extLst>
              <a:ext uri="{FF2B5EF4-FFF2-40B4-BE49-F238E27FC236}">
                <a16:creationId xmlns:a16="http://schemas.microsoft.com/office/drawing/2014/main" id="{79A81293-DB52-2737-5BC8-8658C84A3B33}"/>
              </a:ext>
            </a:extLst>
          </p:cNvPr>
          <p:cNvGrpSpPr/>
          <p:nvPr userDrawn="1"/>
        </p:nvGrpSpPr>
        <p:grpSpPr>
          <a:xfrm rot="10800000">
            <a:off x="6828375" y="4635386"/>
            <a:ext cx="2315625" cy="508114"/>
            <a:chOff x="7360" y="-5283"/>
            <a:chExt cx="2315625" cy="508114"/>
          </a:xfrm>
        </p:grpSpPr>
        <p:sp>
          <p:nvSpPr>
            <p:cNvPr id="11" name="Freeform: Shape 10">
              <a:extLst>
                <a:ext uri="{FF2B5EF4-FFF2-40B4-BE49-F238E27FC236}">
                  <a16:creationId xmlns:a16="http://schemas.microsoft.com/office/drawing/2014/main" id="{3F867F24-CC22-4633-6E70-88F4B3597384}"/>
                </a:ext>
              </a:extLst>
            </p:cNvPr>
            <p:cNvSpPr>
              <a:spLocks/>
            </p:cNvSpPr>
            <p:nvPr/>
          </p:nvSpPr>
          <p:spPr>
            <a:xfrm>
              <a:off x="7360" y="-5283"/>
              <a:ext cx="2315625" cy="508114"/>
            </a:xfrm>
            <a:custGeom>
              <a:avLst/>
              <a:gdLst>
                <a:gd name="connsiteX0" fmla="*/ 0 w 2315625"/>
                <a:gd name="connsiteY0" fmla="*/ 0 h 508114"/>
                <a:gd name="connsiteX1" fmla="*/ 2315625 w 2315625"/>
                <a:gd name="connsiteY1" fmla="*/ 0 h 508114"/>
                <a:gd name="connsiteX2" fmla="*/ 1955 w 2315625"/>
                <a:gd name="connsiteY2" fmla="*/ 508114 h 508114"/>
              </a:gdLst>
              <a:ahLst/>
              <a:cxnLst>
                <a:cxn ang="0">
                  <a:pos x="connsiteX0" y="connsiteY0"/>
                </a:cxn>
                <a:cxn ang="0">
                  <a:pos x="connsiteX1" y="connsiteY1"/>
                </a:cxn>
                <a:cxn ang="0">
                  <a:pos x="connsiteX2" y="connsiteY2"/>
                </a:cxn>
              </a:cxnLst>
              <a:rect l="l" t="t" r="r" b="b"/>
              <a:pathLst>
                <a:path w="2315625" h="508114">
                  <a:moveTo>
                    <a:pt x="0" y="0"/>
                  </a:moveTo>
                  <a:lnTo>
                    <a:pt x="2315625" y="0"/>
                  </a:lnTo>
                  <a:lnTo>
                    <a:pt x="1955" y="508114"/>
                  </a:lnTo>
                  <a:close/>
                </a:path>
              </a:pathLst>
            </a:custGeom>
            <a:solidFill>
              <a:srgbClr val="EBEBE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12" name="Freeform: Shape 11">
              <a:extLst>
                <a:ext uri="{FF2B5EF4-FFF2-40B4-BE49-F238E27FC236}">
                  <a16:creationId xmlns:a16="http://schemas.microsoft.com/office/drawing/2014/main" id="{A8A17B07-404B-E7F7-D910-6493B5A4BC71}"/>
                </a:ext>
              </a:extLst>
            </p:cNvPr>
            <p:cNvSpPr>
              <a:spLocks/>
            </p:cNvSpPr>
            <p:nvPr/>
          </p:nvSpPr>
          <p:spPr>
            <a:xfrm>
              <a:off x="7598" y="-5283"/>
              <a:ext cx="2031610" cy="445793"/>
            </a:xfrm>
            <a:custGeom>
              <a:avLst/>
              <a:gdLst>
                <a:gd name="connsiteX0" fmla="*/ 0 w 2031610"/>
                <a:gd name="connsiteY0" fmla="*/ 0 h 445793"/>
                <a:gd name="connsiteX1" fmla="*/ 2031610 w 2031610"/>
                <a:gd name="connsiteY1" fmla="*/ 0 h 445793"/>
                <a:gd name="connsiteX2" fmla="*/ 1716 w 2031610"/>
                <a:gd name="connsiteY2" fmla="*/ 445793 h 445793"/>
              </a:gdLst>
              <a:ahLst/>
              <a:cxnLst>
                <a:cxn ang="0">
                  <a:pos x="connsiteX0" y="connsiteY0"/>
                </a:cxn>
                <a:cxn ang="0">
                  <a:pos x="connsiteX1" y="connsiteY1"/>
                </a:cxn>
                <a:cxn ang="0">
                  <a:pos x="connsiteX2" y="connsiteY2"/>
                </a:cxn>
              </a:cxnLst>
              <a:rect l="l" t="t" r="r" b="b"/>
              <a:pathLst>
                <a:path w="2031610" h="445793">
                  <a:moveTo>
                    <a:pt x="0" y="0"/>
                  </a:moveTo>
                  <a:lnTo>
                    <a:pt x="2031610" y="0"/>
                  </a:lnTo>
                  <a:lnTo>
                    <a:pt x="1716" y="445793"/>
                  </a:lnTo>
                  <a:close/>
                </a:path>
              </a:pathLst>
            </a:custGeom>
            <a:solidFill>
              <a:srgbClr val="00518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grpSp>
      <p:sp>
        <p:nvSpPr>
          <p:cNvPr id="13" name="Slide Number Placeholder 2">
            <a:extLst>
              <a:ext uri="{FF2B5EF4-FFF2-40B4-BE49-F238E27FC236}">
                <a16:creationId xmlns:a16="http://schemas.microsoft.com/office/drawing/2014/main" id="{B55CA878-DDE7-F950-EF51-899E710230B4}"/>
              </a:ext>
            </a:extLst>
          </p:cNvPr>
          <p:cNvSpPr txBox="1">
            <a:spLocks/>
          </p:cNvSpPr>
          <p:nvPr userDrawn="1"/>
        </p:nvSpPr>
        <p:spPr>
          <a:xfrm>
            <a:off x="6919387" y="4767264"/>
            <a:ext cx="2133600"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EFF58B09-5FED-EE4D-AEDA-FB5EBA0FA7C2}" type="slidenum">
              <a:rPr lang="en-US" smtClean="0">
                <a:solidFill>
                  <a:schemeClr val="bg1"/>
                </a:solidFill>
              </a:rPr>
              <a:pPr algn="r"/>
              <a:t>‹#›</a:t>
            </a:fld>
            <a:endParaRPr lang="en-US">
              <a:solidFill>
                <a:schemeClr val="bg1"/>
              </a:solidFill>
            </a:endParaRPr>
          </a:p>
        </p:txBody>
      </p:sp>
    </p:spTree>
    <p:extLst>
      <p:ext uri="{BB962C8B-B14F-4D97-AF65-F5344CB8AC3E}">
        <p14:creationId xmlns:p14="http://schemas.microsoft.com/office/powerpoint/2010/main" val="3886085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18B4A-5819-6A35-953E-36240135EDAB}"/>
              </a:ext>
            </a:extLst>
          </p:cNvPr>
          <p:cNvSpPr>
            <a:spLocks noGrp="1"/>
          </p:cNvSpPr>
          <p:nvPr>
            <p:ph type="title"/>
          </p:nvPr>
        </p:nvSpPr>
        <p:spPr>
          <a:xfrm>
            <a:off x="629841" y="776686"/>
            <a:ext cx="2949178" cy="766364"/>
          </a:xfrm>
        </p:spPr>
        <p:txBody>
          <a:bodyPr anchor="b"/>
          <a:lstStyle>
            <a:lvl1pPr>
              <a:defRPr sz="2400"/>
            </a:lvl1pPr>
          </a:lstStyle>
          <a:p>
            <a:r>
              <a:rPr lang="en-US"/>
              <a:t>Click to edit Master title style</a:t>
            </a:r>
          </a:p>
        </p:txBody>
      </p:sp>
      <p:sp>
        <p:nvSpPr>
          <p:cNvPr id="4" name="Text Placeholder 3">
            <a:extLst>
              <a:ext uri="{FF2B5EF4-FFF2-40B4-BE49-F238E27FC236}">
                <a16:creationId xmlns:a16="http://schemas.microsoft.com/office/drawing/2014/main" id="{3C4DAE3D-DB1D-6586-3C0A-B644050DCDB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Content Placeholder 2">
            <a:extLst>
              <a:ext uri="{FF2B5EF4-FFF2-40B4-BE49-F238E27FC236}">
                <a16:creationId xmlns:a16="http://schemas.microsoft.com/office/drawing/2014/main" id="{3E5131A9-F403-2089-17D0-77DC9BDB8C50}"/>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0A6B38-E6AD-EDE3-B9B7-97B3E0A6015E}"/>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F69269-2535-4E08-BAE6-4C2E5C3BBD4F}" type="datetime1">
              <a:rPr lang="en-US" smtClean="0"/>
              <a:t>3/6/2026</a:t>
            </a:fld>
            <a:endParaRPr lang="en-US"/>
          </a:p>
        </p:txBody>
      </p:sp>
      <p:sp>
        <p:nvSpPr>
          <p:cNvPr id="6" name="Footer Placeholder 5">
            <a:extLst>
              <a:ext uri="{FF2B5EF4-FFF2-40B4-BE49-F238E27FC236}">
                <a16:creationId xmlns:a16="http://schemas.microsoft.com/office/drawing/2014/main" id="{185E64AA-C855-072F-BB20-91655D4BE9CC}"/>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 name="Slide Number Placeholder 6">
            <a:extLst>
              <a:ext uri="{FF2B5EF4-FFF2-40B4-BE49-F238E27FC236}">
                <a16:creationId xmlns:a16="http://schemas.microsoft.com/office/drawing/2014/main" id="{7ABCE4D5-4A74-53D6-A4EB-52B501D7CF0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F58B09-5FED-EE4D-AEDA-FB5EBA0FA7C2}" type="slidenum">
              <a:rPr lang="en-US" smtClean="0"/>
              <a:t>‹#›</a:t>
            </a:fld>
            <a:endParaRPr lang="en-US"/>
          </a:p>
        </p:txBody>
      </p:sp>
      <p:grpSp>
        <p:nvGrpSpPr>
          <p:cNvPr id="8" name="Group 7">
            <a:extLst>
              <a:ext uri="{FF2B5EF4-FFF2-40B4-BE49-F238E27FC236}">
                <a16:creationId xmlns:a16="http://schemas.microsoft.com/office/drawing/2014/main" id="{4CA41C50-50B0-AF1C-257B-3C0483E458A8}"/>
              </a:ext>
            </a:extLst>
          </p:cNvPr>
          <p:cNvGrpSpPr/>
          <p:nvPr userDrawn="1"/>
        </p:nvGrpSpPr>
        <p:grpSpPr>
          <a:xfrm>
            <a:off x="7360" y="-5283"/>
            <a:ext cx="2315625" cy="508114"/>
            <a:chOff x="7360" y="-5283"/>
            <a:chExt cx="2315625" cy="508114"/>
          </a:xfrm>
        </p:grpSpPr>
        <p:sp>
          <p:nvSpPr>
            <p:cNvPr id="9" name="Freeform: Shape 8">
              <a:extLst>
                <a:ext uri="{FF2B5EF4-FFF2-40B4-BE49-F238E27FC236}">
                  <a16:creationId xmlns:a16="http://schemas.microsoft.com/office/drawing/2014/main" id="{A1AFE7D2-E9CA-9D30-F9DD-0FD7E491BF07}"/>
                </a:ext>
              </a:extLst>
            </p:cNvPr>
            <p:cNvSpPr>
              <a:spLocks/>
            </p:cNvSpPr>
            <p:nvPr/>
          </p:nvSpPr>
          <p:spPr>
            <a:xfrm>
              <a:off x="7360" y="-5283"/>
              <a:ext cx="2315625" cy="508114"/>
            </a:xfrm>
            <a:custGeom>
              <a:avLst/>
              <a:gdLst>
                <a:gd name="connsiteX0" fmla="*/ 0 w 2315625"/>
                <a:gd name="connsiteY0" fmla="*/ 0 h 508114"/>
                <a:gd name="connsiteX1" fmla="*/ 2315625 w 2315625"/>
                <a:gd name="connsiteY1" fmla="*/ 0 h 508114"/>
                <a:gd name="connsiteX2" fmla="*/ 1955 w 2315625"/>
                <a:gd name="connsiteY2" fmla="*/ 508114 h 508114"/>
              </a:gdLst>
              <a:ahLst/>
              <a:cxnLst>
                <a:cxn ang="0">
                  <a:pos x="connsiteX0" y="connsiteY0"/>
                </a:cxn>
                <a:cxn ang="0">
                  <a:pos x="connsiteX1" y="connsiteY1"/>
                </a:cxn>
                <a:cxn ang="0">
                  <a:pos x="connsiteX2" y="connsiteY2"/>
                </a:cxn>
              </a:cxnLst>
              <a:rect l="l" t="t" r="r" b="b"/>
              <a:pathLst>
                <a:path w="2315625" h="508114">
                  <a:moveTo>
                    <a:pt x="0" y="0"/>
                  </a:moveTo>
                  <a:lnTo>
                    <a:pt x="2315625" y="0"/>
                  </a:lnTo>
                  <a:lnTo>
                    <a:pt x="1955" y="508114"/>
                  </a:lnTo>
                  <a:close/>
                </a:path>
              </a:pathLst>
            </a:custGeom>
            <a:solidFill>
              <a:srgbClr val="EBEBE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10" name="Freeform: Shape 9">
              <a:extLst>
                <a:ext uri="{FF2B5EF4-FFF2-40B4-BE49-F238E27FC236}">
                  <a16:creationId xmlns:a16="http://schemas.microsoft.com/office/drawing/2014/main" id="{F400AAC5-53A0-6F6A-25FC-FF7C0C3B0DB4}"/>
                </a:ext>
              </a:extLst>
            </p:cNvPr>
            <p:cNvSpPr>
              <a:spLocks/>
            </p:cNvSpPr>
            <p:nvPr/>
          </p:nvSpPr>
          <p:spPr>
            <a:xfrm>
              <a:off x="7598" y="-5283"/>
              <a:ext cx="2031610" cy="445793"/>
            </a:xfrm>
            <a:custGeom>
              <a:avLst/>
              <a:gdLst>
                <a:gd name="connsiteX0" fmla="*/ 0 w 2031610"/>
                <a:gd name="connsiteY0" fmla="*/ 0 h 445793"/>
                <a:gd name="connsiteX1" fmla="*/ 2031610 w 2031610"/>
                <a:gd name="connsiteY1" fmla="*/ 0 h 445793"/>
                <a:gd name="connsiteX2" fmla="*/ 1716 w 2031610"/>
                <a:gd name="connsiteY2" fmla="*/ 445793 h 445793"/>
              </a:gdLst>
              <a:ahLst/>
              <a:cxnLst>
                <a:cxn ang="0">
                  <a:pos x="connsiteX0" y="connsiteY0"/>
                </a:cxn>
                <a:cxn ang="0">
                  <a:pos x="connsiteX1" y="connsiteY1"/>
                </a:cxn>
                <a:cxn ang="0">
                  <a:pos x="connsiteX2" y="connsiteY2"/>
                </a:cxn>
              </a:cxnLst>
              <a:rect l="l" t="t" r="r" b="b"/>
              <a:pathLst>
                <a:path w="2031610" h="445793">
                  <a:moveTo>
                    <a:pt x="0" y="0"/>
                  </a:moveTo>
                  <a:lnTo>
                    <a:pt x="2031610" y="0"/>
                  </a:lnTo>
                  <a:lnTo>
                    <a:pt x="1716" y="445793"/>
                  </a:lnTo>
                  <a:close/>
                </a:path>
              </a:pathLst>
            </a:custGeom>
            <a:solidFill>
              <a:srgbClr val="00518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grpSp>
      <p:grpSp>
        <p:nvGrpSpPr>
          <p:cNvPr id="11" name="Group 10">
            <a:extLst>
              <a:ext uri="{FF2B5EF4-FFF2-40B4-BE49-F238E27FC236}">
                <a16:creationId xmlns:a16="http://schemas.microsoft.com/office/drawing/2014/main" id="{2ED47C39-867D-C145-AEBC-602E65FC54ED}"/>
              </a:ext>
            </a:extLst>
          </p:cNvPr>
          <p:cNvGrpSpPr/>
          <p:nvPr userDrawn="1"/>
        </p:nvGrpSpPr>
        <p:grpSpPr>
          <a:xfrm rot="10800000">
            <a:off x="6828375" y="4635386"/>
            <a:ext cx="2315625" cy="508114"/>
            <a:chOff x="7360" y="-5283"/>
            <a:chExt cx="2315625" cy="508114"/>
          </a:xfrm>
        </p:grpSpPr>
        <p:sp>
          <p:nvSpPr>
            <p:cNvPr id="12" name="Freeform: Shape 11">
              <a:extLst>
                <a:ext uri="{FF2B5EF4-FFF2-40B4-BE49-F238E27FC236}">
                  <a16:creationId xmlns:a16="http://schemas.microsoft.com/office/drawing/2014/main" id="{85E286AF-899E-F887-1B49-22758E5BAE07}"/>
                </a:ext>
              </a:extLst>
            </p:cNvPr>
            <p:cNvSpPr>
              <a:spLocks/>
            </p:cNvSpPr>
            <p:nvPr/>
          </p:nvSpPr>
          <p:spPr>
            <a:xfrm>
              <a:off x="7360" y="-5283"/>
              <a:ext cx="2315625" cy="508114"/>
            </a:xfrm>
            <a:custGeom>
              <a:avLst/>
              <a:gdLst>
                <a:gd name="connsiteX0" fmla="*/ 0 w 2315625"/>
                <a:gd name="connsiteY0" fmla="*/ 0 h 508114"/>
                <a:gd name="connsiteX1" fmla="*/ 2315625 w 2315625"/>
                <a:gd name="connsiteY1" fmla="*/ 0 h 508114"/>
                <a:gd name="connsiteX2" fmla="*/ 1955 w 2315625"/>
                <a:gd name="connsiteY2" fmla="*/ 508114 h 508114"/>
              </a:gdLst>
              <a:ahLst/>
              <a:cxnLst>
                <a:cxn ang="0">
                  <a:pos x="connsiteX0" y="connsiteY0"/>
                </a:cxn>
                <a:cxn ang="0">
                  <a:pos x="connsiteX1" y="connsiteY1"/>
                </a:cxn>
                <a:cxn ang="0">
                  <a:pos x="connsiteX2" y="connsiteY2"/>
                </a:cxn>
              </a:cxnLst>
              <a:rect l="l" t="t" r="r" b="b"/>
              <a:pathLst>
                <a:path w="2315625" h="508114">
                  <a:moveTo>
                    <a:pt x="0" y="0"/>
                  </a:moveTo>
                  <a:lnTo>
                    <a:pt x="2315625" y="0"/>
                  </a:lnTo>
                  <a:lnTo>
                    <a:pt x="1955" y="508114"/>
                  </a:lnTo>
                  <a:close/>
                </a:path>
              </a:pathLst>
            </a:custGeom>
            <a:solidFill>
              <a:srgbClr val="EBEBE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13" name="Freeform: Shape 12">
              <a:extLst>
                <a:ext uri="{FF2B5EF4-FFF2-40B4-BE49-F238E27FC236}">
                  <a16:creationId xmlns:a16="http://schemas.microsoft.com/office/drawing/2014/main" id="{99010E2A-57BA-50C7-C5D8-EF3134639F6D}"/>
                </a:ext>
              </a:extLst>
            </p:cNvPr>
            <p:cNvSpPr>
              <a:spLocks/>
            </p:cNvSpPr>
            <p:nvPr/>
          </p:nvSpPr>
          <p:spPr>
            <a:xfrm>
              <a:off x="7598" y="-5283"/>
              <a:ext cx="2031610" cy="445793"/>
            </a:xfrm>
            <a:custGeom>
              <a:avLst/>
              <a:gdLst>
                <a:gd name="connsiteX0" fmla="*/ 0 w 2031610"/>
                <a:gd name="connsiteY0" fmla="*/ 0 h 445793"/>
                <a:gd name="connsiteX1" fmla="*/ 2031610 w 2031610"/>
                <a:gd name="connsiteY1" fmla="*/ 0 h 445793"/>
                <a:gd name="connsiteX2" fmla="*/ 1716 w 2031610"/>
                <a:gd name="connsiteY2" fmla="*/ 445793 h 445793"/>
              </a:gdLst>
              <a:ahLst/>
              <a:cxnLst>
                <a:cxn ang="0">
                  <a:pos x="connsiteX0" y="connsiteY0"/>
                </a:cxn>
                <a:cxn ang="0">
                  <a:pos x="connsiteX1" y="connsiteY1"/>
                </a:cxn>
                <a:cxn ang="0">
                  <a:pos x="connsiteX2" y="connsiteY2"/>
                </a:cxn>
              </a:cxnLst>
              <a:rect l="l" t="t" r="r" b="b"/>
              <a:pathLst>
                <a:path w="2031610" h="445793">
                  <a:moveTo>
                    <a:pt x="0" y="0"/>
                  </a:moveTo>
                  <a:lnTo>
                    <a:pt x="2031610" y="0"/>
                  </a:lnTo>
                  <a:lnTo>
                    <a:pt x="1716" y="445793"/>
                  </a:lnTo>
                  <a:close/>
                </a:path>
              </a:pathLst>
            </a:custGeom>
            <a:solidFill>
              <a:srgbClr val="00518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grpSp>
      <p:sp>
        <p:nvSpPr>
          <p:cNvPr id="14" name="Slide Number Placeholder 2">
            <a:extLst>
              <a:ext uri="{FF2B5EF4-FFF2-40B4-BE49-F238E27FC236}">
                <a16:creationId xmlns:a16="http://schemas.microsoft.com/office/drawing/2014/main" id="{DE0D1704-E485-A456-79CE-11E7650CDFA0}"/>
              </a:ext>
            </a:extLst>
          </p:cNvPr>
          <p:cNvSpPr txBox="1">
            <a:spLocks/>
          </p:cNvSpPr>
          <p:nvPr userDrawn="1"/>
        </p:nvSpPr>
        <p:spPr>
          <a:xfrm>
            <a:off x="6919387" y="4767264"/>
            <a:ext cx="2133600"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EFF58B09-5FED-EE4D-AEDA-FB5EBA0FA7C2}" type="slidenum">
              <a:rPr lang="en-US" smtClean="0">
                <a:solidFill>
                  <a:schemeClr val="bg1"/>
                </a:solidFill>
              </a:rPr>
              <a:pPr algn="r"/>
              <a:t>‹#›</a:t>
            </a:fld>
            <a:endParaRPr lang="en-US">
              <a:solidFill>
                <a:schemeClr val="bg1"/>
              </a:solidFill>
            </a:endParaRPr>
          </a:p>
        </p:txBody>
      </p:sp>
    </p:spTree>
    <p:extLst>
      <p:ext uri="{BB962C8B-B14F-4D97-AF65-F5344CB8AC3E}">
        <p14:creationId xmlns:p14="http://schemas.microsoft.com/office/powerpoint/2010/main" val="40141214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CBA06-015F-A2D5-5A71-4A177CB23A77}"/>
              </a:ext>
            </a:extLst>
          </p:cNvPr>
          <p:cNvSpPr>
            <a:spLocks noGrp="1"/>
          </p:cNvSpPr>
          <p:nvPr>
            <p:ph type="title"/>
          </p:nvPr>
        </p:nvSpPr>
        <p:spPr>
          <a:xfrm>
            <a:off x="629841" y="776686"/>
            <a:ext cx="2949178" cy="766364"/>
          </a:xfrm>
        </p:spPr>
        <p:txBody>
          <a:bodyPr anchor="b"/>
          <a:lstStyle>
            <a:lvl1pPr>
              <a:defRPr sz="2400"/>
            </a:lvl1pPr>
          </a:lstStyle>
          <a:p>
            <a:r>
              <a:rPr lang="en-US"/>
              <a:t>Click to edit Master title style</a:t>
            </a:r>
          </a:p>
        </p:txBody>
      </p:sp>
      <p:sp>
        <p:nvSpPr>
          <p:cNvPr id="4" name="Text Placeholder 3">
            <a:extLst>
              <a:ext uri="{FF2B5EF4-FFF2-40B4-BE49-F238E27FC236}">
                <a16:creationId xmlns:a16="http://schemas.microsoft.com/office/drawing/2014/main" id="{3B896184-3302-F5E1-B439-55D6A25D944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Picture Placeholder 2">
            <a:extLst>
              <a:ext uri="{FF2B5EF4-FFF2-40B4-BE49-F238E27FC236}">
                <a16:creationId xmlns:a16="http://schemas.microsoft.com/office/drawing/2014/main" id="{79E31794-1E11-960B-B0E0-F490F94656E9}"/>
              </a:ext>
              <a:ext uri="{C183D7F6-B498-43B3-948B-1728B52AA6E4}">
                <adec:decorative xmlns:adec="http://schemas.microsoft.com/office/drawing/2017/decorative" val="1"/>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5" name="Date Placeholder 4">
            <a:extLst>
              <a:ext uri="{FF2B5EF4-FFF2-40B4-BE49-F238E27FC236}">
                <a16:creationId xmlns:a16="http://schemas.microsoft.com/office/drawing/2014/main" id="{FFCC823A-E408-87A2-A093-EF3D3396E18A}"/>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C5BF29-F5A0-41B8-A931-F758C3EFA5EA}" type="datetime1">
              <a:rPr lang="en-US" smtClean="0"/>
              <a:t>3/6/2026</a:t>
            </a:fld>
            <a:endParaRPr lang="en-US"/>
          </a:p>
        </p:txBody>
      </p:sp>
      <p:sp>
        <p:nvSpPr>
          <p:cNvPr id="6" name="Footer Placeholder 5">
            <a:extLst>
              <a:ext uri="{FF2B5EF4-FFF2-40B4-BE49-F238E27FC236}">
                <a16:creationId xmlns:a16="http://schemas.microsoft.com/office/drawing/2014/main" id="{2BBF10E8-0A5A-3578-7639-136F5061D873}"/>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 name="Slide Number Placeholder 6">
            <a:extLst>
              <a:ext uri="{FF2B5EF4-FFF2-40B4-BE49-F238E27FC236}">
                <a16:creationId xmlns:a16="http://schemas.microsoft.com/office/drawing/2014/main" id="{AD7F4020-E993-BADE-6665-6F3183BE1BB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F58B09-5FED-EE4D-AEDA-FB5EBA0FA7C2}" type="slidenum">
              <a:rPr lang="en-US" smtClean="0"/>
              <a:t>‹#›</a:t>
            </a:fld>
            <a:endParaRPr lang="en-US"/>
          </a:p>
        </p:txBody>
      </p:sp>
      <p:grpSp>
        <p:nvGrpSpPr>
          <p:cNvPr id="8" name="Group 7">
            <a:extLst>
              <a:ext uri="{FF2B5EF4-FFF2-40B4-BE49-F238E27FC236}">
                <a16:creationId xmlns:a16="http://schemas.microsoft.com/office/drawing/2014/main" id="{C2467FC5-F105-2A0A-B525-DF6265205580}"/>
              </a:ext>
            </a:extLst>
          </p:cNvPr>
          <p:cNvGrpSpPr/>
          <p:nvPr userDrawn="1"/>
        </p:nvGrpSpPr>
        <p:grpSpPr>
          <a:xfrm>
            <a:off x="7360" y="-5283"/>
            <a:ext cx="2315625" cy="508114"/>
            <a:chOff x="7360" y="-5283"/>
            <a:chExt cx="2315625" cy="508114"/>
          </a:xfrm>
        </p:grpSpPr>
        <p:sp>
          <p:nvSpPr>
            <p:cNvPr id="9" name="Freeform: Shape 8">
              <a:extLst>
                <a:ext uri="{FF2B5EF4-FFF2-40B4-BE49-F238E27FC236}">
                  <a16:creationId xmlns:a16="http://schemas.microsoft.com/office/drawing/2014/main" id="{1555E690-74D2-A692-1AAC-5362010FBC63}"/>
                </a:ext>
              </a:extLst>
            </p:cNvPr>
            <p:cNvSpPr>
              <a:spLocks/>
            </p:cNvSpPr>
            <p:nvPr/>
          </p:nvSpPr>
          <p:spPr>
            <a:xfrm>
              <a:off x="7360" y="-5283"/>
              <a:ext cx="2315625" cy="508114"/>
            </a:xfrm>
            <a:custGeom>
              <a:avLst/>
              <a:gdLst>
                <a:gd name="connsiteX0" fmla="*/ 0 w 2315625"/>
                <a:gd name="connsiteY0" fmla="*/ 0 h 508114"/>
                <a:gd name="connsiteX1" fmla="*/ 2315625 w 2315625"/>
                <a:gd name="connsiteY1" fmla="*/ 0 h 508114"/>
                <a:gd name="connsiteX2" fmla="*/ 1955 w 2315625"/>
                <a:gd name="connsiteY2" fmla="*/ 508114 h 508114"/>
              </a:gdLst>
              <a:ahLst/>
              <a:cxnLst>
                <a:cxn ang="0">
                  <a:pos x="connsiteX0" y="connsiteY0"/>
                </a:cxn>
                <a:cxn ang="0">
                  <a:pos x="connsiteX1" y="connsiteY1"/>
                </a:cxn>
                <a:cxn ang="0">
                  <a:pos x="connsiteX2" y="connsiteY2"/>
                </a:cxn>
              </a:cxnLst>
              <a:rect l="l" t="t" r="r" b="b"/>
              <a:pathLst>
                <a:path w="2315625" h="508114">
                  <a:moveTo>
                    <a:pt x="0" y="0"/>
                  </a:moveTo>
                  <a:lnTo>
                    <a:pt x="2315625" y="0"/>
                  </a:lnTo>
                  <a:lnTo>
                    <a:pt x="1955" y="508114"/>
                  </a:lnTo>
                  <a:close/>
                </a:path>
              </a:pathLst>
            </a:custGeom>
            <a:solidFill>
              <a:srgbClr val="EBEBE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10" name="Freeform: Shape 9">
              <a:extLst>
                <a:ext uri="{FF2B5EF4-FFF2-40B4-BE49-F238E27FC236}">
                  <a16:creationId xmlns:a16="http://schemas.microsoft.com/office/drawing/2014/main" id="{8E64E7BB-7C91-26E1-1D14-01DE3B7691F5}"/>
                </a:ext>
              </a:extLst>
            </p:cNvPr>
            <p:cNvSpPr>
              <a:spLocks/>
            </p:cNvSpPr>
            <p:nvPr/>
          </p:nvSpPr>
          <p:spPr>
            <a:xfrm>
              <a:off x="7598" y="-5283"/>
              <a:ext cx="2031610" cy="445793"/>
            </a:xfrm>
            <a:custGeom>
              <a:avLst/>
              <a:gdLst>
                <a:gd name="connsiteX0" fmla="*/ 0 w 2031610"/>
                <a:gd name="connsiteY0" fmla="*/ 0 h 445793"/>
                <a:gd name="connsiteX1" fmla="*/ 2031610 w 2031610"/>
                <a:gd name="connsiteY1" fmla="*/ 0 h 445793"/>
                <a:gd name="connsiteX2" fmla="*/ 1716 w 2031610"/>
                <a:gd name="connsiteY2" fmla="*/ 445793 h 445793"/>
              </a:gdLst>
              <a:ahLst/>
              <a:cxnLst>
                <a:cxn ang="0">
                  <a:pos x="connsiteX0" y="connsiteY0"/>
                </a:cxn>
                <a:cxn ang="0">
                  <a:pos x="connsiteX1" y="connsiteY1"/>
                </a:cxn>
                <a:cxn ang="0">
                  <a:pos x="connsiteX2" y="connsiteY2"/>
                </a:cxn>
              </a:cxnLst>
              <a:rect l="l" t="t" r="r" b="b"/>
              <a:pathLst>
                <a:path w="2031610" h="445793">
                  <a:moveTo>
                    <a:pt x="0" y="0"/>
                  </a:moveTo>
                  <a:lnTo>
                    <a:pt x="2031610" y="0"/>
                  </a:lnTo>
                  <a:lnTo>
                    <a:pt x="1716" y="445793"/>
                  </a:lnTo>
                  <a:close/>
                </a:path>
              </a:pathLst>
            </a:custGeom>
            <a:solidFill>
              <a:srgbClr val="00518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grpSp>
      <p:grpSp>
        <p:nvGrpSpPr>
          <p:cNvPr id="11" name="Group 10">
            <a:extLst>
              <a:ext uri="{FF2B5EF4-FFF2-40B4-BE49-F238E27FC236}">
                <a16:creationId xmlns:a16="http://schemas.microsoft.com/office/drawing/2014/main" id="{3990DFE4-1AF3-09E9-441D-DCAD72E2D183}"/>
              </a:ext>
            </a:extLst>
          </p:cNvPr>
          <p:cNvGrpSpPr/>
          <p:nvPr userDrawn="1"/>
        </p:nvGrpSpPr>
        <p:grpSpPr>
          <a:xfrm rot="10800000">
            <a:off x="6828375" y="4635386"/>
            <a:ext cx="2315625" cy="508114"/>
            <a:chOff x="7360" y="-5283"/>
            <a:chExt cx="2315625" cy="508114"/>
          </a:xfrm>
        </p:grpSpPr>
        <p:sp>
          <p:nvSpPr>
            <p:cNvPr id="12" name="Freeform: Shape 11">
              <a:extLst>
                <a:ext uri="{FF2B5EF4-FFF2-40B4-BE49-F238E27FC236}">
                  <a16:creationId xmlns:a16="http://schemas.microsoft.com/office/drawing/2014/main" id="{8EC188B4-17BA-ACC9-2860-F39B83335E13}"/>
                </a:ext>
              </a:extLst>
            </p:cNvPr>
            <p:cNvSpPr>
              <a:spLocks/>
            </p:cNvSpPr>
            <p:nvPr/>
          </p:nvSpPr>
          <p:spPr>
            <a:xfrm>
              <a:off x="7360" y="-5283"/>
              <a:ext cx="2315625" cy="508114"/>
            </a:xfrm>
            <a:custGeom>
              <a:avLst/>
              <a:gdLst>
                <a:gd name="connsiteX0" fmla="*/ 0 w 2315625"/>
                <a:gd name="connsiteY0" fmla="*/ 0 h 508114"/>
                <a:gd name="connsiteX1" fmla="*/ 2315625 w 2315625"/>
                <a:gd name="connsiteY1" fmla="*/ 0 h 508114"/>
                <a:gd name="connsiteX2" fmla="*/ 1955 w 2315625"/>
                <a:gd name="connsiteY2" fmla="*/ 508114 h 508114"/>
              </a:gdLst>
              <a:ahLst/>
              <a:cxnLst>
                <a:cxn ang="0">
                  <a:pos x="connsiteX0" y="connsiteY0"/>
                </a:cxn>
                <a:cxn ang="0">
                  <a:pos x="connsiteX1" y="connsiteY1"/>
                </a:cxn>
                <a:cxn ang="0">
                  <a:pos x="connsiteX2" y="connsiteY2"/>
                </a:cxn>
              </a:cxnLst>
              <a:rect l="l" t="t" r="r" b="b"/>
              <a:pathLst>
                <a:path w="2315625" h="508114">
                  <a:moveTo>
                    <a:pt x="0" y="0"/>
                  </a:moveTo>
                  <a:lnTo>
                    <a:pt x="2315625" y="0"/>
                  </a:lnTo>
                  <a:lnTo>
                    <a:pt x="1955" y="508114"/>
                  </a:lnTo>
                  <a:close/>
                </a:path>
              </a:pathLst>
            </a:custGeom>
            <a:solidFill>
              <a:srgbClr val="EBEBE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13" name="Freeform: Shape 12">
              <a:extLst>
                <a:ext uri="{FF2B5EF4-FFF2-40B4-BE49-F238E27FC236}">
                  <a16:creationId xmlns:a16="http://schemas.microsoft.com/office/drawing/2014/main" id="{4FB33853-965C-8BE7-718A-28C57FCCD527}"/>
                </a:ext>
              </a:extLst>
            </p:cNvPr>
            <p:cNvSpPr>
              <a:spLocks/>
            </p:cNvSpPr>
            <p:nvPr/>
          </p:nvSpPr>
          <p:spPr>
            <a:xfrm>
              <a:off x="7598" y="-5283"/>
              <a:ext cx="2031610" cy="445793"/>
            </a:xfrm>
            <a:custGeom>
              <a:avLst/>
              <a:gdLst>
                <a:gd name="connsiteX0" fmla="*/ 0 w 2031610"/>
                <a:gd name="connsiteY0" fmla="*/ 0 h 445793"/>
                <a:gd name="connsiteX1" fmla="*/ 2031610 w 2031610"/>
                <a:gd name="connsiteY1" fmla="*/ 0 h 445793"/>
                <a:gd name="connsiteX2" fmla="*/ 1716 w 2031610"/>
                <a:gd name="connsiteY2" fmla="*/ 445793 h 445793"/>
              </a:gdLst>
              <a:ahLst/>
              <a:cxnLst>
                <a:cxn ang="0">
                  <a:pos x="connsiteX0" y="connsiteY0"/>
                </a:cxn>
                <a:cxn ang="0">
                  <a:pos x="connsiteX1" y="connsiteY1"/>
                </a:cxn>
                <a:cxn ang="0">
                  <a:pos x="connsiteX2" y="connsiteY2"/>
                </a:cxn>
              </a:cxnLst>
              <a:rect l="l" t="t" r="r" b="b"/>
              <a:pathLst>
                <a:path w="2031610" h="445793">
                  <a:moveTo>
                    <a:pt x="0" y="0"/>
                  </a:moveTo>
                  <a:lnTo>
                    <a:pt x="2031610" y="0"/>
                  </a:lnTo>
                  <a:lnTo>
                    <a:pt x="1716" y="445793"/>
                  </a:lnTo>
                  <a:close/>
                </a:path>
              </a:pathLst>
            </a:custGeom>
            <a:solidFill>
              <a:srgbClr val="00518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grpSp>
      <p:sp>
        <p:nvSpPr>
          <p:cNvPr id="14" name="Slide Number Placeholder 2">
            <a:extLst>
              <a:ext uri="{FF2B5EF4-FFF2-40B4-BE49-F238E27FC236}">
                <a16:creationId xmlns:a16="http://schemas.microsoft.com/office/drawing/2014/main" id="{6AEE50EA-7643-CA18-C32B-0978D5C40DE4}"/>
              </a:ext>
            </a:extLst>
          </p:cNvPr>
          <p:cNvSpPr txBox="1">
            <a:spLocks/>
          </p:cNvSpPr>
          <p:nvPr userDrawn="1"/>
        </p:nvSpPr>
        <p:spPr>
          <a:xfrm>
            <a:off x="6919387" y="4767264"/>
            <a:ext cx="2133600"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EFF58B09-5FED-EE4D-AEDA-FB5EBA0FA7C2}" type="slidenum">
              <a:rPr lang="en-US" smtClean="0">
                <a:solidFill>
                  <a:schemeClr val="bg1"/>
                </a:solidFill>
              </a:rPr>
              <a:pPr algn="r"/>
              <a:t>‹#›</a:t>
            </a:fld>
            <a:endParaRPr lang="en-US">
              <a:solidFill>
                <a:schemeClr val="bg1"/>
              </a:solidFill>
            </a:endParaRPr>
          </a:p>
        </p:txBody>
      </p:sp>
    </p:spTree>
    <p:extLst>
      <p:ext uri="{BB962C8B-B14F-4D97-AF65-F5344CB8AC3E}">
        <p14:creationId xmlns:p14="http://schemas.microsoft.com/office/powerpoint/2010/main" val="27013857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35049-7FEE-2B30-8874-2D674BBEF1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7CD3E8-15FC-72EC-2A88-95BD135683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A7BF01-1507-B8C9-CAFE-BF0F088C3BF1}"/>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396258-985D-4A86-8649-09475448D971}" type="datetime1">
              <a:rPr lang="en-US" smtClean="0"/>
              <a:t>3/6/2026</a:t>
            </a:fld>
            <a:endParaRPr lang="en-US"/>
          </a:p>
        </p:txBody>
      </p:sp>
      <p:sp>
        <p:nvSpPr>
          <p:cNvPr id="5" name="Footer Placeholder 4">
            <a:extLst>
              <a:ext uri="{FF2B5EF4-FFF2-40B4-BE49-F238E27FC236}">
                <a16:creationId xmlns:a16="http://schemas.microsoft.com/office/drawing/2014/main" id="{FA1C4444-3F05-BEAC-3C76-A8BB710570B5}"/>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a:extLst>
              <a:ext uri="{FF2B5EF4-FFF2-40B4-BE49-F238E27FC236}">
                <a16:creationId xmlns:a16="http://schemas.microsoft.com/office/drawing/2014/main" id="{8D7C06FC-F4C3-57B8-DD52-1191A3C14AA9}"/>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F58B09-5FED-EE4D-AEDA-FB5EBA0FA7C2}" type="slidenum">
              <a:rPr lang="en-US" smtClean="0"/>
              <a:t>‹#›</a:t>
            </a:fld>
            <a:endParaRPr lang="en-US"/>
          </a:p>
        </p:txBody>
      </p:sp>
    </p:spTree>
    <p:extLst>
      <p:ext uri="{BB962C8B-B14F-4D97-AF65-F5344CB8AC3E}">
        <p14:creationId xmlns:p14="http://schemas.microsoft.com/office/powerpoint/2010/main" val="1997207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Divider with P logo dark">
    <p:bg>
      <p:bgPr>
        <a:solidFill>
          <a:schemeClr val="tx2"/>
        </a:solidFill>
        <a:effectLst/>
      </p:bgPr>
    </p:bg>
    <p:spTree>
      <p:nvGrpSpPr>
        <p:cNvPr id="1" name=""/>
        <p:cNvGrpSpPr/>
        <p:nvPr/>
      </p:nvGrpSpPr>
      <p:grpSpPr>
        <a:xfrm>
          <a:off x="0" y="0"/>
          <a:ext cx="0" cy="0"/>
          <a:chOff x="0" y="0"/>
          <a:chExt cx="0" cy="0"/>
        </a:xfrm>
      </p:grpSpPr>
      <p:pic>
        <p:nvPicPr>
          <p:cNvPr id="5" name="Picture 11">
            <a:extLst>
              <a:ext uri="{FF2B5EF4-FFF2-40B4-BE49-F238E27FC236}">
                <a16:creationId xmlns:a16="http://schemas.microsoft.com/office/drawing/2014/main" id="{51D74794-2A3F-4856-AC74-B6FCACA45FD7}"/>
              </a:ext>
              <a:ext uri="{C183D7F6-B498-43B3-948B-1728B52AA6E4}">
                <adec:decorative xmlns:adec="http://schemas.microsoft.com/office/drawing/2017/decorative" val="1"/>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6000" contrast="8000"/>
                    </a14:imgEffect>
                  </a14:imgLayer>
                </a14:imgProps>
              </a:ext>
              <a:ext uri="{28A0092B-C50C-407E-A947-70E740481C1C}">
                <a14:useLocalDpi xmlns:a14="http://schemas.microsoft.com/office/drawing/2010/main"/>
              </a:ext>
            </a:extLst>
          </a:blip>
          <a:srcRect/>
          <a:stretch/>
        </p:blipFill>
        <p:spPr bwMode="auto">
          <a:xfrm>
            <a:off x="6648414" y="2571751"/>
            <a:ext cx="209716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a:extLst>
              <a:ext uri="{FF2B5EF4-FFF2-40B4-BE49-F238E27FC236}">
                <a16:creationId xmlns:a16="http://schemas.microsoft.com/office/drawing/2014/main" id="{45EFCCB1-19AF-A815-E7F5-4FDD4E72756B}"/>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6000" contrast="8000"/>
                    </a14:imgEffect>
                  </a14:imgLayer>
                </a14:imgProps>
              </a:ext>
              <a:ext uri="{28A0092B-C50C-407E-A947-70E740481C1C}">
                <a14:useLocalDpi xmlns:a14="http://schemas.microsoft.com/office/drawing/2010/main"/>
              </a:ext>
            </a:extLst>
          </a:blip>
          <a:srcRect/>
          <a:stretch/>
        </p:blipFill>
        <p:spPr bwMode="auto">
          <a:xfrm>
            <a:off x="6648414" y="2571751"/>
            <a:ext cx="209716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640D7AE-EAF3-D04A-BFB9-4475A583AB6B}"/>
              </a:ext>
            </a:extLst>
          </p:cNvPr>
          <p:cNvSpPr>
            <a:spLocks noGrp="1"/>
          </p:cNvSpPr>
          <p:nvPr>
            <p:ph type="ctrTitle"/>
          </p:nvPr>
        </p:nvSpPr>
        <p:spPr>
          <a:xfrm>
            <a:off x="564356" y="1608737"/>
            <a:ext cx="7986713" cy="1615827"/>
          </a:xfrm>
          <a:prstGeom prst="rect">
            <a:avLst/>
          </a:prstGeom>
        </p:spPr>
        <p:txBody>
          <a:bodyPr anchor="ctr" anchorCtr="0"/>
          <a:lstStyle>
            <a:lvl1pPr algn="l" fontAlgn="t">
              <a:lnSpc>
                <a:spcPct val="80000"/>
              </a:lnSpc>
              <a:spcAft>
                <a:spcPts val="900"/>
              </a:spcAft>
              <a:defRPr sz="6000" b="1" i="0" baseline="0">
                <a:solidFill>
                  <a:schemeClr val="bg1"/>
                </a:solidFill>
              </a:defRPr>
            </a:lvl1pPr>
          </a:lstStyle>
          <a:p>
            <a:r>
              <a:rPr lang="en-US"/>
              <a:t>Click to edit Master title style</a:t>
            </a:r>
          </a:p>
        </p:txBody>
      </p:sp>
    </p:spTree>
    <p:extLst>
      <p:ext uri="{BB962C8B-B14F-4D97-AF65-F5344CB8AC3E}">
        <p14:creationId xmlns:p14="http://schemas.microsoft.com/office/powerpoint/2010/main" val="2581270196"/>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077394-D8F1-671B-5FEE-ADE6761D2011}"/>
              </a:ext>
            </a:extLst>
          </p:cNvPr>
          <p:cNvSpPr>
            <a:spLocks noGrp="1"/>
          </p:cNvSpPr>
          <p:nvPr>
            <p:ph type="title" orient="vert"/>
          </p:nvPr>
        </p:nvSpPr>
        <p:spPr>
          <a:xfrm>
            <a:off x="7277511" y="273844"/>
            <a:ext cx="1237839"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E86DAA-4613-C911-FE3B-A2C21F65F946}"/>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CF67-018B-B6BB-1D54-F69BF36B44CF}"/>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3D28E0-7325-4AC6-95B1-5F5BCC28901C}" type="datetime1">
              <a:rPr lang="en-US" smtClean="0"/>
              <a:t>3/6/2026</a:t>
            </a:fld>
            <a:endParaRPr lang="en-US"/>
          </a:p>
        </p:txBody>
      </p:sp>
      <p:sp>
        <p:nvSpPr>
          <p:cNvPr id="5" name="Footer Placeholder 4">
            <a:extLst>
              <a:ext uri="{FF2B5EF4-FFF2-40B4-BE49-F238E27FC236}">
                <a16:creationId xmlns:a16="http://schemas.microsoft.com/office/drawing/2014/main" id="{CBECC89B-67CA-79E7-D873-FF1FA651DF76}"/>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a:extLst>
              <a:ext uri="{FF2B5EF4-FFF2-40B4-BE49-F238E27FC236}">
                <a16:creationId xmlns:a16="http://schemas.microsoft.com/office/drawing/2014/main" id="{DC2FC430-887B-72D7-E539-B875E6312292}"/>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F58B09-5FED-EE4D-AEDA-FB5EBA0FA7C2}" type="slidenum">
              <a:rPr lang="en-US" smtClean="0"/>
              <a:t>‹#›</a:t>
            </a:fld>
            <a:endParaRPr lang="en-US"/>
          </a:p>
        </p:txBody>
      </p:sp>
    </p:spTree>
    <p:extLst>
      <p:ext uri="{BB962C8B-B14F-4D97-AF65-F5344CB8AC3E}">
        <p14:creationId xmlns:p14="http://schemas.microsoft.com/office/powerpoint/2010/main" val="4033334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Investor presentation">
    <p:bg>
      <p:bgPr>
        <a:solidFill>
          <a:schemeClr val="tx2"/>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5F46309-0EFF-5C20-7E61-2D9ED56F5DDD}"/>
              </a:ext>
            </a:extLst>
          </p:cNvPr>
          <p:cNvSpPr>
            <a:spLocks noGrp="1"/>
          </p:cNvSpPr>
          <p:nvPr>
            <p:ph type="pic" sz="quarter" idx="10"/>
          </p:nvPr>
        </p:nvSpPr>
        <p:spPr>
          <a:xfrm>
            <a:off x="0" y="-18672"/>
            <a:ext cx="9144000" cy="5162172"/>
          </a:xfrm>
        </p:spPr>
        <p:txBody>
          <a:bodyPr/>
          <a:lstStyle/>
          <a:p>
            <a:endParaRPr lang="en-CA"/>
          </a:p>
        </p:txBody>
      </p:sp>
      <p:sp>
        <p:nvSpPr>
          <p:cNvPr id="3" name="Rectangle 5">
            <a:extLst>
              <a:ext uri="{FF2B5EF4-FFF2-40B4-BE49-F238E27FC236}">
                <a16:creationId xmlns:a16="http://schemas.microsoft.com/office/drawing/2014/main" id="{7BBFEDFA-1FF2-D8EF-99F5-785F893EB027}"/>
              </a:ext>
            </a:extLst>
          </p:cNvPr>
          <p:cNvSpPr>
            <a:spLocks/>
          </p:cNvSpPr>
          <p:nvPr userDrawn="1"/>
        </p:nvSpPr>
        <p:spPr>
          <a:xfrm>
            <a:off x="-7673" y="-18672"/>
            <a:ext cx="9131225" cy="2768200"/>
          </a:xfrm>
          <a:custGeom>
            <a:avLst/>
            <a:gdLst>
              <a:gd name="connsiteX0" fmla="*/ 0 w 9144000"/>
              <a:gd name="connsiteY0" fmla="*/ 0 h 2317070"/>
              <a:gd name="connsiteX1" fmla="*/ 9144000 w 9144000"/>
              <a:gd name="connsiteY1" fmla="*/ 0 h 2317070"/>
              <a:gd name="connsiteX2" fmla="*/ 9144000 w 9144000"/>
              <a:gd name="connsiteY2" fmla="*/ 2317070 h 2317070"/>
              <a:gd name="connsiteX3" fmla="*/ 0 w 9144000"/>
              <a:gd name="connsiteY3" fmla="*/ 2317070 h 2317070"/>
              <a:gd name="connsiteX4" fmla="*/ 0 w 9144000"/>
              <a:gd name="connsiteY4" fmla="*/ 0 h 2317070"/>
              <a:gd name="connsiteX0" fmla="*/ 0 w 9144000"/>
              <a:gd name="connsiteY0" fmla="*/ 0 h 3617232"/>
              <a:gd name="connsiteX1" fmla="*/ 9144000 w 9144000"/>
              <a:gd name="connsiteY1" fmla="*/ 0 h 3617232"/>
              <a:gd name="connsiteX2" fmla="*/ 9144000 w 9144000"/>
              <a:gd name="connsiteY2" fmla="*/ 2317070 h 3617232"/>
              <a:gd name="connsiteX3" fmla="*/ 9525 w 9144000"/>
              <a:gd name="connsiteY3" fmla="*/ 3617232 h 3617232"/>
              <a:gd name="connsiteX4" fmla="*/ 0 w 9144000"/>
              <a:gd name="connsiteY4" fmla="*/ 0 h 3617232"/>
              <a:gd name="connsiteX0" fmla="*/ 0 w 9148763"/>
              <a:gd name="connsiteY0" fmla="*/ 0 h 3617232"/>
              <a:gd name="connsiteX1" fmla="*/ 9144000 w 9148763"/>
              <a:gd name="connsiteY1" fmla="*/ 0 h 3617232"/>
              <a:gd name="connsiteX2" fmla="*/ 9148763 w 9148763"/>
              <a:gd name="connsiteY2" fmla="*/ 1893208 h 3617232"/>
              <a:gd name="connsiteX3" fmla="*/ 9525 w 9148763"/>
              <a:gd name="connsiteY3" fmla="*/ 3617232 h 3617232"/>
              <a:gd name="connsiteX4" fmla="*/ 0 w 9148763"/>
              <a:gd name="connsiteY4" fmla="*/ 0 h 3617232"/>
              <a:gd name="connsiteX0" fmla="*/ 0 w 9148763"/>
              <a:gd name="connsiteY0" fmla="*/ 0 h 3617232"/>
              <a:gd name="connsiteX1" fmla="*/ 9144000 w 9148763"/>
              <a:gd name="connsiteY1" fmla="*/ 0 h 3617232"/>
              <a:gd name="connsiteX2" fmla="*/ 9148763 w 9148763"/>
              <a:gd name="connsiteY2" fmla="*/ 1797958 h 3617232"/>
              <a:gd name="connsiteX3" fmla="*/ 9525 w 9148763"/>
              <a:gd name="connsiteY3" fmla="*/ 3617232 h 3617232"/>
              <a:gd name="connsiteX4" fmla="*/ 0 w 9148763"/>
              <a:gd name="connsiteY4" fmla="*/ 0 h 3617232"/>
              <a:gd name="connsiteX0" fmla="*/ 0 w 9144458"/>
              <a:gd name="connsiteY0" fmla="*/ 0 h 3617232"/>
              <a:gd name="connsiteX1" fmla="*/ 9144000 w 9144458"/>
              <a:gd name="connsiteY1" fmla="*/ 0 h 3617232"/>
              <a:gd name="connsiteX2" fmla="*/ 9144000 w 9144458"/>
              <a:gd name="connsiteY2" fmla="*/ 1707470 h 3617232"/>
              <a:gd name="connsiteX3" fmla="*/ 9525 w 9144458"/>
              <a:gd name="connsiteY3" fmla="*/ 3617232 h 3617232"/>
              <a:gd name="connsiteX4" fmla="*/ 0 w 9144458"/>
              <a:gd name="connsiteY4" fmla="*/ 0 h 3617232"/>
              <a:gd name="connsiteX0" fmla="*/ 0 w 9144458"/>
              <a:gd name="connsiteY0" fmla="*/ 0 h 3712482"/>
              <a:gd name="connsiteX1" fmla="*/ 9144000 w 9144458"/>
              <a:gd name="connsiteY1" fmla="*/ 0 h 3712482"/>
              <a:gd name="connsiteX2" fmla="*/ 9144000 w 9144458"/>
              <a:gd name="connsiteY2" fmla="*/ 1707470 h 3712482"/>
              <a:gd name="connsiteX3" fmla="*/ 14288 w 9144458"/>
              <a:gd name="connsiteY3" fmla="*/ 3712482 h 3712482"/>
              <a:gd name="connsiteX4" fmla="*/ 0 w 9144458"/>
              <a:gd name="connsiteY4" fmla="*/ 0 h 3712482"/>
              <a:gd name="connsiteX0" fmla="*/ 0 w 9144458"/>
              <a:gd name="connsiteY0" fmla="*/ 0 h 3694553"/>
              <a:gd name="connsiteX1" fmla="*/ 9144000 w 9144458"/>
              <a:gd name="connsiteY1" fmla="*/ 0 h 3694553"/>
              <a:gd name="connsiteX2" fmla="*/ 9144000 w 9144458"/>
              <a:gd name="connsiteY2" fmla="*/ 1707470 h 3694553"/>
              <a:gd name="connsiteX3" fmla="*/ 14288 w 9144458"/>
              <a:gd name="connsiteY3" fmla="*/ 3694553 h 3694553"/>
              <a:gd name="connsiteX4" fmla="*/ 0 w 9144458"/>
              <a:gd name="connsiteY4" fmla="*/ 0 h 3694553"/>
              <a:gd name="connsiteX0" fmla="*/ 4698 w 9131227"/>
              <a:gd name="connsiteY0" fmla="*/ 1625600 h 3694553"/>
              <a:gd name="connsiteX1" fmla="*/ 9130769 w 9131227"/>
              <a:gd name="connsiteY1" fmla="*/ 0 h 3694553"/>
              <a:gd name="connsiteX2" fmla="*/ 9130769 w 9131227"/>
              <a:gd name="connsiteY2" fmla="*/ 1707470 h 3694553"/>
              <a:gd name="connsiteX3" fmla="*/ 1057 w 9131227"/>
              <a:gd name="connsiteY3" fmla="*/ 3694553 h 3694553"/>
              <a:gd name="connsiteX4" fmla="*/ 4698 w 9131227"/>
              <a:gd name="connsiteY4" fmla="*/ 1625600 h 3694553"/>
              <a:gd name="connsiteX0" fmla="*/ 4698 w 9130769"/>
              <a:gd name="connsiteY0" fmla="*/ 107990 h 2176943"/>
              <a:gd name="connsiteX1" fmla="*/ 9029169 w 9130769"/>
              <a:gd name="connsiteY1" fmla="*/ 125920 h 2176943"/>
              <a:gd name="connsiteX2" fmla="*/ 9130769 w 9130769"/>
              <a:gd name="connsiteY2" fmla="*/ 189860 h 2176943"/>
              <a:gd name="connsiteX3" fmla="*/ 1057 w 9130769"/>
              <a:gd name="connsiteY3" fmla="*/ 2176943 h 2176943"/>
              <a:gd name="connsiteX4" fmla="*/ 4698 w 9130769"/>
              <a:gd name="connsiteY4" fmla="*/ 107990 h 2176943"/>
              <a:gd name="connsiteX0" fmla="*/ 4698 w 9130769"/>
              <a:gd name="connsiteY0" fmla="*/ 105767 h 2174720"/>
              <a:gd name="connsiteX1" fmla="*/ 9112839 w 9130769"/>
              <a:gd name="connsiteY1" fmla="*/ 141627 h 2174720"/>
              <a:gd name="connsiteX2" fmla="*/ 9130769 w 9130769"/>
              <a:gd name="connsiteY2" fmla="*/ 187637 h 2174720"/>
              <a:gd name="connsiteX3" fmla="*/ 1057 w 9130769"/>
              <a:gd name="connsiteY3" fmla="*/ 2174720 h 2174720"/>
              <a:gd name="connsiteX4" fmla="*/ 4698 w 9130769"/>
              <a:gd name="connsiteY4" fmla="*/ 105767 h 2174720"/>
              <a:gd name="connsiteX0" fmla="*/ 4698 w 9130769"/>
              <a:gd name="connsiteY0" fmla="*/ 0 h 2768200"/>
              <a:gd name="connsiteX1" fmla="*/ 9112839 w 9130769"/>
              <a:gd name="connsiteY1" fmla="*/ 735107 h 2768200"/>
              <a:gd name="connsiteX2" fmla="*/ 9130769 w 9130769"/>
              <a:gd name="connsiteY2" fmla="*/ 781117 h 2768200"/>
              <a:gd name="connsiteX3" fmla="*/ 1057 w 9130769"/>
              <a:gd name="connsiteY3" fmla="*/ 2768200 h 2768200"/>
              <a:gd name="connsiteX4" fmla="*/ 4698 w 9130769"/>
              <a:gd name="connsiteY4" fmla="*/ 0 h 2768200"/>
              <a:gd name="connsiteX0" fmla="*/ 4698 w 9136929"/>
              <a:gd name="connsiteY0" fmla="*/ 0 h 2768200"/>
              <a:gd name="connsiteX1" fmla="*/ 9136744 w 9136929"/>
              <a:gd name="connsiteY1" fmla="*/ 89648 h 2768200"/>
              <a:gd name="connsiteX2" fmla="*/ 9130769 w 9136929"/>
              <a:gd name="connsiteY2" fmla="*/ 781117 h 2768200"/>
              <a:gd name="connsiteX3" fmla="*/ 1057 w 9136929"/>
              <a:gd name="connsiteY3" fmla="*/ 2768200 h 2768200"/>
              <a:gd name="connsiteX4" fmla="*/ 4698 w 9136929"/>
              <a:gd name="connsiteY4" fmla="*/ 0 h 2768200"/>
              <a:gd name="connsiteX0" fmla="*/ 4698 w 9131225"/>
              <a:gd name="connsiteY0" fmla="*/ 0 h 2768200"/>
              <a:gd name="connsiteX1" fmla="*/ 9130767 w 9131225"/>
              <a:gd name="connsiteY1" fmla="*/ 11954 h 2768200"/>
              <a:gd name="connsiteX2" fmla="*/ 9130769 w 9131225"/>
              <a:gd name="connsiteY2" fmla="*/ 781117 h 2768200"/>
              <a:gd name="connsiteX3" fmla="*/ 1057 w 9131225"/>
              <a:gd name="connsiteY3" fmla="*/ 2768200 h 2768200"/>
              <a:gd name="connsiteX4" fmla="*/ 4698 w 9131225"/>
              <a:gd name="connsiteY4" fmla="*/ 0 h 276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225" h="2768200">
                <a:moveTo>
                  <a:pt x="4698" y="0"/>
                </a:moveTo>
                <a:lnTo>
                  <a:pt x="9130767" y="11954"/>
                </a:lnTo>
                <a:cubicBezTo>
                  <a:pt x="9132355" y="643023"/>
                  <a:pt x="9129181" y="150048"/>
                  <a:pt x="9130769" y="781117"/>
                </a:cubicBezTo>
                <a:lnTo>
                  <a:pt x="1057" y="2768200"/>
                </a:lnTo>
                <a:cubicBezTo>
                  <a:pt x="-3706" y="1530706"/>
                  <a:pt x="9461" y="1237494"/>
                  <a:pt x="4698" y="0"/>
                </a:cubicBezTo>
                <a:close/>
              </a:path>
            </a:pathLst>
          </a:custGeom>
          <a:solidFill>
            <a:srgbClr val="0051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1640D7AE-EAF3-D04A-BFB9-4475A583AB6B}"/>
              </a:ext>
            </a:extLst>
          </p:cNvPr>
          <p:cNvSpPr>
            <a:spLocks noGrp="1"/>
          </p:cNvSpPr>
          <p:nvPr>
            <p:ph type="ctrTitle"/>
          </p:nvPr>
        </p:nvSpPr>
        <p:spPr>
          <a:xfrm>
            <a:off x="564356" y="327111"/>
            <a:ext cx="7986713" cy="1615827"/>
          </a:xfrm>
          <a:prstGeom prst="rect">
            <a:avLst/>
          </a:prstGeom>
        </p:spPr>
        <p:txBody>
          <a:bodyPr anchor="ctr" anchorCtr="0"/>
          <a:lstStyle>
            <a:lvl1pPr algn="l" fontAlgn="t">
              <a:lnSpc>
                <a:spcPct val="80000"/>
              </a:lnSpc>
              <a:spcAft>
                <a:spcPts val="900"/>
              </a:spcAft>
              <a:defRPr sz="6000" b="1" i="0" baseline="0">
                <a:solidFill>
                  <a:schemeClr val="bg1"/>
                </a:solidFill>
              </a:defRPr>
            </a:lvl1pPr>
          </a:lstStyle>
          <a:p>
            <a:r>
              <a:rPr lang="en-US"/>
              <a:t>Click to edit Master title style</a:t>
            </a:r>
          </a:p>
        </p:txBody>
      </p:sp>
    </p:spTree>
    <p:extLst>
      <p:ext uri="{BB962C8B-B14F-4D97-AF65-F5344CB8AC3E}">
        <p14:creationId xmlns:p14="http://schemas.microsoft.com/office/powerpoint/2010/main" val="284770060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Section Divider with P logo">
    <p:bg>
      <p:bgPr>
        <a:solidFill>
          <a:schemeClr val="tx2"/>
        </a:solidFill>
        <a:effectLst/>
      </p:bgPr>
    </p:bg>
    <p:spTree>
      <p:nvGrpSpPr>
        <p:cNvPr id="1" name=""/>
        <p:cNvGrpSpPr/>
        <p:nvPr/>
      </p:nvGrpSpPr>
      <p:grpSpPr>
        <a:xfrm>
          <a:off x="0" y="0"/>
          <a:ext cx="0" cy="0"/>
          <a:chOff x="0" y="0"/>
          <a:chExt cx="0" cy="0"/>
        </a:xfrm>
      </p:grpSpPr>
      <p:pic>
        <p:nvPicPr>
          <p:cNvPr id="5" name="Picture 11">
            <a:extLst>
              <a:ext uri="{FF2B5EF4-FFF2-40B4-BE49-F238E27FC236}">
                <a16:creationId xmlns:a16="http://schemas.microsoft.com/office/drawing/2014/main" id="{4BA3F567-B4D9-40A6-8C5E-E721FB43A8DB}"/>
              </a:ext>
              <a:ext uri="{C183D7F6-B498-43B3-948B-1728B52AA6E4}">
                <adec:decorative xmlns:adec="http://schemas.microsoft.com/office/drawing/2017/decorative" val="1"/>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6000" contrast="8000"/>
                    </a14:imgEffect>
                  </a14:imgLayer>
                </a14:imgProps>
              </a:ext>
              <a:ext uri="{28A0092B-C50C-407E-A947-70E740481C1C}">
                <a14:useLocalDpi xmlns:a14="http://schemas.microsoft.com/office/drawing/2010/main"/>
              </a:ext>
            </a:extLst>
          </a:blip>
          <a:srcRect/>
          <a:stretch/>
        </p:blipFill>
        <p:spPr bwMode="auto">
          <a:xfrm>
            <a:off x="3457264" y="-146304"/>
            <a:ext cx="5928490" cy="7270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640D7AE-EAF3-D04A-BFB9-4475A583AB6B}"/>
              </a:ext>
            </a:extLst>
          </p:cNvPr>
          <p:cNvSpPr>
            <a:spLocks noGrp="1"/>
          </p:cNvSpPr>
          <p:nvPr>
            <p:ph type="ctrTitle"/>
          </p:nvPr>
        </p:nvSpPr>
        <p:spPr>
          <a:xfrm>
            <a:off x="564356" y="1608737"/>
            <a:ext cx="7986713" cy="1615827"/>
          </a:xfrm>
          <a:prstGeom prst="rect">
            <a:avLst/>
          </a:prstGeom>
        </p:spPr>
        <p:txBody>
          <a:bodyPr anchor="ctr" anchorCtr="0"/>
          <a:lstStyle>
            <a:lvl1pPr algn="l" fontAlgn="t">
              <a:lnSpc>
                <a:spcPct val="80000"/>
              </a:lnSpc>
              <a:spcAft>
                <a:spcPts val="900"/>
              </a:spcAft>
              <a:defRPr sz="6000" b="1" i="0" baseline="0">
                <a:solidFill>
                  <a:schemeClr val="bg1"/>
                </a:solidFill>
              </a:defRPr>
            </a:lvl1pPr>
          </a:lstStyle>
          <a:p>
            <a:r>
              <a:rPr lang="en-US"/>
              <a:t>Click to edit Master title style</a:t>
            </a:r>
          </a:p>
        </p:txBody>
      </p:sp>
    </p:spTree>
    <p:extLst>
      <p:ext uri="{BB962C8B-B14F-4D97-AF65-F5344CB8AC3E}">
        <p14:creationId xmlns:p14="http://schemas.microsoft.com/office/powerpoint/2010/main" val="399373287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hort statement -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0D7AE-EAF3-D04A-BFB9-4475A583AB6B}"/>
              </a:ext>
            </a:extLst>
          </p:cNvPr>
          <p:cNvSpPr>
            <a:spLocks noGrp="1"/>
          </p:cNvSpPr>
          <p:nvPr>
            <p:ph type="ctrTitle"/>
          </p:nvPr>
        </p:nvSpPr>
        <p:spPr>
          <a:xfrm>
            <a:off x="564356" y="1608737"/>
            <a:ext cx="7986713" cy="1615827"/>
          </a:xfrm>
          <a:prstGeom prst="rect">
            <a:avLst/>
          </a:prstGeom>
        </p:spPr>
        <p:txBody>
          <a:bodyPr anchor="ctr" anchorCtr="0"/>
          <a:lstStyle>
            <a:lvl1pPr algn="l" fontAlgn="t">
              <a:lnSpc>
                <a:spcPct val="80000"/>
              </a:lnSpc>
              <a:spcAft>
                <a:spcPts val="900"/>
              </a:spcAft>
              <a:defRPr sz="6000" b="1" i="0" baseline="0">
                <a:solidFill>
                  <a:schemeClr val="bg1"/>
                </a:solidFill>
              </a:defRPr>
            </a:lvl1pPr>
          </a:lstStyle>
          <a:p>
            <a:r>
              <a:rPr lang="en-US"/>
              <a:t>Click to edit Master title style</a:t>
            </a:r>
          </a:p>
        </p:txBody>
      </p:sp>
    </p:spTree>
    <p:extLst>
      <p:ext uri="{BB962C8B-B14F-4D97-AF65-F5344CB8AC3E}">
        <p14:creationId xmlns:p14="http://schemas.microsoft.com/office/powerpoint/2010/main" val="349156201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hort statement-Gre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0D7AE-EAF3-D04A-BFB9-4475A583AB6B}"/>
              </a:ext>
            </a:extLst>
          </p:cNvPr>
          <p:cNvSpPr>
            <a:spLocks noGrp="1"/>
          </p:cNvSpPr>
          <p:nvPr>
            <p:ph type="ctrTitle"/>
          </p:nvPr>
        </p:nvSpPr>
        <p:spPr>
          <a:xfrm>
            <a:off x="564356" y="1608737"/>
            <a:ext cx="7986713" cy="1615827"/>
          </a:xfrm>
          <a:prstGeom prst="rect">
            <a:avLst/>
          </a:prstGeom>
        </p:spPr>
        <p:txBody>
          <a:bodyPr anchor="ctr" anchorCtr="0"/>
          <a:lstStyle>
            <a:lvl1pPr algn="l" fontAlgn="t">
              <a:lnSpc>
                <a:spcPct val="80000"/>
              </a:lnSpc>
              <a:spcAft>
                <a:spcPts val="900"/>
              </a:spcAft>
              <a:defRPr sz="6000" b="1" i="0" baseline="0">
                <a:solidFill>
                  <a:schemeClr val="tx2"/>
                </a:solidFill>
              </a:defRPr>
            </a:lvl1pPr>
          </a:lstStyle>
          <a:p>
            <a:r>
              <a:rPr lang="en-US"/>
              <a:t>Click to edit Master title style</a:t>
            </a:r>
          </a:p>
        </p:txBody>
      </p:sp>
      <p:sp>
        <p:nvSpPr>
          <p:cNvPr id="6" name="Text Placeholder 5">
            <a:extLst>
              <a:ext uri="{FF2B5EF4-FFF2-40B4-BE49-F238E27FC236}">
                <a16:creationId xmlns:a16="http://schemas.microsoft.com/office/drawing/2014/main" id="{AA9C2326-8523-F47E-CB40-24F6D07D4826}"/>
              </a:ext>
            </a:extLst>
          </p:cNvPr>
          <p:cNvSpPr>
            <a:spLocks noGrp="1"/>
          </p:cNvSpPr>
          <p:nvPr>
            <p:ph type="body" sz="quarter" idx="10" hasCustomPrompt="1"/>
          </p:nvPr>
        </p:nvSpPr>
        <p:spPr>
          <a:xfrm>
            <a:off x="564356" y="519113"/>
            <a:ext cx="7986712" cy="369888"/>
          </a:xfrm>
        </p:spPr>
        <p:txBody>
          <a:bodyPr>
            <a:normAutofit/>
          </a:bodyPr>
          <a:lstStyle>
            <a:lvl1pPr marL="0" indent="0">
              <a:buNone/>
              <a:defRPr sz="1400">
                <a:solidFill>
                  <a:schemeClr val="tx1">
                    <a:lumMod val="50000"/>
                    <a:lumOff val="5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AND ADD REFERENCE TITLE |  DATE</a:t>
            </a:r>
          </a:p>
        </p:txBody>
      </p:sp>
    </p:spTree>
    <p:extLst>
      <p:ext uri="{BB962C8B-B14F-4D97-AF65-F5344CB8AC3E}">
        <p14:creationId xmlns:p14="http://schemas.microsoft.com/office/powerpoint/2010/main" val="128156368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Secondary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0D7AE-EAF3-D04A-BFB9-4475A583AB6B}"/>
              </a:ext>
            </a:extLst>
          </p:cNvPr>
          <p:cNvSpPr>
            <a:spLocks noGrp="1"/>
          </p:cNvSpPr>
          <p:nvPr>
            <p:ph type="ctrTitle"/>
          </p:nvPr>
        </p:nvSpPr>
        <p:spPr>
          <a:xfrm>
            <a:off x="1143000" y="841772"/>
            <a:ext cx="6858000" cy="1234953"/>
          </a:xfrm>
          <a:prstGeom prst="rect">
            <a:avLst/>
          </a:prstGeom>
        </p:spPr>
        <p:txBody>
          <a:bodyPr anchor="t" anchorCtr="0"/>
          <a:lstStyle>
            <a:lvl1pPr algn="ctr">
              <a:lnSpc>
                <a:spcPct val="80000"/>
              </a:lnSpc>
              <a:spcAft>
                <a:spcPts val="900"/>
              </a:spcAft>
              <a:defRPr sz="4500"/>
            </a:lvl1pPr>
          </a:lstStyle>
          <a:p>
            <a:r>
              <a:rPr lang="en-US"/>
              <a:t>Click to edit Master title style</a:t>
            </a:r>
          </a:p>
        </p:txBody>
      </p:sp>
      <p:sp>
        <p:nvSpPr>
          <p:cNvPr id="3" name="Subtitle 2">
            <a:extLst>
              <a:ext uri="{FF2B5EF4-FFF2-40B4-BE49-F238E27FC236}">
                <a16:creationId xmlns:a16="http://schemas.microsoft.com/office/drawing/2014/main" id="{5746DCDF-21FE-8C4D-8745-7DCFD4D2570B}"/>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4" name="Group 3">
            <a:extLst>
              <a:ext uri="{FF2B5EF4-FFF2-40B4-BE49-F238E27FC236}">
                <a16:creationId xmlns:a16="http://schemas.microsoft.com/office/drawing/2014/main" id="{9B63A775-6C96-8B03-7C42-4AE9C3222217}"/>
              </a:ext>
            </a:extLst>
          </p:cNvPr>
          <p:cNvGrpSpPr/>
          <p:nvPr userDrawn="1"/>
        </p:nvGrpSpPr>
        <p:grpSpPr>
          <a:xfrm>
            <a:off x="7360" y="-5283"/>
            <a:ext cx="2315625" cy="508114"/>
            <a:chOff x="7360" y="-5283"/>
            <a:chExt cx="2315625" cy="508114"/>
          </a:xfrm>
        </p:grpSpPr>
        <p:sp>
          <p:nvSpPr>
            <p:cNvPr id="5" name="Freeform: Shape 4">
              <a:extLst>
                <a:ext uri="{FF2B5EF4-FFF2-40B4-BE49-F238E27FC236}">
                  <a16:creationId xmlns:a16="http://schemas.microsoft.com/office/drawing/2014/main" id="{A376ECFC-EC1B-8842-DFB2-1992CA95E617}"/>
                </a:ext>
              </a:extLst>
            </p:cNvPr>
            <p:cNvSpPr>
              <a:spLocks/>
            </p:cNvSpPr>
            <p:nvPr/>
          </p:nvSpPr>
          <p:spPr>
            <a:xfrm>
              <a:off x="7360" y="-5283"/>
              <a:ext cx="2315625" cy="508114"/>
            </a:xfrm>
            <a:custGeom>
              <a:avLst/>
              <a:gdLst>
                <a:gd name="connsiteX0" fmla="*/ 0 w 2315625"/>
                <a:gd name="connsiteY0" fmla="*/ 0 h 508114"/>
                <a:gd name="connsiteX1" fmla="*/ 2315625 w 2315625"/>
                <a:gd name="connsiteY1" fmla="*/ 0 h 508114"/>
                <a:gd name="connsiteX2" fmla="*/ 1955 w 2315625"/>
                <a:gd name="connsiteY2" fmla="*/ 508114 h 508114"/>
              </a:gdLst>
              <a:ahLst/>
              <a:cxnLst>
                <a:cxn ang="0">
                  <a:pos x="connsiteX0" y="connsiteY0"/>
                </a:cxn>
                <a:cxn ang="0">
                  <a:pos x="connsiteX1" y="connsiteY1"/>
                </a:cxn>
                <a:cxn ang="0">
                  <a:pos x="connsiteX2" y="connsiteY2"/>
                </a:cxn>
              </a:cxnLst>
              <a:rect l="l" t="t" r="r" b="b"/>
              <a:pathLst>
                <a:path w="2315625" h="508114">
                  <a:moveTo>
                    <a:pt x="0" y="0"/>
                  </a:moveTo>
                  <a:lnTo>
                    <a:pt x="2315625" y="0"/>
                  </a:lnTo>
                  <a:lnTo>
                    <a:pt x="1955" y="508114"/>
                  </a:lnTo>
                  <a:close/>
                </a:path>
              </a:pathLst>
            </a:custGeom>
            <a:solidFill>
              <a:srgbClr val="EBEBE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6" name="Freeform: Shape 5">
              <a:extLst>
                <a:ext uri="{FF2B5EF4-FFF2-40B4-BE49-F238E27FC236}">
                  <a16:creationId xmlns:a16="http://schemas.microsoft.com/office/drawing/2014/main" id="{AD8506A7-2CB7-FD52-E642-815247038C9E}"/>
                </a:ext>
              </a:extLst>
            </p:cNvPr>
            <p:cNvSpPr>
              <a:spLocks/>
            </p:cNvSpPr>
            <p:nvPr/>
          </p:nvSpPr>
          <p:spPr>
            <a:xfrm>
              <a:off x="7598" y="-5283"/>
              <a:ext cx="2031610" cy="445793"/>
            </a:xfrm>
            <a:custGeom>
              <a:avLst/>
              <a:gdLst>
                <a:gd name="connsiteX0" fmla="*/ 0 w 2031610"/>
                <a:gd name="connsiteY0" fmla="*/ 0 h 445793"/>
                <a:gd name="connsiteX1" fmla="*/ 2031610 w 2031610"/>
                <a:gd name="connsiteY1" fmla="*/ 0 h 445793"/>
                <a:gd name="connsiteX2" fmla="*/ 1716 w 2031610"/>
                <a:gd name="connsiteY2" fmla="*/ 445793 h 445793"/>
              </a:gdLst>
              <a:ahLst/>
              <a:cxnLst>
                <a:cxn ang="0">
                  <a:pos x="connsiteX0" y="connsiteY0"/>
                </a:cxn>
                <a:cxn ang="0">
                  <a:pos x="connsiteX1" y="connsiteY1"/>
                </a:cxn>
                <a:cxn ang="0">
                  <a:pos x="connsiteX2" y="connsiteY2"/>
                </a:cxn>
              </a:cxnLst>
              <a:rect l="l" t="t" r="r" b="b"/>
              <a:pathLst>
                <a:path w="2031610" h="445793">
                  <a:moveTo>
                    <a:pt x="0" y="0"/>
                  </a:moveTo>
                  <a:lnTo>
                    <a:pt x="2031610" y="0"/>
                  </a:lnTo>
                  <a:lnTo>
                    <a:pt x="1716" y="445793"/>
                  </a:lnTo>
                  <a:close/>
                </a:path>
              </a:pathLst>
            </a:custGeom>
            <a:solidFill>
              <a:srgbClr val="00518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grpSp>
      <p:grpSp>
        <p:nvGrpSpPr>
          <p:cNvPr id="7" name="Group 6">
            <a:extLst>
              <a:ext uri="{FF2B5EF4-FFF2-40B4-BE49-F238E27FC236}">
                <a16:creationId xmlns:a16="http://schemas.microsoft.com/office/drawing/2014/main" id="{BD94A209-19B7-2648-B9D1-CDBF146D1F05}"/>
              </a:ext>
            </a:extLst>
          </p:cNvPr>
          <p:cNvGrpSpPr/>
          <p:nvPr userDrawn="1"/>
        </p:nvGrpSpPr>
        <p:grpSpPr>
          <a:xfrm rot="10800000">
            <a:off x="6828375" y="4635386"/>
            <a:ext cx="2315625" cy="508114"/>
            <a:chOff x="7360" y="-5283"/>
            <a:chExt cx="2315625" cy="508114"/>
          </a:xfrm>
        </p:grpSpPr>
        <p:sp>
          <p:nvSpPr>
            <p:cNvPr id="8" name="Freeform: Shape 7">
              <a:extLst>
                <a:ext uri="{FF2B5EF4-FFF2-40B4-BE49-F238E27FC236}">
                  <a16:creationId xmlns:a16="http://schemas.microsoft.com/office/drawing/2014/main" id="{C492F5D3-69A3-410D-3622-E012F5B81B13}"/>
                </a:ext>
              </a:extLst>
            </p:cNvPr>
            <p:cNvSpPr>
              <a:spLocks/>
            </p:cNvSpPr>
            <p:nvPr/>
          </p:nvSpPr>
          <p:spPr>
            <a:xfrm>
              <a:off x="7360" y="-5283"/>
              <a:ext cx="2315625" cy="508114"/>
            </a:xfrm>
            <a:custGeom>
              <a:avLst/>
              <a:gdLst>
                <a:gd name="connsiteX0" fmla="*/ 0 w 2315625"/>
                <a:gd name="connsiteY0" fmla="*/ 0 h 508114"/>
                <a:gd name="connsiteX1" fmla="*/ 2315625 w 2315625"/>
                <a:gd name="connsiteY1" fmla="*/ 0 h 508114"/>
                <a:gd name="connsiteX2" fmla="*/ 1955 w 2315625"/>
                <a:gd name="connsiteY2" fmla="*/ 508114 h 508114"/>
              </a:gdLst>
              <a:ahLst/>
              <a:cxnLst>
                <a:cxn ang="0">
                  <a:pos x="connsiteX0" y="connsiteY0"/>
                </a:cxn>
                <a:cxn ang="0">
                  <a:pos x="connsiteX1" y="connsiteY1"/>
                </a:cxn>
                <a:cxn ang="0">
                  <a:pos x="connsiteX2" y="connsiteY2"/>
                </a:cxn>
              </a:cxnLst>
              <a:rect l="l" t="t" r="r" b="b"/>
              <a:pathLst>
                <a:path w="2315625" h="508114">
                  <a:moveTo>
                    <a:pt x="0" y="0"/>
                  </a:moveTo>
                  <a:lnTo>
                    <a:pt x="2315625" y="0"/>
                  </a:lnTo>
                  <a:lnTo>
                    <a:pt x="1955" y="508114"/>
                  </a:lnTo>
                  <a:close/>
                </a:path>
              </a:pathLst>
            </a:custGeom>
            <a:solidFill>
              <a:srgbClr val="EBEBE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9" name="Freeform: Shape 8">
              <a:extLst>
                <a:ext uri="{FF2B5EF4-FFF2-40B4-BE49-F238E27FC236}">
                  <a16:creationId xmlns:a16="http://schemas.microsoft.com/office/drawing/2014/main" id="{6B9103F9-0568-821E-081A-6A90354FF26B}"/>
                </a:ext>
              </a:extLst>
            </p:cNvPr>
            <p:cNvSpPr>
              <a:spLocks/>
            </p:cNvSpPr>
            <p:nvPr/>
          </p:nvSpPr>
          <p:spPr>
            <a:xfrm>
              <a:off x="7598" y="-5283"/>
              <a:ext cx="2031610" cy="445793"/>
            </a:xfrm>
            <a:custGeom>
              <a:avLst/>
              <a:gdLst>
                <a:gd name="connsiteX0" fmla="*/ 0 w 2031610"/>
                <a:gd name="connsiteY0" fmla="*/ 0 h 445793"/>
                <a:gd name="connsiteX1" fmla="*/ 2031610 w 2031610"/>
                <a:gd name="connsiteY1" fmla="*/ 0 h 445793"/>
                <a:gd name="connsiteX2" fmla="*/ 1716 w 2031610"/>
                <a:gd name="connsiteY2" fmla="*/ 445793 h 445793"/>
              </a:gdLst>
              <a:ahLst/>
              <a:cxnLst>
                <a:cxn ang="0">
                  <a:pos x="connsiteX0" y="connsiteY0"/>
                </a:cxn>
                <a:cxn ang="0">
                  <a:pos x="connsiteX1" y="connsiteY1"/>
                </a:cxn>
                <a:cxn ang="0">
                  <a:pos x="connsiteX2" y="connsiteY2"/>
                </a:cxn>
              </a:cxnLst>
              <a:rect l="l" t="t" r="r" b="b"/>
              <a:pathLst>
                <a:path w="2031610" h="445793">
                  <a:moveTo>
                    <a:pt x="0" y="0"/>
                  </a:moveTo>
                  <a:lnTo>
                    <a:pt x="2031610" y="0"/>
                  </a:lnTo>
                  <a:lnTo>
                    <a:pt x="1716" y="445793"/>
                  </a:lnTo>
                  <a:close/>
                </a:path>
              </a:pathLst>
            </a:custGeom>
            <a:solidFill>
              <a:srgbClr val="00518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grpSp>
      <p:sp>
        <p:nvSpPr>
          <p:cNvPr id="10" name="Slide Number Placeholder 2">
            <a:extLst>
              <a:ext uri="{FF2B5EF4-FFF2-40B4-BE49-F238E27FC236}">
                <a16:creationId xmlns:a16="http://schemas.microsoft.com/office/drawing/2014/main" id="{9164BB17-7CB4-BD1A-D6C2-CABC2715AE8A}"/>
              </a:ext>
            </a:extLst>
          </p:cNvPr>
          <p:cNvSpPr txBox="1">
            <a:spLocks/>
          </p:cNvSpPr>
          <p:nvPr userDrawn="1"/>
        </p:nvSpPr>
        <p:spPr>
          <a:xfrm>
            <a:off x="6919387" y="4767264"/>
            <a:ext cx="2133600"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EFF58B09-5FED-EE4D-AEDA-FB5EBA0FA7C2}" type="slidenum">
              <a:rPr lang="en-US" smtClean="0">
                <a:solidFill>
                  <a:schemeClr val="bg1"/>
                </a:solidFill>
              </a:rPr>
              <a:pPr algn="r"/>
              <a:t>‹#›</a:t>
            </a:fld>
            <a:endParaRPr lang="en-US">
              <a:solidFill>
                <a:schemeClr val="bg1"/>
              </a:solidFill>
            </a:endParaRPr>
          </a:p>
        </p:txBody>
      </p:sp>
    </p:spTree>
    <p:extLst>
      <p:ext uri="{BB962C8B-B14F-4D97-AF65-F5344CB8AC3E}">
        <p14:creationId xmlns:p14="http://schemas.microsoft.com/office/powerpoint/2010/main" val="426881566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H1 and paragraph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8903C-ADF4-B942-BD09-D25A603D7EB3}"/>
              </a:ext>
            </a:extLst>
          </p:cNvPr>
          <p:cNvSpPr>
            <a:spLocks noGrp="1"/>
          </p:cNvSpPr>
          <p:nvPr>
            <p:ph type="title"/>
          </p:nvPr>
        </p:nvSpPr>
        <p:spPr>
          <a:xfrm>
            <a:off x="628650" y="510776"/>
            <a:ext cx="7886700" cy="582852"/>
          </a:xfrm>
          <a:prstGeom prst="rect">
            <a:avLst/>
          </a:prstGeom>
        </p:spPr>
        <p:txBody>
          <a:bodyPr anchor="t" anchorCtr="0">
            <a:spAutoFit/>
          </a:bodyPr>
          <a:lstStyle>
            <a:lvl1pPr>
              <a:lnSpc>
                <a:spcPct val="80000"/>
              </a:lnSpc>
              <a:spcBef>
                <a:spcPts val="450"/>
              </a:spcBef>
              <a:defRPr b="1" i="0" baseline="0"/>
            </a:lvl1pPr>
          </a:lstStyle>
          <a:p>
            <a:r>
              <a:rPr lang="en-US"/>
              <a:t>Click to edit Master title style</a:t>
            </a:r>
          </a:p>
        </p:txBody>
      </p:sp>
      <p:sp>
        <p:nvSpPr>
          <p:cNvPr id="3" name="Content Placeholder 2">
            <a:extLst>
              <a:ext uri="{FF2B5EF4-FFF2-40B4-BE49-F238E27FC236}">
                <a16:creationId xmlns:a16="http://schemas.microsoft.com/office/drawing/2014/main" id="{264E3E65-3A18-FC4B-A229-AD049975F749}"/>
              </a:ext>
            </a:extLst>
          </p:cNvPr>
          <p:cNvSpPr>
            <a:spLocks noGrp="1"/>
          </p:cNvSpPr>
          <p:nvPr>
            <p:ph idx="1" hasCustomPrompt="1"/>
          </p:nvPr>
        </p:nvSpPr>
        <p:spPr>
          <a:xfrm>
            <a:off x="628650" y="1369219"/>
            <a:ext cx="7886700" cy="1948097"/>
          </a:xfrm>
        </p:spPr>
        <p:txBody>
          <a:bodyPr>
            <a:spAutoFit/>
          </a:bodyPr>
          <a:lstStyle>
            <a:lvl1pPr marL="0" indent="0">
              <a:spcBef>
                <a:spcPts val="0"/>
              </a:spcBef>
              <a:spcAft>
                <a:spcPts val="800"/>
              </a:spcAft>
              <a:buNone/>
              <a:defRPr/>
            </a:lvl1pPr>
          </a:lstStyle>
          <a:p>
            <a:pPr lvl="0"/>
            <a:r>
              <a:rPr lang="en-US"/>
              <a:t>Click to edit Master text styles </a:t>
            </a:r>
            <a:r>
              <a:rPr lang="en-CA"/>
              <a:t>Lorem ipsum dolor sit </a:t>
            </a:r>
            <a:r>
              <a:rPr lang="en-CA" err="1"/>
              <a:t>amet</a:t>
            </a:r>
            <a:r>
              <a:rPr lang="en-CA"/>
              <a:t>, </a:t>
            </a:r>
            <a:r>
              <a:rPr lang="en-CA" err="1"/>
              <a:t>consectetur</a:t>
            </a:r>
            <a:r>
              <a:rPr lang="en-CA"/>
              <a:t> </a:t>
            </a:r>
            <a:r>
              <a:rPr lang="en-CA" err="1"/>
              <a:t>adipiscing</a:t>
            </a:r>
            <a:r>
              <a:rPr lang="en-CA"/>
              <a:t> </a:t>
            </a:r>
            <a:r>
              <a:rPr lang="en-CA" err="1"/>
              <a:t>elit</a:t>
            </a:r>
            <a:r>
              <a:rPr lang="en-CA"/>
              <a:t>, sed do </a:t>
            </a:r>
            <a:r>
              <a:rPr lang="en-CA" err="1"/>
              <a:t>eiusmod</a:t>
            </a:r>
            <a:r>
              <a:rPr lang="en-CA"/>
              <a:t> </a:t>
            </a:r>
            <a:r>
              <a:rPr lang="en-CA" err="1"/>
              <a:t>tempor</a:t>
            </a:r>
            <a:r>
              <a:rPr lang="en-CA"/>
              <a:t> </a:t>
            </a:r>
            <a:r>
              <a:rPr lang="en-CA" err="1"/>
              <a:t>incididunt</a:t>
            </a:r>
            <a:r>
              <a:rPr lang="en-CA"/>
              <a:t> </a:t>
            </a:r>
            <a:r>
              <a:rPr lang="en-CA" err="1"/>
              <a:t>ut</a:t>
            </a:r>
            <a:r>
              <a:rPr lang="en-CA"/>
              <a:t> </a:t>
            </a:r>
            <a:r>
              <a:rPr lang="en-CA" err="1"/>
              <a:t>labore</a:t>
            </a:r>
            <a:r>
              <a:rPr lang="en-CA"/>
              <a:t> et dolore magna </a:t>
            </a:r>
            <a:r>
              <a:rPr lang="en-CA" err="1"/>
              <a:t>aliqua</a:t>
            </a:r>
            <a:r>
              <a:rPr lang="en-CA"/>
              <a:t>. </a:t>
            </a:r>
          </a:p>
          <a:p>
            <a:pPr lvl="0"/>
            <a:r>
              <a:rPr lang="en-CA"/>
              <a:t>Ut </a:t>
            </a:r>
            <a:r>
              <a:rPr lang="en-CA" err="1"/>
              <a:t>enim</a:t>
            </a:r>
            <a:r>
              <a:rPr lang="en-CA"/>
              <a:t> ad minim </a:t>
            </a:r>
            <a:r>
              <a:rPr lang="en-CA" err="1"/>
              <a:t>veniam</a:t>
            </a:r>
            <a:r>
              <a:rPr lang="en-CA"/>
              <a:t>, </a:t>
            </a:r>
            <a:r>
              <a:rPr lang="en-CA" err="1"/>
              <a:t>quis</a:t>
            </a:r>
            <a:r>
              <a:rPr lang="en-CA"/>
              <a:t> </a:t>
            </a:r>
            <a:r>
              <a:rPr lang="en-CA" err="1"/>
              <a:t>nostrud</a:t>
            </a:r>
            <a:r>
              <a:rPr lang="en-CA"/>
              <a:t> exercitation </a:t>
            </a:r>
            <a:r>
              <a:rPr lang="en-CA" err="1"/>
              <a:t>ullamco</a:t>
            </a:r>
            <a:r>
              <a:rPr lang="en-CA"/>
              <a:t> </a:t>
            </a:r>
            <a:r>
              <a:rPr lang="en-CA" err="1"/>
              <a:t>laboris</a:t>
            </a:r>
            <a:r>
              <a:rPr lang="en-CA"/>
              <a:t> nisi </a:t>
            </a:r>
            <a:r>
              <a:rPr lang="en-CA" err="1"/>
              <a:t>ut</a:t>
            </a:r>
            <a:r>
              <a:rPr lang="en-CA"/>
              <a:t> </a:t>
            </a:r>
            <a:r>
              <a:rPr lang="en-CA" err="1"/>
              <a:t>aliquip</a:t>
            </a:r>
            <a:r>
              <a:rPr lang="en-CA"/>
              <a:t> ex </a:t>
            </a:r>
            <a:r>
              <a:rPr lang="en-CA" err="1"/>
              <a:t>ea</a:t>
            </a:r>
            <a:r>
              <a:rPr lang="en-CA"/>
              <a:t> </a:t>
            </a:r>
            <a:r>
              <a:rPr lang="en-CA" err="1"/>
              <a:t>commodo</a:t>
            </a:r>
            <a:r>
              <a:rPr lang="en-CA"/>
              <a:t> </a:t>
            </a:r>
            <a:r>
              <a:rPr lang="en-CA" err="1"/>
              <a:t>consequat</a:t>
            </a:r>
            <a:r>
              <a:rPr lang="en-CA"/>
              <a:t>. Duis </a:t>
            </a:r>
            <a:r>
              <a:rPr lang="en-CA" err="1"/>
              <a:t>aute</a:t>
            </a:r>
            <a:r>
              <a:rPr lang="en-CA"/>
              <a:t> </a:t>
            </a:r>
            <a:r>
              <a:rPr lang="en-CA" err="1"/>
              <a:t>irure</a:t>
            </a:r>
            <a:r>
              <a:rPr lang="en-CA"/>
              <a:t> dolor in </a:t>
            </a:r>
            <a:r>
              <a:rPr lang="en-CA" err="1"/>
              <a:t>reprehenderit</a:t>
            </a:r>
            <a:r>
              <a:rPr lang="en-CA"/>
              <a:t> in </a:t>
            </a:r>
            <a:r>
              <a:rPr lang="en-CA" err="1"/>
              <a:t>voluptate</a:t>
            </a:r>
            <a:r>
              <a:rPr lang="en-CA"/>
              <a:t> </a:t>
            </a:r>
            <a:r>
              <a:rPr lang="en-CA" err="1"/>
              <a:t>velit</a:t>
            </a:r>
            <a:r>
              <a:rPr lang="en-CA"/>
              <a:t> </a:t>
            </a:r>
            <a:r>
              <a:rPr lang="en-CA" err="1"/>
              <a:t>esse</a:t>
            </a:r>
            <a:r>
              <a:rPr lang="en-CA"/>
              <a:t> </a:t>
            </a:r>
            <a:r>
              <a:rPr lang="en-CA" err="1"/>
              <a:t>cillum</a:t>
            </a:r>
            <a:r>
              <a:rPr lang="en-CA"/>
              <a:t> dolore </a:t>
            </a:r>
            <a:r>
              <a:rPr lang="en-CA" err="1"/>
              <a:t>eu</a:t>
            </a:r>
            <a:r>
              <a:rPr lang="en-CA"/>
              <a:t>.</a:t>
            </a:r>
            <a:endParaRPr lang="en-US"/>
          </a:p>
        </p:txBody>
      </p:sp>
      <p:grpSp>
        <p:nvGrpSpPr>
          <p:cNvPr id="4" name="Group 3">
            <a:extLst>
              <a:ext uri="{FF2B5EF4-FFF2-40B4-BE49-F238E27FC236}">
                <a16:creationId xmlns:a16="http://schemas.microsoft.com/office/drawing/2014/main" id="{C6082B54-FCDE-0B69-0EAB-2975D8F8C075}"/>
              </a:ext>
            </a:extLst>
          </p:cNvPr>
          <p:cNvGrpSpPr/>
          <p:nvPr userDrawn="1"/>
        </p:nvGrpSpPr>
        <p:grpSpPr>
          <a:xfrm>
            <a:off x="7360" y="-5283"/>
            <a:ext cx="2315625" cy="508114"/>
            <a:chOff x="7360" y="-5283"/>
            <a:chExt cx="2315625" cy="508114"/>
          </a:xfrm>
        </p:grpSpPr>
        <p:sp>
          <p:nvSpPr>
            <p:cNvPr id="5" name="Freeform: Shape 4">
              <a:extLst>
                <a:ext uri="{FF2B5EF4-FFF2-40B4-BE49-F238E27FC236}">
                  <a16:creationId xmlns:a16="http://schemas.microsoft.com/office/drawing/2014/main" id="{0B033C50-1D24-1098-DA68-63272FB720B4}"/>
                </a:ext>
              </a:extLst>
            </p:cNvPr>
            <p:cNvSpPr>
              <a:spLocks/>
            </p:cNvSpPr>
            <p:nvPr/>
          </p:nvSpPr>
          <p:spPr>
            <a:xfrm>
              <a:off x="7360" y="-5283"/>
              <a:ext cx="2315625" cy="508114"/>
            </a:xfrm>
            <a:custGeom>
              <a:avLst/>
              <a:gdLst>
                <a:gd name="connsiteX0" fmla="*/ 0 w 2315625"/>
                <a:gd name="connsiteY0" fmla="*/ 0 h 508114"/>
                <a:gd name="connsiteX1" fmla="*/ 2315625 w 2315625"/>
                <a:gd name="connsiteY1" fmla="*/ 0 h 508114"/>
                <a:gd name="connsiteX2" fmla="*/ 1955 w 2315625"/>
                <a:gd name="connsiteY2" fmla="*/ 508114 h 508114"/>
              </a:gdLst>
              <a:ahLst/>
              <a:cxnLst>
                <a:cxn ang="0">
                  <a:pos x="connsiteX0" y="connsiteY0"/>
                </a:cxn>
                <a:cxn ang="0">
                  <a:pos x="connsiteX1" y="connsiteY1"/>
                </a:cxn>
                <a:cxn ang="0">
                  <a:pos x="connsiteX2" y="connsiteY2"/>
                </a:cxn>
              </a:cxnLst>
              <a:rect l="l" t="t" r="r" b="b"/>
              <a:pathLst>
                <a:path w="2315625" h="508114">
                  <a:moveTo>
                    <a:pt x="0" y="0"/>
                  </a:moveTo>
                  <a:lnTo>
                    <a:pt x="2315625" y="0"/>
                  </a:lnTo>
                  <a:lnTo>
                    <a:pt x="1955" y="508114"/>
                  </a:lnTo>
                  <a:close/>
                </a:path>
              </a:pathLst>
            </a:custGeom>
            <a:solidFill>
              <a:srgbClr val="EBEBE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6" name="Freeform: Shape 5">
              <a:extLst>
                <a:ext uri="{FF2B5EF4-FFF2-40B4-BE49-F238E27FC236}">
                  <a16:creationId xmlns:a16="http://schemas.microsoft.com/office/drawing/2014/main" id="{8E4995BC-547C-FBCB-A4D3-9BC8D8AC5551}"/>
                </a:ext>
              </a:extLst>
            </p:cNvPr>
            <p:cNvSpPr>
              <a:spLocks/>
            </p:cNvSpPr>
            <p:nvPr/>
          </p:nvSpPr>
          <p:spPr>
            <a:xfrm>
              <a:off x="7598" y="-5283"/>
              <a:ext cx="2031610" cy="445793"/>
            </a:xfrm>
            <a:custGeom>
              <a:avLst/>
              <a:gdLst>
                <a:gd name="connsiteX0" fmla="*/ 0 w 2031610"/>
                <a:gd name="connsiteY0" fmla="*/ 0 h 445793"/>
                <a:gd name="connsiteX1" fmla="*/ 2031610 w 2031610"/>
                <a:gd name="connsiteY1" fmla="*/ 0 h 445793"/>
                <a:gd name="connsiteX2" fmla="*/ 1716 w 2031610"/>
                <a:gd name="connsiteY2" fmla="*/ 445793 h 445793"/>
              </a:gdLst>
              <a:ahLst/>
              <a:cxnLst>
                <a:cxn ang="0">
                  <a:pos x="connsiteX0" y="connsiteY0"/>
                </a:cxn>
                <a:cxn ang="0">
                  <a:pos x="connsiteX1" y="connsiteY1"/>
                </a:cxn>
                <a:cxn ang="0">
                  <a:pos x="connsiteX2" y="connsiteY2"/>
                </a:cxn>
              </a:cxnLst>
              <a:rect l="l" t="t" r="r" b="b"/>
              <a:pathLst>
                <a:path w="2031610" h="445793">
                  <a:moveTo>
                    <a:pt x="0" y="0"/>
                  </a:moveTo>
                  <a:lnTo>
                    <a:pt x="2031610" y="0"/>
                  </a:lnTo>
                  <a:lnTo>
                    <a:pt x="1716" y="445793"/>
                  </a:lnTo>
                  <a:close/>
                </a:path>
              </a:pathLst>
            </a:custGeom>
            <a:solidFill>
              <a:srgbClr val="00518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grpSp>
      <p:grpSp>
        <p:nvGrpSpPr>
          <p:cNvPr id="7" name="Group 6">
            <a:extLst>
              <a:ext uri="{FF2B5EF4-FFF2-40B4-BE49-F238E27FC236}">
                <a16:creationId xmlns:a16="http://schemas.microsoft.com/office/drawing/2014/main" id="{F01D39FE-FD42-79B8-451E-80AC6AEB2834}"/>
              </a:ext>
            </a:extLst>
          </p:cNvPr>
          <p:cNvGrpSpPr/>
          <p:nvPr userDrawn="1"/>
        </p:nvGrpSpPr>
        <p:grpSpPr>
          <a:xfrm rot="10800000">
            <a:off x="6828375" y="4635386"/>
            <a:ext cx="2315625" cy="508114"/>
            <a:chOff x="7360" y="-5283"/>
            <a:chExt cx="2315625" cy="508114"/>
          </a:xfrm>
        </p:grpSpPr>
        <p:sp>
          <p:nvSpPr>
            <p:cNvPr id="8" name="Freeform: Shape 7">
              <a:extLst>
                <a:ext uri="{FF2B5EF4-FFF2-40B4-BE49-F238E27FC236}">
                  <a16:creationId xmlns:a16="http://schemas.microsoft.com/office/drawing/2014/main" id="{D655B931-8D62-DE6D-C02D-238FD4231483}"/>
                </a:ext>
              </a:extLst>
            </p:cNvPr>
            <p:cNvSpPr>
              <a:spLocks/>
            </p:cNvSpPr>
            <p:nvPr/>
          </p:nvSpPr>
          <p:spPr>
            <a:xfrm>
              <a:off x="7360" y="-5283"/>
              <a:ext cx="2315625" cy="508114"/>
            </a:xfrm>
            <a:custGeom>
              <a:avLst/>
              <a:gdLst>
                <a:gd name="connsiteX0" fmla="*/ 0 w 2315625"/>
                <a:gd name="connsiteY0" fmla="*/ 0 h 508114"/>
                <a:gd name="connsiteX1" fmla="*/ 2315625 w 2315625"/>
                <a:gd name="connsiteY1" fmla="*/ 0 h 508114"/>
                <a:gd name="connsiteX2" fmla="*/ 1955 w 2315625"/>
                <a:gd name="connsiteY2" fmla="*/ 508114 h 508114"/>
              </a:gdLst>
              <a:ahLst/>
              <a:cxnLst>
                <a:cxn ang="0">
                  <a:pos x="connsiteX0" y="connsiteY0"/>
                </a:cxn>
                <a:cxn ang="0">
                  <a:pos x="connsiteX1" y="connsiteY1"/>
                </a:cxn>
                <a:cxn ang="0">
                  <a:pos x="connsiteX2" y="connsiteY2"/>
                </a:cxn>
              </a:cxnLst>
              <a:rect l="l" t="t" r="r" b="b"/>
              <a:pathLst>
                <a:path w="2315625" h="508114">
                  <a:moveTo>
                    <a:pt x="0" y="0"/>
                  </a:moveTo>
                  <a:lnTo>
                    <a:pt x="2315625" y="0"/>
                  </a:lnTo>
                  <a:lnTo>
                    <a:pt x="1955" y="508114"/>
                  </a:lnTo>
                  <a:close/>
                </a:path>
              </a:pathLst>
            </a:custGeom>
            <a:solidFill>
              <a:srgbClr val="EBEBE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9" name="Freeform: Shape 8">
              <a:extLst>
                <a:ext uri="{FF2B5EF4-FFF2-40B4-BE49-F238E27FC236}">
                  <a16:creationId xmlns:a16="http://schemas.microsoft.com/office/drawing/2014/main" id="{2C2FB966-6160-108D-3909-57C835514B75}"/>
                </a:ext>
              </a:extLst>
            </p:cNvPr>
            <p:cNvSpPr>
              <a:spLocks/>
            </p:cNvSpPr>
            <p:nvPr/>
          </p:nvSpPr>
          <p:spPr>
            <a:xfrm>
              <a:off x="7598" y="-5283"/>
              <a:ext cx="2031610" cy="445793"/>
            </a:xfrm>
            <a:custGeom>
              <a:avLst/>
              <a:gdLst>
                <a:gd name="connsiteX0" fmla="*/ 0 w 2031610"/>
                <a:gd name="connsiteY0" fmla="*/ 0 h 445793"/>
                <a:gd name="connsiteX1" fmla="*/ 2031610 w 2031610"/>
                <a:gd name="connsiteY1" fmla="*/ 0 h 445793"/>
                <a:gd name="connsiteX2" fmla="*/ 1716 w 2031610"/>
                <a:gd name="connsiteY2" fmla="*/ 445793 h 445793"/>
              </a:gdLst>
              <a:ahLst/>
              <a:cxnLst>
                <a:cxn ang="0">
                  <a:pos x="connsiteX0" y="connsiteY0"/>
                </a:cxn>
                <a:cxn ang="0">
                  <a:pos x="connsiteX1" y="connsiteY1"/>
                </a:cxn>
                <a:cxn ang="0">
                  <a:pos x="connsiteX2" y="connsiteY2"/>
                </a:cxn>
              </a:cxnLst>
              <a:rect l="l" t="t" r="r" b="b"/>
              <a:pathLst>
                <a:path w="2031610" h="445793">
                  <a:moveTo>
                    <a:pt x="0" y="0"/>
                  </a:moveTo>
                  <a:lnTo>
                    <a:pt x="2031610" y="0"/>
                  </a:lnTo>
                  <a:lnTo>
                    <a:pt x="1716" y="445793"/>
                  </a:lnTo>
                  <a:close/>
                </a:path>
              </a:pathLst>
            </a:custGeom>
            <a:solidFill>
              <a:srgbClr val="00518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grpSp>
      <p:sp>
        <p:nvSpPr>
          <p:cNvPr id="10" name="Slide Number Placeholder 2">
            <a:extLst>
              <a:ext uri="{FF2B5EF4-FFF2-40B4-BE49-F238E27FC236}">
                <a16:creationId xmlns:a16="http://schemas.microsoft.com/office/drawing/2014/main" id="{989B21F8-472A-6CFC-E32F-C8A6A6A4386C}"/>
              </a:ext>
            </a:extLst>
          </p:cNvPr>
          <p:cNvSpPr txBox="1">
            <a:spLocks/>
          </p:cNvSpPr>
          <p:nvPr userDrawn="1"/>
        </p:nvSpPr>
        <p:spPr>
          <a:xfrm>
            <a:off x="6919387" y="4767264"/>
            <a:ext cx="2133600"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EFF58B09-5FED-EE4D-AEDA-FB5EBA0FA7C2}" type="slidenum">
              <a:rPr lang="en-US" smtClean="0">
                <a:solidFill>
                  <a:schemeClr val="bg1"/>
                </a:solidFill>
              </a:rPr>
              <a:pPr algn="r"/>
              <a:t>‹#›</a:t>
            </a:fld>
            <a:endParaRPr lang="en-US">
              <a:solidFill>
                <a:schemeClr val="bg1"/>
              </a:solidFill>
            </a:endParaRPr>
          </a:p>
        </p:txBody>
      </p:sp>
    </p:spTree>
    <p:extLst>
      <p:ext uri="{BB962C8B-B14F-4D97-AF65-F5344CB8AC3E}">
        <p14:creationId xmlns:p14="http://schemas.microsoft.com/office/powerpoint/2010/main" val="4016735418"/>
      </p:ext>
    </p:extLst>
  </p:cSld>
  <p:clrMapOvr>
    <a:masterClrMapping/>
  </p:clrMapOvr>
  <p:hf sldNum="0" hdr="0" ftr="0" dt="0"/>
  <p:extLst>
    <p:ext uri="{DCECCB84-F9BA-43D5-87BE-67443E8EF086}">
      <p15:sldGuideLst xmlns:p15="http://schemas.microsoft.com/office/powerpoint/2012/main">
        <p15:guide id="1" pos="383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5C4EFD64-9D19-4E43-958E-E001661E1D6E}"/>
              </a:ext>
            </a:extLst>
          </p:cNvPr>
          <p:cNvSpPr>
            <a:spLocks noGrp="1"/>
          </p:cNvSpPr>
          <p:nvPr>
            <p:ph type="title"/>
          </p:nvPr>
        </p:nvSpPr>
        <p:spPr>
          <a:xfrm>
            <a:off x="628650" y="475941"/>
            <a:ext cx="7886700" cy="626133"/>
          </a:xfrm>
          <a:prstGeom prst="rect">
            <a:avLst/>
          </a:prstGeom>
        </p:spPr>
        <p:txBody>
          <a:bodyPr vert="horz" lIns="91440" tIns="45720" rIns="91440" bIns="45720" rtlCol="0" anchor="t" anchorCtr="0">
            <a:spAutoFit/>
          </a:bodyPr>
          <a:lstStyle/>
          <a:p>
            <a:r>
              <a:rPr lang="en-US"/>
              <a:t>Click to edit Master title style</a:t>
            </a:r>
          </a:p>
        </p:txBody>
      </p:sp>
      <p:sp>
        <p:nvSpPr>
          <p:cNvPr id="3" name="Text Placeholder 2">
            <a:extLst>
              <a:ext uri="{FF2B5EF4-FFF2-40B4-BE49-F238E27FC236}">
                <a16:creationId xmlns:a16="http://schemas.microsoft.com/office/drawing/2014/main" id="{F5CAA1E1-25E3-934A-853F-D76BECC4BBAD}"/>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52354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90"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Lst>
  <p:hf sldNum="0" hdr="0" ftr="0" dt="0"/>
  <p:txStyles>
    <p:titleStyle>
      <a:lvl1pPr algn="l" defTabSz="685800" rtl="0" eaLnBrk="1" latinLnBrk="0" hangingPunct="1">
        <a:lnSpc>
          <a:spcPct val="90000"/>
        </a:lnSpc>
        <a:spcBef>
          <a:spcPct val="0"/>
        </a:spcBef>
        <a:buNone/>
        <a:defRPr sz="3750" b="1" i="0" kern="1200" spc="-38" baseline="0">
          <a:solidFill>
            <a:schemeClr val="tx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spc="-38" baseline="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spc="-38" baseline="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spc="-38" baseline="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spc="-38" baseline="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spc="-38"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3833">
          <p15:clr>
            <a:srgbClr val="F26B43"/>
          </p15:clr>
        </p15:guide>
        <p15:guide id="6" orient="horz" pos="32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1.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1.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1.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1.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1.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1.xml"/><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hyperlink" Target="mailto:scott.hodgson@peelregion.ca" TargetMode="External"/><Relationship Id="rId4" Type="http://schemas.openxmlformats.org/officeDocument/2006/relationships/hyperlink" Target="mailto:julie.pittini@peelregion.ca" TargetMode="Externa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27.xml"/><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slide" Target="slide21.xml"/><Relationship Id="rId5" Type="http://schemas.openxmlformats.org/officeDocument/2006/relationships/slide" Target="slide13.xml"/><Relationship Id="rId4" Type="http://schemas.openxmlformats.org/officeDocument/2006/relationships/slide" Target="slide9.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5923F5B-F0E7-0005-F951-F3CCC2C9681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9144458" cy="3712482"/>
          </a:xfrm>
          <a:custGeom>
            <a:avLst/>
            <a:gdLst>
              <a:gd name="connsiteX0" fmla="*/ 0 w 9144000"/>
              <a:gd name="connsiteY0" fmla="*/ 0 h 2317070"/>
              <a:gd name="connsiteX1" fmla="*/ 9144000 w 9144000"/>
              <a:gd name="connsiteY1" fmla="*/ 0 h 2317070"/>
              <a:gd name="connsiteX2" fmla="*/ 9144000 w 9144000"/>
              <a:gd name="connsiteY2" fmla="*/ 2317070 h 2317070"/>
              <a:gd name="connsiteX3" fmla="*/ 0 w 9144000"/>
              <a:gd name="connsiteY3" fmla="*/ 2317070 h 2317070"/>
              <a:gd name="connsiteX4" fmla="*/ 0 w 9144000"/>
              <a:gd name="connsiteY4" fmla="*/ 0 h 2317070"/>
              <a:gd name="connsiteX0" fmla="*/ 0 w 9144000"/>
              <a:gd name="connsiteY0" fmla="*/ 0 h 3617232"/>
              <a:gd name="connsiteX1" fmla="*/ 9144000 w 9144000"/>
              <a:gd name="connsiteY1" fmla="*/ 0 h 3617232"/>
              <a:gd name="connsiteX2" fmla="*/ 9144000 w 9144000"/>
              <a:gd name="connsiteY2" fmla="*/ 2317070 h 3617232"/>
              <a:gd name="connsiteX3" fmla="*/ 9525 w 9144000"/>
              <a:gd name="connsiteY3" fmla="*/ 3617232 h 3617232"/>
              <a:gd name="connsiteX4" fmla="*/ 0 w 9144000"/>
              <a:gd name="connsiteY4" fmla="*/ 0 h 3617232"/>
              <a:gd name="connsiteX0" fmla="*/ 0 w 9148763"/>
              <a:gd name="connsiteY0" fmla="*/ 0 h 3617232"/>
              <a:gd name="connsiteX1" fmla="*/ 9144000 w 9148763"/>
              <a:gd name="connsiteY1" fmla="*/ 0 h 3617232"/>
              <a:gd name="connsiteX2" fmla="*/ 9148763 w 9148763"/>
              <a:gd name="connsiteY2" fmla="*/ 1893208 h 3617232"/>
              <a:gd name="connsiteX3" fmla="*/ 9525 w 9148763"/>
              <a:gd name="connsiteY3" fmla="*/ 3617232 h 3617232"/>
              <a:gd name="connsiteX4" fmla="*/ 0 w 9148763"/>
              <a:gd name="connsiteY4" fmla="*/ 0 h 3617232"/>
              <a:gd name="connsiteX0" fmla="*/ 0 w 9148763"/>
              <a:gd name="connsiteY0" fmla="*/ 0 h 3617232"/>
              <a:gd name="connsiteX1" fmla="*/ 9144000 w 9148763"/>
              <a:gd name="connsiteY1" fmla="*/ 0 h 3617232"/>
              <a:gd name="connsiteX2" fmla="*/ 9148763 w 9148763"/>
              <a:gd name="connsiteY2" fmla="*/ 1797958 h 3617232"/>
              <a:gd name="connsiteX3" fmla="*/ 9525 w 9148763"/>
              <a:gd name="connsiteY3" fmla="*/ 3617232 h 3617232"/>
              <a:gd name="connsiteX4" fmla="*/ 0 w 9148763"/>
              <a:gd name="connsiteY4" fmla="*/ 0 h 3617232"/>
              <a:gd name="connsiteX0" fmla="*/ 0 w 9144458"/>
              <a:gd name="connsiteY0" fmla="*/ 0 h 3617232"/>
              <a:gd name="connsiteX1" fmla="*/ 9144000 w 9144458"/>
              <a:gd name="connsiteY1" fmla="*/ 0 h 3617232"/>
              <a:gd name="connsiteX2" fmla="*/ 9144000 w 9144458"/>
              <a:gd name="connsiteY2" fmla="*/ 1707470 h 3617232"/>
              <a:gd name="connsiteX3" fmla="*/ 9525 w 9144458"/>
              <a:gd name="connsiteY3" fmla="*/ 3617232 h 3617232"/>
              <a:gd name="connsiteX4" fmla="*/ 0 w 9144458"/>
              <a:gd name="connsiteY4" fmla="*/ 0 h 3617232"/>
              <a:gd name="connsiteX0" fmla="*/ 0 w 9144458"/>
              <a:gd name="connsiteY0" fmla="*/ 0 h 3712482"/>
              <a:gd name="connsiteX1" fmla="*/ 9144000 w 9144458"/>
              <a:gd name="connsiteY1" fmla="*/ 0 h 3712482"/>
              <a:gd name="connsiteX2" fmla="*/ 9144000 w 9144458"/>
              <a:gd name="connsiteY2" fmla="*/ 1707470 h 3712482"/>
              <a:gd name="connsiteX3" fmla="*/ 14288 w 9144458"/>
              <a:gd name="connsiteY3" fmla="*/ 3712482 h 3712482"/>
              <a:gd name="connsiteX4" fmla="*/ 0 w 9144458"/>
              <a:gd name="connsiteY4" fmla="*/ 0 h 3712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458" h="3712482">
                <a:moveTo>
                  <a:pt x="0" y="0"/>
                </a:moveTo>
                <a:lnTo>
                  <a:pt x="9144000" y="0"/>
                </a:lnTo>
                <a:cubicBezTo>
                  <a:pt x="9145588" y="631069"/>
                  <a:pt x="9142412" y="1076401"/>
                  <a:pt x="9144000" y="1707470"/>
                </a:cubicBezTo>
                <a:lnTo>
                  <a:pt x="14288" y="3712482"/>
                </a:lnTo>
                <a:cubicBezTo>
                  <a:pt x="9525" y="2474988"/>
                  <a:pt x="4763" y="1237494"/>
                  <a:pt x="0" y="0"/>
                </a:cubicBezTo>
                <a:close/>
              </a:path>
            </a:pathLst>
          </a:custGeom>
          <a:solidFill>
            <a:srgbClr val="0051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3E38D786-795C-0943-9615-66D0D55EC38A}"/>
              </a:ext>
            </a:extLst>
          </p:cNvPr>
          <p:cNvSpPr>
            <a:spLocks noGrp="1"/>
          </p:cNvSpPr>
          <p:nvPr>
            <p:ph type="ctrTitle"/>
          </p:nvPr>
        </p:nvSpPr>
        <p:spPr>
          <a:xfrm>
            <a:off x="564356" y="1555850"/>
            <a:ext cx="8036719" cy="877163"/>
          </a:xfrm>
        </p:spPr>
        <p:txBody>
          <a:bodyPr/>
          <a:lstStyle/>
          <a:p>
            <a:pPr marL="0" indent="0">
              <a:buFont typeface="Arial" panose="020B0604020202020204" pitchFamily="34" charset="0"/>
              <a:buNone/>
            </a:pPr>
            <a:r>
              <a:rPr lang="en-US" sz="6000"/>
              <a:t>Peel Region</a:t>
            </a:r>
            <a:endParaRPr lang="en-US" b="1">
              <a:solidFill>
                <a:schemeClr val="bg1"/>
              </a:solidFill>
            </a:endParaRPr>
          </a:p>
        </p:txBody>
      </p:sp>
      <p:sp>
        <p:nvSpPr>
          <p:cNvPr id="3" name="Subtitle 2">
            <a:extLst>
              <a:ext uri="{FF2B5EF4-FFF2-40B4-BE49-F238E27FC236}">
                <a16:creationId xmlns:a16="http://schemas.microsoft.com/office/drawing/2014/main" id="{52A42BDE-CFF4-3748-847C-B3B1A2DE93BA}"/>
              </a:ext>
            </a:extLst>
          </p:cNvPr>
          <p:cNvSpPr>
            <a:spLocks noGrp="1"/>
          </p:cNvSpPr>
          <p:nvPr/>
        </p:nvSpPr>
        <p:spPr>
          <a:xfrm>
            <a:off x="627063" y="2771379"/>
            <a:ext cx="6604000" cy="508000"/>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spc="-38" baseline="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spc="-38" baseline="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spc="-38" baseline="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spc="-38" baseline="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spc="-38"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a:solidFill>
                  <a:schemeClr val="bg1"/>
                </a:solidFill>
              </a:rPr>
              <a:t>December 2025</a:t>
            </a:r>
          </a:p>
        </p:txBody>
      </p:sp>
    </p:spTree>
    <p:extLst>
      <p:ext uri="{BB962C8B-B14F-4D97-AF65-F5344CB8AC3E}">
        <p14:creationId xmlns:p14="http://schemas.microsoft.com/office/powerpoint/2010/main" val="985179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Isosceles Triangle 23">
            <a:extLst>
              <a:ext uri="{FF2B5EF4-FFF2-40B4-BE49-F238E27FC236}">
                <a16:creationId xmlns:a16="http://schemas.microsoft.com/office/drawing/2014/main" id="{0BB795D7-E84A-1751-F43C-C5090B294453}"/>
              </a:ext>
              <a:ext uri="{C183D7F6-B498-43B3-948B-1728B52AA6E4}">
                <adec:decorative xmlns:adec="http://schemas.microsoft.com/office/drawing/2017/decorative" val="1"/>
              </a:ext>
            </a:extLst>
          </p:cNvPr>
          <p:cNvSpPr/>
          <p:nvPr/>
        </p:nvSpPr>
        <p:spPr>
          <a:xfrm rot="4917344">
            <a:off x="5392644" y="1575904"/>
            <a:ext cx="545563" cy="362965"/>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Isosceles Triangle 20">
            <a:extLst>
              <a:ext uri="{FF2B5EF4-FFF2-40B4-BE49-F238E27FC236}">
                <a16:creationId xmlns:a16="http://schemas.microsoft.com/office/drawing/2014/main" id="{666F49D2-2783-6857-5AD5-2E79E28C00B0}"/>
              </a:ext>
              <a:ext uri="{C183D7F6-B498-43B3-948B-1728B52AA6E4}">
                <adec:decorative xmlns:adec="http://schemas.microsoft.com/office/drawing/2017/decorative" val="1"/>
              </a:ext>
            </a:extLst>
          </p:cNvPr>
          <p:cNvSpPr/>
          <p:nvPr/>
        </p:nvSpPr>
        <p:spPr>
          <a:xfrm rot="5024404">
            <a:off x="3254154" y="1752844"/>
            <a:ext cx="545563" cy="362965"/>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a:extLst>
              <a:ext uri="{FF2B5EF4-FFF2-40B4-BE49-F238E27FC236}">
                <a16:creationId xmlns:a16="http://schemas.microsoft.com/office/drawing/2014/main" id="{A1E1ADB3-9EF9-8CD4-D0A8-AB7D89563D45}"/>
              </a:ext>
              <a:ext uri="{C183D7F6-B498-43B3-948B-1728B52AA6E4}">
                <adec:decorative xmlns:adec="http://schemas.microsoft.com/office/drawing/2017/decorative" val="1"/>
              </a:ext>
            </a:extLst>
          </p:cNvPr>
          <p:cNvSpPr/>
          <p:nvPr/>
        </p:nvSpPr>
        <p:spPr>
          <a:xfrm>
            <a:off x="3838681" y="1075757"/>
            <a:ext cx="1692239" cy="1690821"/>
          </a:xfrm>
          <a:prstGeom prst="ellipse">
            <a:avLst/>
          </a:prstGeom>
          <a:solidFill>
            <a:srgbClr val="E1E8F6"/>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tIns="640080" rIns="45720" rtlCol="0" anchor="t" anchorCtr="0"/>
          <a:lstStyle/>
          <a:p>
            <a:pPr marL="7620" indent="-7620" algn="ctr"/>
            <a:endParaRPr lang="en-US" sz="2800" spc="-38">
              <a:solidFill>
                <a:schemeClr val="bg1"/>
              </a:solidFill>
              <a:latin typeface="+mj-lt"/>
            </a:endParaRPr>
          </a:p>
        </p:txBody>
      </p:sp>
      <p:sp>
        <p:nvSpPr>
          <p:cNvPr id="18" name="Oval 17">
            <a:extLst>
              <a:ext uri="{FF2B5EF4-FFF2-40B4-BE49-F238E27FC236}">
                <a16:creationId xmlns:a16="http://schemas.microsoft.com/office/drawing/2014/main" id="{5E442F85-2A8F-1BCF-ADB6-555B2E8224BA}"/>
              </a:ext>
              <a:ext uri="{C183D7F6-B498-43B3-948B-1728B52AA6E4}">
                <adec:decorative xmlns:adec="http://schemas.microsoft.com/office/drawing/2017/decorative" val="1"/>
              </a:ext>
            </a:extLst>
          </p:cNvPr>
          <p:cNvSpPr/>
          <p:nvPr/>
        </p:nvSpPr>
        <p:spPr>
          <a:xfrm>
            <a:off x="5983378" y="807751"/>
            <a:ext cx="1960470" cy="1958827"/>
          </a:xfrm>
          <a:prstGeom prst="ellipse">
            <a:avLst/>
          </a:prstGeom>
          <a:solidFill>
            <a:srgbClr val="E1E8F6"/>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tIns="640080" rIns="45720" rtlCol="0" anchor="t" anchorCtr="0"/>
          <a:lstStyle/>
          <a:p>
            <a:pPr marL="7620" indent="-7620" algn="ctr"/>
            <a:endParaRPr lang="en-US" sz="2800" spc="-38">
              <a:solidFill>
                <a:schemeClr val="bg1"/>
              </a:solidFill>
              <a:latin typeface="+mj-lt"/>
            </a:endParaRPr>
          </a:p>
        </p:txBody>
      </p:sp>
      <p:sp>
        <p:nvSpPr>
          <p:cNvPr id="12" name="Oval 11">
            <a:extLst>
              <a:ext uri="{FF2B5EF4-FFF2-40B4-BE49-F238E27FC236}">
                <a16:creationId xmlns:a16="http://schemas.microsoft.com/office/drawing/2014/main" id="{BD8E412B-5B9F-7F01-1996-09953BE97477}"/>
              </a:ext>
              <a:ext uri="{C183D7F6-B498-43B3-948B-1728B52AA6E4}">
                <adec:decorative xmlns:adec="http://schemas.microsoft.com/office/drawing/2017/decorative" val="1"/>
              </a:ext>
            </a:extLst>
          </p:cNvPr>
          <p:cNvSpPr/>
          <p:nvPr/>
        </p:nvSpPr>
        <p:spPr>
          <a:xfrm>
            <a:off x="1941594" y="1307998"/>
            <a:ext cx="1459803" cy="1458580"/>
          </a:xfrm>
          <a:prstGeom prst="ellipse">
            <a:avLst/>
          </a:prstGeom>
          <a:solidFill>
            <a:srgbClr val="E1E8F6"/>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tIns="640080" rIns="45720" rtlCol="0" anchor="t" anchorCtr="0"/>
          <a:lstStyle/>
          <a:p>
            <a:pPr marL="7620" indent="-7620" algn="ctr"/>
            <a:endParaRPr lang="en-US" sz="2800" spc="-38">
              <a:solidFill>
                <a:schemeClr val="bg1"/>
              </a:solidFill>
              <a:latin typeface="+mj-lt"/>
            </a:endParaRPr>
          </a:p>
        </p:txBody>
      </p:sp>
      <p:sp>
        <p:nvSpPr>
          <p:cNvPr id="6" name="Title 7">
            <a:extLst>
              <a:ext uri="{FF2B5EF4-FFF2-40B4-BE49-F238E27FC236}">
                <a16:creationId xmlns:a16="http://schemas.microsoft.com/office/drawing/2014/main" id="{B313170A-76BE-41C6-82C7-3341A05E879D}"/>
              </a:ext>
            </a:extLst>
          </p:cNvPr>
          <p:cNvSpPr>
            <a:spLocks noGrp="1"/>
          </p:cNvSpPr>
          <p:nvPr>
            <p:ph type="title"/>
          </p:nvPr>
        </p:nvSpPr>
        <p:spPr/>
        <p:txBody>
          <a:bodyPr>
            <a:normAutofit/>
          </a:bodyPr>
          <a:lstStyle/>
          <a:p>
            <a:r>
              <a:rPr lang="en-US" sz="3200"/>
              <a:t>Rapid Population Growth</a:t>
            </a:r>
            <a:endParaRPr lang="en-CA" sz="3200"/>
          </a:p>
        </p:txBody>
      </p:sp>
      <p:pic>
        <p:nvPicPr>
          <p:cNvPr id="29" name="Picture 28">
            <a:extLst>
              <a:ext uri="{FF2B5EF4-FFF2-40B4-BE49-F238E27FC236}">
                <a16:creationId xmlns:a16="http://schemas.microsoft.com/office/drawing/2014/main" id="{734AC33B-0B87-787D-C607-810B3E8A92EF}"/>
              </a:ext>
              <a:ext uri="{C183D7F6-B498-43B3-948B-1728B52AA6E4}">
                <adec:decorative xmlns:adec="http://schemas.microsoft.com/office/drawing/2017/decorative" val="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929480" y="3204592"/>
            <a:ext cx="468376" cy="649338"/>
          </a:xfrm>
          <a:prstGeom prst="rect">
            <a:avLst/>
          </a:prstGeom>
        </p:spPr>
      </p:pic>
      <p:sp>
        <p:nvSpPr>
          <p:cNvPr id="34" name="TextBox 33">
            <a:extLst>
              <a:ext uri="{FF2B5EF4-FFF2-40B4-BE49-F238E27FC236}">
                <a16:creationId xmlns:a16="http://schemas.microsoft.com/office/drawing/2014/main" id="{78FD7F58-F103-9509-09BA-E5F7BA24D9ED}"/>
              </a:ext>
            </a:extLst>
          </p:cNvPr>
          <p:cNvSpPr txBox="1"/>
          <p:nvPr/>
        </p:nvSpPr>
        <p:spPr>
          <a:xfrm>
            <a:off x="1858115" y="1466442"/>
            <a:ext cx="1616903" cy="1346522"/>
          </a:xfrm>
          <a:prstGeom prst="rect">
            <a:avLst/>
          </a:prstGeom>
          <a:noFill/>
          <a:ln>
            <a:noFill/>
          </a:ln>
        </p:spPr>
        <p:txBody>
          <a:bodyPr wrap="square" rtlCol="0">
            <a:spAutoFit/>
          </a:bodyPr>
          <a:lstStyle/>
          <a:p>
            <a:pPr algn="ctr"/>
            <a:r>
              <a:rPr lang="en-US" sz="1800" spc="-38"/>
              <a:t>2003</a:t>
            </a:r>
          </a:p>
          <a:p>
            <a:pPr algn="ctr"/>
            <a:r>
              <a:rPr lang="en-US" sz="3600" b="1"/>
              <a:t>1.10</a:t>
            </a:r>
            <a:r>
              <a:rPr lang="en-US" sz="3600" b="1" spc="-38"/>
              <a:t> </a:t>
            </a:r>
          </a:p>
          <a:p>
            <a:pPr algn="ctr"/>
            <a:r>
              <a:rPr lang="en-US" sz="1400" b="1" spc="-38"/>
              <a:t>million</a:t>
            </a:r>
          </a:p>
          <a:p>
            <a:endParaRPr lang="en-CA"/>
          </a:p>
        </p:txBody>
      </p:sp>
      <p:sp>
        <p:nvSpPr>
          <p:cNvPr id="19" name="TextBox 18">
            <a:extLst>
              <a:ext uri="{FF2B5EF4-FFF2-40B4-BE49-F238E27FC236}">
                <a16:creationId xmlns:a16="http://schemas.microsoft.com/office/drawing/2014/main" id="{7600D404-BA52-3BAF-6B8F-2E1E7C86722D}"/>
              </a:ext>
            </a:extLst>
          </p:cNvPr>
          <p:cNvSpPr txBox="1"/>
          <p:nvPr/>
        </p:nvSpPr>
        <p:spPr>
          <a:xfrm>
            <a:off x="3838682" y="1197929"/>
            <a:ext cx="1616903" cy="1561966"/>
          </a:xfrm>
          <a:prstGeom prst="rect">
            <a:avLst/>
          </a:prstGeom>
          <a:noFill/>
          <a:ln>
            <a:noFill/>
          </a:ln>
        </p:spPr>
        <p:txBody>
          <a:bodyPr wrap="square" rtlCol="0">
            <a:spAutoFit/>
          </a:bodyPr>
          <a:lstStyle/>
          <a:p>
            <a:pPr algn="ctr"/>
            <a:r>
              <a:rPr lang="en-US" sz="1800" spc="-38"/>
              <a:t>2024</a:t>
            </a:r>
          </a:p>
          <a:p>
            <a:pPr algn="ctr"/>
            <a:r>
              <a:rPr lang="en-US" sz="3600" b="1"/>
              <a:t>1.66</a:t>
            </a:r>
            <a:endParaRPr lang="en-US" sz="3600" b="1" spc="-38"/>
          </a:p>
          <a:p>
            <a:pPr algn="ctr"/>
            <a:r>
              <a:rPr lang="en-US" sz="1400" b="1" spc="-38"/>
              <a:t>million</a:t>
            </a:r>
          </a:p>
          <a:p>
            <a:pPr algn="ctr"/>
            <a:r>
              <a:rPr lang="en-US" sz="1400" spc="-38"/>
              <a:t>      51% increase</a:t>
            </a:r>
          </a:p>
          <a:p>
            <a:endParaRPr lang="en-CA"/>
          </a:p>
        </p:txBody>
      </p:sp>
      <p:sp>
        <p:nvSpPr>
          <p:cNvPr id="20" name="TextBox 19">
            <a:extLst>
              <a:ext uri="{FF2B5EF4-FFF2-40B4-BE49-F238E27FC236}">
                <a16:creationId xmlns:a16="http://schemas.microsoft.com/office/drawing/2014/main" id="{5728488B-7D29-A660-AE83-A462DA11A4F0}"/>
              </a:ext>
            </a:extLst>
          </p:cNvPr>
          <p:cNvSpPr txBox="1"/>
          <p:nvPr/>
        </p:nvSpPr>
        <p:spPr>
          <a:xfrm>
            <a:off x="6175245" y="1003434"/>
            <a:ext cx="1616903" cy="1638910"/>
          </a:xfrm>
          <a:prstGeom prst="rect">
            <a:avLst/>
          </a:prstGeom>
          <a:noFill/>
          <a:ln>
            <a:noFill/>
          </a:ln>
        </p:spPr>
        <p:txBody>
          <a:bodyPr wrap="square" rtlCol="0">
            <a:spAutoFit/>
          </a:bodyPr>
          <a:lstStyle/>
          <a:p>
            <a:pPr algn="ctr"/>
            <a:r>
              <a:rPr lang="en-US" sz="1800" spc="-38"/>
              <a:t>2051</a:t>
            </a:r>
          </a:p>
          <a:p>
            <a:pPr algn="ctr"/>
            <a:r>
              <a:rPr lang="en-US" sz="3600" b="1"/>
              <a:t>2.5</a:t>
            </a:r>
            <a:r>
              <a:rPr lang="en-US" sz="3600" b="1" spc="-38"/>
              <a:t>0</a:t>
            </a:r>
          </a:p>
          <a:p>
            <a:pPr algn="ctr"/>
            <a:r>
              <a:rPr lang="en-US" sz="1400" b="1" spc="-38"/>
              <a:t>million</a:t>
            </a:r>
          </a:p>
          <a:p>
            <a:pPr algn="ctr">
              <a:spcBef>
                <a:spcPts val="600"/>
              </a:spcBef>
            </a:pPr>
            <a:r>
              <a:rPr lang="en-US" sz="1400" spc="-38"/>
              <a:t>    51% increase</a:t>
            </a:r>
            <a:endParaRPr lang="en-US" sz="1400" b="1" spc="-38"/>
          </a:p>
          <a:p>
            <a:endParaRPr lang="en-CA"/>
          </a:p>
        </p:txBody>
      </p:sp>
      <p:sp>
        <p:nvSpPr>
          <p:cNvPr id="31" name="Rectangle 30">
            <a:extLst>
              <a:ext uri="{FF2B5EF4-FFF2-40B4-BE49-F238E27FC236}">
                <a16:creationId xmlns:a16="http://schemas.microsoft.com/office/drawing/2014/main" id="{ED395107-30E4-D618-3D68-0E16216D6537}"/>
              </a:ext>
            </a:extLst>
          </p:cNvPr>
          <p:cNvSpPr/>
          <p:nvPr/>
        </p:nvSpPr>
        <p:spPr>
          <a:xfrm>
            <a:off x="422408" y="3115266"/>
            <a:ext cx="1766134" cy="738664"/>
          </a:xfrm>
          <a:prstGeom prst="rect">
            <a:avLst/>
          </a:prstGeom>
        </p:spPr>
        <p:txBody>
          <a:bodyPr wrap="square">
            <a:spAutoFit/>
          </a:bodyPr>
          <a:lstStyle/>
          <a:p>
            <a:pPr algn="ctr"/>
            <a:endParaRPr lang="en-US" sz="200" b="1">
              <a:solidFill>
                <a:schemeClr val="bg1"/>
              </a:solidFill>
            </a:endParaRPr>
          </a:p>
          <a:p>
            <a:r>
              <a:rPr lang="en-US" sz="2000" b="1"/>
              <a:t>Young population</a:t>
            </a:r>
            <a:r>
              <a:rPr lang="en-US" sz="2000" b="1" baseline="30000"/>
              <a:t>1</a:t>
            </a:r>
            <a:endParaRPr lang="en-US" sz="2000" b="1"/>
          </a:p>
        </p:txBody>
      </p:sp>
      <p:sp>
        <p:nvSpPr>
          <p:cNvPr id="17" name="TextBox 16">
            <a:extLst>
              <a:ext uri="{FF2B5EF4-FFF2-40B4-BE49-F238E27FC236}">
                <a16:creationId xmlns:a16="http://schemas.microsoft.com/office/drawing/2014/main" id="{4A0FB708-86E9-A6FE-7AAA-96D999C3BC6F}"/>
              </a:ext>
            </a:extLst>
          </p:cNvPr>
          <p:cNvSpPr txBox="1"/>
          <p:nvPr/>
        </p:nvSpPr>
        <p:spPr>
          <a:xfrm>
            <a:off x="450783" y="4494389"/>
            <a:ext cx="2343031" cy="246221"/>
          </a:xfrm>
          <a:prstGeom prst="rect">
            <a:avLst/>
          </a:prstGeom>
          <a:noFill/>
        </p:spPr>
        <p:txBody>
          <a:bodyPr wrap="square" rtlCol="0">
            <a:spAutoFit/>
          </a:bodyPr>
          <a:lstStyle/>
          <a:p>
            <a:pPr marL="228600" indent="-228600">
              <a:buFont typeface="+mj-lt"/>
              <a:buAutoNum type="arabicPeriod"/>
            </a:pPr>
            <a:r>
              <a:rPr lang="en-US" sz="1000"/>
              <a:t>Statistics Canada, 2021 Census</a:t>
            </a:r>
          </a:p>
        </p:txBody>
      </p:sp>
      <p:sp>
        <p:nvSpPr>
          <p:cNvPr id="33" name="Oval 32">
            <a:extLst>
              <a:ext uri="{FF2B5EF4-FFF2-40B4-BE49-F238E27FC236}">
                <a16:creationId xmlns:a16="http://schemas.microsoft.com/office/drawing/2014/main" id="{46369E4B-2472-A688-D9B8-D9D689CA1E12}"/>
              </a:ext>
              <a:ext uri="{C183D7F6-B498-43B3-948B-1728B52AA6E4}">
                <adec:decorative xmlns:adec="http://schemas.microsoft.com/office/drawing/2017/decorative" val="1"/>
              </a:ext>
            </a:extLst>
          </p:cNvPr>
          <p:cNvSpPr/>
          <p:nvPr/>
        </p:nvSpPr>
        <p:spPr>
          <a:xfrm>
            <a:off x="2764666" y="2966754"/>
            <a:ext cx="1809962" cy="1808446"/>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tIns="640080" rIns="45720" rtlCol="0" anchor="t" anchorCtr="0"/>
          <a:lstStyle/>
          <a:p>
            <a:pPr marL="7620" indent="-7620" algn="ctr"/>
            <a:endParaRPr lang="en-US" sz="2800" spc="-38">
              <a:solidFill>
                <a:schemeClr val="bg1"/>
              </a:solidFill>
              <a:latin typeface="+mj-lt"/>
            </a:endParaRPr>
          </a:p>
        </p:txBody>
      </p:sp>
      <p:sp>
        <p:nvSpPr>
          <p:cNvPr id="36" name="Oval 35">
            <a:extLst>
              <a:ext uri="{FF2B5EF4-FFF2-40B4-BE49-F238E27FC236}">
                <a16:creationId xmlns:a16="http://schemas.microsoft.com/office/drawing/2014/main" id="{955C8D07-FF2D-EEC6-222A-B7ED9039DE57}"/>
              </a:ext>
              <a:ext uri="{C183D7F6-B498-43B3-948B-1728B52AA6E4}">
                <adec:decorative xmlns:adec="http://schemas.microsoft.com/office/drawing/2017/decorative" val="1"/>
              </a:ext>
            </a:extLst>
          </p:cNvPr>
          <p:cNvSpPr/>
          <p:nvPr/>
        </p:nvSpPr>
        <p:spPr>
          <a:xfrm>
            <a:off x="4821341" y="2966754"/>
            <a:ext cx="1809965" cy="1808446"/>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tIns="640080" rIns="45720" rtlCol="0" anchor="t" anchorCtr="0"/>
          <a:lstStyle/>
          <a:p>
            <a:pPr marL="7620" indent="-7620" algn="ctr"/>
            <a:endParaRPr lang="en-US" sz="2800" spc="-38">
              <a:solidFill>
                <a:schemeClr val="bg1"/>
              </a:solidFill>
              <a:latin typeface="+mj-lt"/>
            </a:endParaRPr>
          </a:p>
        </p:txBody>
      </p:sp>
      <p:sp>
        <p:nvSpPr>
          <p:cNvPr id="14" name="TextBox 13">
            <a:extLst>
              <a:ext uri="{FF2B5EF4-FFF2-40B4-BE49-F238E27FC236}">
                <a16:creationId xmlns:a16="http://schemas.microsoft.com/office/drawing/2014/main" id="{62AC7D4B-C4FF-62C8-CD6B-95D73B84EF09}"/>
              </a:ext>
            </a:extLst>
          </p:cNvPr>
          <p:cNvSpPr txBox="1"/>
          <p:nvPr/>
        </p:nvSpPr>
        <p:spPr>
          <a:xfrm>
            <a:off x="2861195" y="3422901"/>
            <a:ext cx="1616903" cy="1100301"/>
          </a:xfrm>
          <a:prstGeom prst="rect">
            <a:avLst/>
          </a:prstGeom>
          <a:noFill/>
          <a:ln>
            <a:noFill/>
          </a:ln>
        </p:spPr>
        <p:txBody>
          <a:bodyPr wrap="square" rtlCol="0">
            <a:spAutoFit/>
          </a:bodyPr>
          <a:lstStyle/>
          <a:p>
            <a:pPr algn="ctr"/>
            <a:r>
              <a:rPr lang="en-US" sz="2400" b="1">
                <a:solidFill>
                  <a:schemeClr val="bg1"/>
                </a:solidFill>
              </a:rPr>
              <a:t>39 years</a:t>
            </a:r>
            <a:r>
              <a:rPr lang="en-US" sz="2400" b="1" spc="-38">
                <a:solidFill>
                  <a:schemeClr val="bg1"/>
                </a:solidFill>
              </a:rPr>
              <a:t> </a:t>
            </a:r>
          </a:p>
          <a:p>
            <a:pPr algn="ctr"/>
            <a:r>
              <a:rPr lang="en-US" sz="1400" b="1" spc="-38">
                <a:solidFill>
                  <a:schemeClr val="bg1"/>
                </a:solidFill>
              </a:rPr>
              <a:t>average age</a:t>
            </a:r>
          </a:p>
          <a:p>
            <a:pPr algn="ctr"/>
            <a:r>
              <a:rPr lang="en-US" sz="1400" spc="-38">
                <a:solidFill>
                  <a:schemeClr val="bg1"/>
                </a:solidFill>
              </a:rPr>
              <a:t>Youngest in GTA</a:t>
            </a:r>
          </a:p>
          <a:p>
            <a:endParaRPr lang="en-CA"/>
          </a:p>
        </p:txBody>
      </p:sp>
      <p:sp>
        <p:nvSpPr>
          <p:cNvPr id="37" name="TextBox 36">
            <a:extLst>
              <a:ext uri="{FF2B5EF4-FFF2-40B4-BE49-F238E27FC236}">
                <a16:creationId xmlns:a16="http://schemas.microsoft.com/office/drawing/2014/main" id="{05F43078-01D0-3B9F-83F0-95AA1CFB3159}"/>
              </a:ext>
            </a:extLst>
          </p:cNvPr>
          <p:cNvSpPr txBox="1"/>
          <p:nvPr/>
        </p:nvSpPr>
        <p:spPr>
          <a:xfrm>
            <a:off x="4887800" y="3238236"/>
            <a:ext cx="1646810" cy="1469633"/>
          </a:xfrm>
          <a:prstGeom prst="rect">
            <a:avLst/>
          </a:prstGeom>
          <a:noFill/>
          <a:ln>
            <a:noFill/>
          </a:ln>
        </p:spPr>
        <p:txBody>
          <a:bodyPr wrap="square" rtlCol="0">
            <a:spAutoFit/>
          </a:bodyPr>
          <a:lstStyle/>
          <a:p>
            <a:pPr algn="ctr"/>
            <a:r>
              <a:rPr lang="en-US" sz="2000" b="1">
                <a:solidFill>
                  <a:schemeClr val="bg1"/>
                </a:solidFill>
              </a:rPr>
              <a:t>69%</a:t>
            </a:r>
            <a:endParaRPr lang="en-US" sz="2000" b="1" spc="-38">
              <a:solidFill>
                <a:schemeClr val="bg1"/>
              </a:solidFill>
            </a:endParaRPr>
          </a:p>
          <a:p>
            <a:pPr algn="ctr"/>
            <a:r>
              <a:rPr lang="en-US" sz="1400" b="1" spc="-38">
                <a:solidFill>
                  <a:schemeClr val="bg1"/>
                </a:solidFill>
              </a:rPr>
              <a:t>working age</a:t>
            </a:r>
          </a:p>
          <a:p>
            <a:pPr algn="ctr"/>
            <a:r>
              <a:rPr lang="en-US" sz="1400" spc="-38">
                <a:solidFill>
                  <a:schemeClr val="bg1"/>
                </a:solidFill>
              </a:rPr>
              <a:t>15 to 64, second highest ratio in the GTA</a:t>
            </a:r>
          </a:p>
          <a:p>
            <a:endParaRPr lang="en-CA"/>
          </a:p>
        </p:txBody>
      </p:sp>
      <p:sp>
        <p:nvSpPr>
          <p:cNvPr id="2" name="Arrow: Up 1">
            <a:extLst>
              <a:ext uri="{FF2B5EF4-FFF2-40B4-BE49-F238E27FC236}">
                <a16:creationId xmlns:a16="http://schemas.microsoft.com/office/drawing/2014/main" id="{FE3C34F6-4C39-26E3-0DD6-73B12A3E077C}"/>
              </a:ext>
              <a:ext uri="{C183D7F6-B498-43B3-948B-1728B52AA6E4}">
                <adec:decorative xmlns:adec="http://schemas.microsoft.com/office/drawing/2017/decorative" val="1"/>
              </a:ext>
            </a:extLst>
          </p:cNvPr>
          <p:cNvSpPr/>
          <p:nvPr/>
        </p:nvSpPr>
        <p:spPr>
          <a:xfrm>
            <a:off x="4034133" y="2205596"/>
            <a:ext cx="227020" cy="279844"/>
          </a:xfrm>
          <a:prstGeom prst="up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Arrow: Up 2">
            <a:extLst>
              <a:ext uri="{FF2B5EF4-FFF2-40B4-BE49-F238E27FC236}">
                <a16:creationId xmlns:a16="http://schemas.microsoft.com/office/drawing/2014/main" id="{707925A7-C0CD-7F57-9578-16E34EE55AA0}"/>
              </a:ext>
              <a:ext uri="{C183D7F6-B498-43B3-948B-1728B52AA6E4}">
                <adec:decorative xmlns:adec="http://schemas.microsoft.com/office/drawing/2017/decorative" val="1"/>
              </a:ext>
            </a:extLst>
          </p:cNvPr>
          <p:cNvSpPr/>
          <p:nvPr/>
        </p:nvSpPr>
        <p:spPr>
          <a:xfrm>
            <a:off x="6303333" y="2109634"/>
            <a:ext cx="227020" cy="279844"/>
          </a:xfrm>
          <a:prstGeom prst="up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76787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B313170A-76BE-41C6-82C7-3341A05E879D}"/>
              </a:ext>
            </a:extLst>
          </p:cNvPr>
          <p:cNvSpPr>
            <a:spLocks noGrp="1"/>
          </p:cNvSpPr>
          <p:nvPr>
            <p:ph type="title"/>
          </p:nvPr>
        </p:nvSpPr>
        <p:spPr/>
        <p:txBody>
          <a:bodyPr>
            <a:normAutofit/>
          </a:bodyPr>
          <a:lstStyle/>
          <a:p>
            <a:r>
              <a:rPr lang="en-US" sz="3200"/>
              <a:t>Strong and Diverse Business Sector</a:t>
            </a:r>
            <a:endParaRPr lang="en-CA" sz="3200"/>
          </a:p>
        </p:txBody>
      </p:sp>
      <p:sp>
        <p:nvSpPr>
          <p:cNvPr id="33" name="TextBox 32">
            <a:extLst>
              <a:ext uri="{FF2B5EF4-FFF2-40B4-BE49-F238E27FC236}">
                <a16:creationId xmlns:a16="http://schemas.microsoft.com/office/drawing/2014/main" id="{F716A64B-E2A2-44F0-933D-9686590DB5DC}"/>
              </a:ext>
            </a:extLst>
          </p:cNvPr>
          <p:cNvSpPr txBox="1"/>
          <p:nvPr/>
        </p:nvSpPr>
        <p:spPr>
          <a:xfrm>
            <a:off x="489103" y="1017237"/>
            <a:ext cx="4660728" cy="369332"/>
          </a:xfrm>
          <a:prstGeom prst="rect">
            <a:avLst/>
          </a:prstGeom>
          <a:noFill/>
        </p:spPr>
        <p:txBody>
          <a:bodyPr wrap="square" rtlCol="0">
            <a:spAutoFit/>
          </a:bodyPr>
          <a:lstStyle/>
          <a:p>
            <a:r>
              <a:rPr lang="en-US" sz="1800" b="1"/>
              <a:t>Distribution of business sectors</a:t>
            </a:r>
            <a:r>
              <a:rPr lang="en-CA" sz="1800" b="1"/>
              <a:t> (2023)</a:t>
            </a:r>
            <a:endParaRPr lang="en-US" sz="1800" b="1"/>
          </a:p>
        </p:txBody>
      </p:sp>
      <p:sp>
        <p:nvSpPr>
          <p:cNvPr id="4" name="Arrow: Up 1">
            <a:extLst>
              <a:ext uri="{FF2B5EF4-FFF2-40B4-BE49-F238E27FC236}">
                <a16:creationId xmlns:a16="http://schemas.microsoft.com/office/drawing/2014/main" id="{BBABA7C6-03A1-810D-84A4-131918CD9511}"/>
              </a:ext>
              <a:ext uri="{C183D7F6-B498-43B3-948B-1728B52AA6E4}">
                <adec:decorative xmlns:adec="http://schemas.microsoft.com/office/drawing/2017/decorative" val="1"/>
              </a:ext>
            </a:extLst>
          </p:cNvPr>
          <p:cNvSpPr/>
          <p:nvPr/>
        </p:nvSpPr>
        <p:spPr>
          <a:xfrm>
            <a:off x="6933738" y="2273542"/>
            <a:ext cx="1271024" cy="1100758"/>
          </a:xfrm>
          <a:custGeom>
            <a:avLst/>
            <a:gdLst>
              <a:gd name="connsiteX0" fmla="*/ 0 w 1271024"/>
              <a:gd name="connsiteY0" fmla="*/ 549009 h 1098017"/>
              <a:gd name="connsiteX1" fmla="*/ 635512 w 1271024"/>
              <a:gd name="connsiteY1" fmla="*/ 0 h 1098017"/>
              <a:gd name="connsiteX2" fmla="*/ 1271024 w 1271024"/>
              <a:gd name="connsiteY2" fmla="*/ 549009 h 1098017"/>
              <a:gd name="connsiteX3" fmla="*/ 953268 w 1271024"/>
              <a:gd name="connsiteY3" fmla="*/ 549009 h 1098017"/>
              <a:gd name="connsiteX4" fmla="*/ 953268 w 1271024"/>
              <a:gd name="connsiteY4" fmla="*/ 1098017 h 1098017"/>
              <a:gd name="connsiteX5" fmla="*/ 317756 w 1271024"/>
              <a:gd name="connsiteY5" fmla="*/ 1098017 h 1098017"/>
              <a:gd name="connsiteX6" fmla="*/ 317756 w 1271024"/>
              <a:gd name="connsiteY6" fmla="*/ 549009 h 1098017"/>
              <a:gd name="connsiteX7" fmla="*/ 0 w 1271024"/>
              <a:gd name="connsiteY7" fmla="*/ 549009 h 1098017"/>
              <a:gd name="connsiteX0" fmla="*/ 0 w 1271024"/>
              <a:gd name="connsiteY0" fmla="*/ 549009 h 1098017"/>
              <a:gd name="connsiteX1" fmla="*/ 635512 w 1271024"/>
              <a:gd name="connsiteY1" fmla="*/ 0 h 1098017"/>
              <a:gd name="connsiteX2" fmla="*/ 1271024 w 1271024"/>
              <a:gd name="connsiteY2" fmla="*/ 549009 h 1098017"/>
              <a:gd name="connsiteX3" fmla="*/ 953268 w 1271024"/>
              <a:gd name="connsiteY3" fmla="*/ 549009 h 1098017"/>
              <a:gd name="connsiteX4" fmla="*/ 953268 w 1271024"/>
              <a:gd name="connsiteY4" fmla="*/ 1098017 h 1098017"/>
              <a:gd name="connsiteX5" fmla="*/ 317756 w 1271024"/>
              <a:gd name="connsiteY5" fmla="*/ 1098017 h 1098017"/>
              <a:gd name="connsiteX6" fmla="*/ 160101 w 1271024"/>
              <a:gd name="connsiteY6" fmla="*/ 547638 h 1098017"/>
              <a:gd name="connsiteX7" fmla="*/ 0 w 1271024"/>
              <a:gd name="connsiteY7" fmla="*/ 549009 h 1098017"/>
              <a:gd name="connsiteX0" fmla="*/ 0 w 1271024"/>
              <a:gd name="connsiteY0" fmla="*/ 549009 h 1100758"/>
              <a:gd name="connsiteX1" fmla="*/ 635512 w 1271024"/>
              <a:gd name="connsiteY1" fmla="*/ 0 h 1100758"/>
              <a:gd name="connsiteX2" fmla="*/ 1271024 w 1271024"/>
              <a:gd name="connsiteY2" fmla="*/ 549009 h 1100758"/>
              <a:gd name="connsiteX3" fmla="*/ 953268 w 1271024"/>
              <a:gd name="connsiteY3" fmla="*/ 549009 h 1100758"/>
              <a:gd name="connsiteX4" fmla="*/ 953268 w 1271024"/>
              <a:gd name="connsiteY4" fmla="*/ 1098017 h 1100758"/>
              <a:gd name="connsiteX5" fmla="*/ 162842 w 1271024"/>
              <a:gd name="connsiteY5" fmla="*/ 1100758 h 1100758"/>
              <a:gd name="connsiteX6" fmla="*/ 160101 w 1271024"/>
              <a:gd name="connsiteY6" fmla="*/ 547638 h 1100758"/>
              <a:gd name="connsiteX7" fmla="*/ 0 w 1271024"/>
              <a:gd name="connsiteY7" fmla="*/ 549009 h 1100758"/>
              <a:gd name="connsiteX0" fmla="*/ 0 w 1271024"/>
              <a:gd name="connsiteY0" fmla="*/ 549009 h 1100758"/>
              <a:gd name="connsiteX1" fmla="*/ 635512 w 1271024"/>
              <a:gd name="connsiteY1" fmla="*/ 0 h 1100758"/>
              <a:gd name="connsiteX2" fmla="*/ 1271024 w 1271024"/>
              <a:gd name="connsiteY2" fmla="*/ 549009 h 1100758"/>
              <a:gd name="connsiteX3" fmla="*/ 1156163 w 1271024"/>
              <a:gd name="connsiteY3" fmla="*/ 547638 h 1100758"/>
              <a:gd name="connsiteX4" fmla="*/ 953268 w 1271024"/>
              <a:gd name="connsiteY4" fmla="*/ 1098017 h 1100758"/>
              <a:gd name="connsiteX5" fmla="*/ 162842 w 1271024"/>
              <a:gd name="connsiteY5" fmla="*/ 1100758 h 1100758"/>
              <a:gd name="connsiteX6" fmla="*/ 160101 w 1271024"/>
              <a:gd name="connsiteY6" fmla="*/ 547638 h 1100758"/>
              <a:gd name="connsiteX7" fmla="*/ 0 w 1271024"/>
              <a:gd name="connsiteY7" fmla="*/ 549009 h 1100758"/>
              <a:gd name="connsiteX0" fmla="*/ 0 w 1271024"/>
              <a:gd name="connsiteY0" fmla="*/ 549009 h 1100758"/>
              <a:gd name="connsiteX1" fmla="*/ 635512 w 1271024"/>
              <a:gd name="connsiteY1" fmla="*/ 0 h 1100758"/>
              <a:gd name="connsiteX2" fmla="*/ 1271024 w 1271024"/>
              <a:gd name="connsiteY2" fmla="*/ 549009 h 1100758"/>
              <a:gd name="connsiteX3" fmla="*/ 1156163 w 1271024"/>
              <a:gd name="connsiteY3" fmla="*/ 547638 h 1100758"/>
              <a:gd name="connsiteX4" fmla="*/ 1136971 w 1271024"/>
              <a:gd name="connsiteY4" fmla="*/ 1096647 h 1100758"/>
              <a:gd name="connsiteX5" fmla="*/ 162842 w 1271024"/>
              <a:gd name="connsiteY5" fmla="*/ 1100758 h 1100758"/>
              <a:gd name="connsiteX6" fmla="*/ 160101 w 1271024"/>
              <a:gd name="connsiteY6" fmla="*/ 547638 h 1100758"/>
              <a:gd name="connsiteX7" fmla="*/ 0 w 1271024"/>
              <a:gd name="connsiteY7" fmla="*/ 549009 h 1100758"/>
              <a:gd name="connsiteX0" fmla="*/ 0 w 1271024"/>
              <a:gd name="connsiteY0" fmla="*/ 549009 h 1100758"/>
              <a:gd name="connsiteX1" fmla="*/ 635512 w 1271024"/>
              <a:gd name="connsiteY1" fmla="*/ 0 h 1100758"/>
              <a:gd name="connsiteX2" fmla="*/ 1271024 w 1271024"/>
              <a:gd name="connsiteY2" fmla="*/ 549009 h 1100758"/>
              <a:gd name="connsiteX3" fmla="*/ 1127374 w 1271024"/>
              <a:gd name="connsiteY3" fmla="*/ 546268 h 1100758"/>
              <a:gd name="connsiteX4" fmla="*/ 1136971 w 1271024"/>
              <a:gd name="connsiteY4" fmla="*/ 1096647 h 1100758"/>
              <a:gd name="connsiteX5" fmla="*/ 162842 w 1271024"/>
              <a:gd name="connsiteY5" fmla="*/ 1100758 h 1100758"/>
              <a:gd name="connsiteX6" fmla="*/ 160101 w 1271024"/>
              <a:gd name="connsiteY6" fmla="*/ 547638 h 1100758"/>
              <a:gd name="connsiteX7" fmla="*/ 0 w 1271024"/>
              <a:gd name="connsiteY7" fmla="*/ 549009 h 1100758"/>
              <a:gd name="connsiteX0" fmla="*/ 0 w 1271024"/>
              <a:gd name="connsiteY0" fmla="*/ 549009 h 1100758"/>
              <a:gd name="connsiteX1" fmla="*/ 635512 w 1271024"/>
              <a:gd name="connsiteY1" fmla="*/ 0 h 1100758"/>
              <a:gd name="connsiteX2" fmla="*/ 1271024 w 1271024"/>
              <a:gd name="connsiteY2" fmla="*/ 549009 h 1100758"/>
              <a:gd name="connsiteX3" fmla="*/ 1127374 w 1271024"/>
              <a:gd name="connsiteY3" fmla="*/ 546268 h 1100758"/>
              <a:gd name="connsiteX4" fmla="*/ 1127375 w 1271024"/>
              <a:gd name="connsiteY4" fmla="*/ 1096647 h 1100758"/>
              <a:gd name="connsiteX5" fmla="*/ 162842 w 1271024"/>
              <a:gd name="connsiteY5" fmla="*/ 1100758 h 1100758"/>
              <a:gd name="connsiteX6" fmla="*/ 160101 w 1271024"/>
              <a:gd name="connsiteY6" fmla="*/ 547638 h 1100758"/>
              <a:gd name="connsiteX7" fmla="*/ 0 w 1271024"/>
              <a:gd name="connsiteY7" fmla="*/ 549009 h 110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1024" h="1100758">
                <a:moveTo>
                  <a:pt x="0" y="549009"/>
                </a:moveTo>
                <a:lnTo>
                  <a:pt x="635512" y="0"/>
                </a:lnTo>
                <a:lnTo>
                  <a:pt x="1271024" y="549009"/>
                </a:lnTo>
                <a:lnTo>
                  <a:pt x="1127374" y="546268"/>
                </a:lnTo>
                <a:cubicBezTo>
                  <a:pt x="1127374" y="729728"/>
                  <a:pt x="1127375" y="913187"/>
                  <a:pt x="1127375" y="1096647"/>
                </a:cubicBezTo>
                <a:lnTo>
                  <a:pt x="162842" y="1100758"/>
                </a:lnTo>
                <a:cubicBezTo>
                  <a:pt x="161928" y="916385"/>
                  <a:pt x="161015" y="732011"/>
                  <a:pt x="160101" y="547638"/>
                </a:cubicBezTo>
                <a:lnTo>
                  <a:pt x="0" y="549009"/>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16" name="Chart 15" descr="A chart showing the distribution of business sectors: Finance, insurance, real estate &amp; leasing represent 24%, transportation &amp; warehousing represent 24%, professional, scientific &amp; technical services represent 14%, retail &amp; wholesale trade represent 8%, construction represent 8%, other services represent 6%, healthcare &amp; social assistance represent 5%, waste management &amp; remediation services represent 4%, manufacturing &amp; other goods producing represent 3%, accommodation &amp; food services represent 2%, information &amp; culture represent 1%, and educational services represent 1%.">
            <a:extLst>
              <a:ext uri="{FF2B5EF4-FFF2-40B4-BE49-F238E27FC236}">
                <a16:creationId xmlns:a16="http://schemas.microsoft.com/office/drawing/2014/main" id="{4BABA1E1-A9F7-4BBD-3773-3670248F94CC}"/>
              </a:ext>
            </a:extLst>
          </p:cNvPr>
          <p:cNvGraphicFramePr>
            <a:graphicFrameLocks/>
          </p:cNvGraphicFramePr>
          <p:nvPr>
            <p:extLst>
              <p:ext uri="{D42A27DB-BD31-4B8C-83A1-F6EECF244321}">
                <p14:modId xmlns:p14="http://schemas.microsoft.com/office/powerpoint/2010/main" val="2178035274"/>
              </p:ext>
            </p:extLst>
          </p:nvPr>
        </p:nvGraphicFramePr>
        <p:xfrm>
          <a:off x="-722636" y="1397794"/>
          <a:ext cx="7537450" cy="347472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3B9DFA82-8C3B-DCCF-567D-74AC1AFC1547}"/>
              </a:ext>
            </a:extLst>
          </p:cNvPr>
          <p:cNvSpPr txBox="1"/>
          <p:nvPr/>
        </p:nvSpPr>
        <p:spPr>
          <a:xfrm>
            <a:off x="6940676" y="2589470"/>
            <a:ext cx="1257147" cy="784830"/>
          </a:xfrm>
          <a:prstGeom prst="rect">
            <a:avLst/>
          </a:prstGeom>
          <a:noFill/>
        </p:spPr>
        <p:txBody>
          <a:bodyPr wrap="square" rtlCol="0">
            <a:spAutoFit/>
          </a:bodyPr>
          <a:lstStyle/>
          <a:p>
            <a:pPr algn="ctr">
              <a:lnSpc>
                <a:spcPct val="90000"/>
              </a:lnSpc>
            </a:pPr>
            <a:r>
              <a:rPr lang="en-US" sz="3200" b="1">
                <a:solidFill>
                  <a:schemeClr val="bg1"/>
                </a:solidFill>
              </a:rPr>
              <a:t>6% </a:t>
            </a:r>
            <a:r>
              <a:rPr lang="en-US" sz="1800">
                <a:solidFill>
                  <a:schemeClr val="bg1"/>
                </a:solidFill>
              </a:rPr>
              <a:t>annual</a:t>
            </a:r>
          </a:p>
        </p:txBody>
      </p:sp>
      <p:sp>
        <p:nvSpPr>
          <p:cNvPr id="9" name="TextBox 8">
            <a:extLst>
              <a:ext uri="{FF2B5EF4-FFF2-40B4-BE49-F238E27FC236}">
                <a16:creationId xmlns:a16="http://schemas.microsoft.com/office/drawing/2014/main" id="{DCA3D4D0-B35B-AF5E-E7FB-816ECDCEE300}"/>
              </a:ext>
            </a:extLst>
          </p:cNvPr>
          <p:cNvSpPr txBox="1"/>
          <p:nvPr/>
        </p:nvSpPr>
        <p:spPr>
          <a:xfrm>
            <a:off x="6933738" y="3350435"/>
            <a:ext cx="1257147" cy="646331"/>
          </a:xfrm>
          <a:prstGeom prst="rect">
            <a:avLst/>
          </a:prstGeom>
          <a:noFill/>
        </p:spPr>
        <p:txBody>
          <a:bodyPr wrap="square" rtlCol="0">
            <a:spAutoFit/>
          </a:bodyPr>
          <a:lstStyle/>
          <a:p>
            <a:pPr algn="ctr"/>
            <a:r>
              <a:rPr lang="en-US" sz="1800" b="1"/>
              <a:t>Business growth</a:t>
            </a:r>
          </a:p>
        </p:txBody>
      </p:sp>
    </p:spTree>
    <p:extLst>
      <p:ext uri="{BB962C8B-B14F-4D97-AF65-F5344CB8AC3E}">
        <p14:creationId xmlns:p14="http://schemas.microsoft.com/office/powerpoint/2010/main" val="3369600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575D3F-A711-73B4-BA8B-A74ED78696C9}"/>
              </a:ext>
              <a:ext uri="{C183D7F6-B498-43B3-948B-1728B52AA6E4}">
                <adec:decorative xmlns:adec="http://schemas.microsoft.com/office/drawing/2017/decorative" val="1"/>
              </a:ext>
            </a:extLst>
          </p:cNvPr>
          <p:cNvSpPr>
            <a:spLocks/>
          </p:cNvSpPr>
          <p:nvPr/>
        </p:nvSpPr>
        <p:spPr>
          <a:xfrm>
            <a:off x="475022" y="983464"/>
            <a:ext cx="4125225" cy="28783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 name="Title 7" descr="Charts showing building permits issued and annual housing starts in Peel for the period covering 2020-2024.">
            <a:extLst>
              <a:ext uri="{FF2B5EF4-FFF2-40B4-BE49-F238E27FC236}">
                <a16:creationId xmlns:a16="http://schemas.microsoft.com/office/drawing/2014/main" id="{B313170A-76BE-41C6-82C7-3341A05E879D}"/>
              </a:ext>
            </a:extLst>
          </p:cNvPr>
          <p:cNvSpPr>
            <a:spLocks noGrp="1"/>
          </p:cNvSpPr>
          <p:nvPr>
            <p:ph type="title"/>
          </p:nvPr>
        </p:nvSpPr>
        <p:spPr/>
        <p:txBody>
          <a:bodyPr>
            <a:noAutofit/>
          </a:bodyPr>
          <a:lstStyle/>
          <a:p>
            <a:r>
              <a:rPr lang="en-US" sz="3200"/>
              <a:t>Stable Housing Sector</a:t>
            </a:r>
            <a:endParaRPr lang="en-CA" sz="3200"/>
          </a:p>
        </p:txBody>
      </p:sp>
      <p:sp>
        <p:nvSpPr>
          <p:cNvPr id="28" name="TextBox 27">
            <a:extLst>
              <a:ext uri="{FF2B5EF4-FFF2-40B4-BE49-F238E27FC236}">
                <a16:creationId xmlns:a16="http://schemas.microsoft.com/office/drawing/2014/main" id="{272298EB-C82D-4396-AEF6-BEA5E9F58DE5}"/>
              </a:ext>
            </a:extLst>
          </p:cNvPr>
          <p:cNvSpPr txBox="1"/>
          <p:nvPr/>
        </p:nvSpPr>
        <p:spPr>
          <a:xfrm>
            <a:off x="492887" y="1084819"/>
            <a:ext cx="2485697" cy="369332"/>
          </a:xfrm>
          <a:prstGeom prst="rect">
            <a:avLst/>
          </a:prstGeom>
          <a:noFill/>
        </p:spPr>
        <p:txBody>
          <a:bodyPr wrap="square" rtlCol="0">
            <a:spAutoFit/>
          </a:bodyPr>
          <a:lstStyle/>
          <a:p>
            <a:r>
              <a:rPr lang="en-US" sz="1800" b="1"/>
              <a:t>Building permits</a:t>
            </a:r>
          </a:p>
        </p:txBody>
      </p:sp>
      <p:sp>
        <p:nvSpPr>
          <p:cNvPr id="11" name="TextBox 10">
            <a:extLst>
              <a:ext uri="{FF2B5EF4-FFF2-40B4-BE49-F238E27FC236}">
                <a16:creationId xmlns:a16="http://schemas.microsoft.com/office/drawing/2014/main" id="{C8B18C47-D51C-2AA8-9E97-2BB30B21903B}"/>
              </a:ext>
            </a:extLst>
          </p:cNvPr>
          <p:cNvSpPr txBox="1"/>
          <p:nvPr/>
        </p:nvSpPr>
        <p:spPr>
          <a:xfrm>
            <a:off x="496469" y="1399654"/>
            <a:ext cx="1716898" cy="276999"/>
          </a:xfrm>
          <a:prstGeom prst="rect">
            <a:avLst/>
          </a:prstGeom>
          <a:noFill/>
        </p:spPr>
        <p:txBody>
          <a:bodyPr wrap="square" rtlCol="0">
            <a:spAutoFit/>
          </a:bodyPr>
          <a:lstStyle/>
          <a:p>
            <a:r>
              <a:rPr lang="en-US" sz="1200"/>
              <a:t>In billions of dollars</a:t>
            </a:r>
          </a:p>
        </p:txBody>
      </p:sp>
      <p:sp>
        <p:nvSpPr>
          <p:cNvPr id="17" name="Arrow: Down 16">
            <a:extLst>
              <a:ext uri="{FF2B5EF4-FFF2-40B4-BE49-F238E27FC236}">
                <a16:creationId xmlns:a16="http://schemas.microsoft.com/office/drawing/2014/main" id="{5850F092-1770-7C6D-4F4E-7D376D6C8007}"/>
              </a:ext>
              <a:ext uri="{C183D7F6-B498-43B3-948B-1728B52AA6E4}">
                <adec:decorative xmlns:adec="http://schemas.microsoft.com/office/drawing/2017/decorative" val="1"/>
              </a:ext>
            </a:extLst>
          </p:cNvPr>
          <p:cNvSpPr/>
          <p:nvPr/>
        </p:nvSpPr>
        <p:spPr>
          <a:xfrm rot="10800000">
            <a:off x="1594510" y="4482192"/>
            <a:ext cx="179633" cy="194533"/>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TextBox 37">
            <a:extLst>
              <a:ext uri="{FF2B5EF4-FFF2-40B4-BE49-F238E27FC236}">
                <a16:creationId xmlns:a16="http://schemas.microsoft.com/office/drawing/2014/main" id="{AE405D67-F07C-464F-AE96-26F37A9C1AAB}"/>
              </a:ext>
            </a:extLst>
          </p:cNvPr>
          <p:cNvSpPr txBox="1"/>
          <p:nvPr/>
        </p:nvSpPr>
        <p:spPr>
          <a:xfrm>
            <a:off x="644450" y="3955330"/>
            <a:ext cx="3719513" cy="1046440"/>
          </a:xfrm>
          <a:prstGeom prst="rect">
            <a:avLst/>
          </a:prstGeom>
          <a:noFill/>
        </p:spPr>
        <p:txBody>
          <a:bodyPr wrap="square" rtlCol="0">
            <a:spAutoFit/>
          </a:bodyPr>
          <a:lstStyle/>
          <a:p>
            <a:pPr marL="115888" lvl="1" algn="ctr"/>
            <a:r>
              <a:rPr lang="en-US" sz="1400"/>
              <a:t>The total value of building permits issued in Peel in 2024  was </a:t>
            </a:r>
          </a:p>
          <a:p>
            <a:pPr marL="115888" lvl="1" algn="ctr"/>
            <a:r>
              <a:rPr lang="en-US" sz="2000" b="1">
                <a:solidFill>
                  <a:schemeClr val="tx2"/>
                </a:solidFill>
              </a:rPr>
              <a:t>$5 billion</a:t>
            </a:r>
          </a:p>
          <a:p>
            <a:pPr marL="115888" lvl="1" algn="ctr"/>
            <a:r>
              <a:rPr lang="en-US" sz="1400" b="1"/>
              <a:t>increase of 58 per cent</a:t>
            </a:r>
            <a:r>
              <a:rPr lang="en-US" sz="1400"/>
              <a:t> relative to 2020. </a:t>
            </a:r>
          </a:p>
        </p:txBody>
      </p:sp>
      <p:sp>
        <p:nvSpPr>
          <p:cNvPr id="14" name="TextBox 13">
            <a:extLst>
              <a:ext uri="{FF2B5EF4-FFF2-40B4-BE49-F238E27FC236}">
                <a16:creationId xmlns:a16="http://schemas.microsoft.com/office/drawing/2014/main" id="{AB049924-69E0-368E-E790-56688BCA90B9}"/>
              </a:ext>
            </a:extLst>
          </p:cNvPr>
          <p:cNvSpPr txBox="1"/>
          <p:nvPr/>
        </p:nvSpPr>
        <p:spPr>
          <a:xfrm>
            <a:off x="4756182" y="1097063"/>
            <a:ext cx="2616863" cy="369332"/>
          </a:xfrm>
          <a:prstGeom prst="rect">
            <a:avLst/>
          </a:prstGeom>
          <a:noFill/>
        </p:spPr>
        <p:txBody>
          <a:bodyPr wrap="square" rtlCol="0">
            <a:spAutoFit/>
          </a:bodyPr>
          <a:lstStyle/>
          <a:p>
            <a:r>
              <a:rPr lang="en-US" sz="1800" b="1"/>
              <a:t>Housing starts</a:t>
            </a:r>
          </a:p>
        </p:txBody>
      </p:sp>
      <p:sp>
        <p:nvSpPr>
          <p:cNvPr id="35" name="TextBox 34">
            <a:extLst>
              <a:ext uri="{FF2B5EF4-FFF2-40B4-BE49-F238E27FC236}">
                <a16:creationId xmlns:a16="http://schemas.microsoft.com/office/drawing/2014/main" id="{56E14BB8-E8E9-4BBA-9685-6AE79859E668}"/>
              </a:ext>
            </a:extLst>
          </p:cNvPr>
          <p:cNvSpPr txBox="1"/>
          <p:nvPr/>
        </p:nvSpPr>
        <p:spPr>
          <a:xfrm>
            <a:off x="4756182" y="1420614"/>
            <a:ext cx="1710233" cy="276999"/>
          </a:xfrm>
          <a:prstGeom prst="rect">
            <a:avLst/>
          </a:prstGeom>
          <a:noFill/>
        </p:spPr>
        <p:txBody>
          <a:bodyPr wrap="square" rtlCol="0">
            <a:spAutoFit/>
          </a:bodyPr>
          <a:lstStyle/>
          <a:p>
            <a:r>
              <a:rPr lang="en-US" sz="1050"/>
              <a:t>In </a:t>
            </a:r>
            <a:r>
              <a:rPr lang="en-US" sz="1200"/>
              <a:t>units</a:t>
            </a:r>
          </a:p>
        </p:txBody>
      </p:sp>
      <p:sp>
        <p:nvSpPr>
          <p:cNvPr id="19" name="Arrow: Down 18">
            <a:extLst>
              <a:ext uri="{FF2B5EF4-FFF2-40B4-BE49-F238E27FC236}">
                <a16:creationId xmlns:a16="http://schemas.microsoft.com/office/drawing/2014/main" id="{C6A6369B-56FF-9440-DA25-8EF02337217A}"/>
              </a:ext>
              <a:ext uri="{C183D7F6-B498-43B3-948B-1728B52AA6E4}">
                <adec:decorative xmlns:adec="http://schemas.microsoft.com/office/drawing/2017/decorative" val="1"/>
              </a:ext>
            </a:extLst>
          </p:cNvPr>
          <p:cNvSpPr/>
          <p:nvPr/>
        </p:nvSpPr>
        <p:spPr>
          <a:xfrm rot="10800000">
            <a:off x="5807195" y="4488820"/>
            <a:ext cx="179633" cy="194533"/>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TextBox 36">
            <a:extLst>
              <a:ext uri="{FF2B5EF4-FFF2-40B4-BE49-F238E27FC236}">
                <a16:creationId xmlns:a16="http://schemas.microsoft.com/office/drawing/2014/main" id="{3744F113-7C72-4307-AA38-0D978AAB0895}"/>
              </a:ext>
            </a:extLst>
          </p:cNvPr>
          <p:cNvSpPr txBox="1"/>
          <p:nvPr/>
        </p:nvSpPr>
        <p:spPr>
          <a:xfrm>
            <a:off x="4600247" y="3960388"/>
            <a:ext cx="4184438" cy="830997"/>
          </a:xfrm>
          <a:prstGeom prst="rect">
            <a:avLst/>
          </a:prstGeom>
          <a:noFill/>
        </p:spPr>
        <p:txBody>
          <a:bodyPr wrap="square" lIns="91440" tIns="45720" rIns="91440" bIns="45720" rtlCol="0" anchor="t">
            <a:spAutoFit/>
          </a:bodyPr>
          <a:lstStyle/>
          <a:p>
            <a:pPr marL="115570" lvl="1" algn="ctr"/>
            <a:r>
              <a:rPr lang="en-US" sz="1400"/>
              <a:t>In </a:t>
            </a:r>
            <a:r>
              <a:rPr lang="en-US" sz="1400">
                <a:solidFill>
                  <a:srgbClr val="000000"/>
                </a:solidFill>
              </a:rPr>
              <a:t>2024</a:t>
            </a:r>
            <a:r>
              <a:rPr lang="en-US" sz="1400"/>
              <a:t>, Peel’s annual housing starts were </a:t>
            </a:r>
            <a:br>
              <a:rPr lang="en-US" sz="1400"/>
            </a:br>
            <a:r>
              <a:rPr lang="en-US" sz="1400" b="1"/>
              <a:t>17 per cent higher </a:t>
            </a:r>
            <a:r>
              <a:rPr lang="en-US" sz="1400"/>
              <a:t>than in 2020 at </a:t>
            </a:r>
            <a:endParaRPr lang="en-US"/>
          </a:p>
          <a:p>
            <a:pPr marL="115570" lvl="1" algn="ctr"/>
            <a:r>
              <a:rPr lang="en-US" sz="2000" b="1">
                <a:solidFill>
                  <a:schemeClr val="tx2"/>
                </a:solidFill>
              </a:rPr>
              <a:t>5,348 units</a:t>
            </a:r>
          </a:p>
        </p:txBody>
      </p:sp>
      <p:graphicFrame>
        <p:nvGraphicFramePr>
          <p:cNvPr id="7" name="Chart 6" descr="Chart showing the total value of building permits issued in Peel for the period covering 2020-2024.">
            <a:extLst>
              <a:ext uri="{FF2B5EF4-FFF2-40B4-BE49-F238E27FC236}">
                <a16:creationId xmlns:a16="http://schemas.microsoft.com/office/drawing/2014/main" id="{98675AF7-E1B2-776F-D472-2B28C2418509}"/>
              </a:ext>
            </a:extLst>
          </p:cNvPr>
          <p:cNvGraphicFramePr/>
          <p:nvPr>
            <p:extLst>
              <p:ext uri="{D42A27DB-BD31-4B8C-83A1-F6EECF244321}">
                <p14:modId xmlns:p14="http://schemas.microsoft.com/office/powerpoint/2010/main" val="4254772759"/>
              </p:ext>
            </p:extLst>
          </p:nvPr>
        </p:nvGraphicFramePr>
        <p:xfrm>
          <a:off x="273479" y="1030569"/>
          <a:ext cx="4348612" cy="28312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descr="Chart showing Peel's annual housing starts for the period covering 2020-2024.">
            <a:extLst>
              <a:ext uri="{FF2B5EF4-FFF2-40B4-BE49-F238E27FC236}">
                <a16:creationId xmlns:a16="http://schemas.microsoft.com/office/drawing/2014/main" id="{AA18B696-30E9-28EE-46F4-5A85C4830734}"/>
              </a:ext>
            </a:extLst>
          </p:cNvPr>
          <p:cNvGraphicFramePr/>
          <p:nvPr>
            <p:extLst>
              <p:ext uri="{D42A27DB-BD31-4B8C-83A1-F6EECF244321}">
                <p14:modId xmlns:p14="http://schemas.microsoft.com/office/powerpoint/2010/main" val="1376223083"/>
              </p:ext>
            </p:extLst>
          </p:nvPr>
        </p:nvGraphicFramePr>
        <p:xfrm>
          <a:off x="4569788" y="1021122"/>
          <a:ext cx="4348612" cy="28312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13767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7" descr="Photo: GE Booth Decant Tank Demolition&#10;">
            <a:extLst>
              <a:ext uri="{FF2B5EF4-FFF2-40B4-BE49-F238E27FC236}">
                <a16:creationId xmlns:a16="http://schemas.microsoft.com/office/drawing/2014/main" id="{A52935E9-15B6-FEC7-9FA5-7B2FE5E4597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542112"/>
            <a:ext cx="9144000" cy="4601388"/>
          </a:xfrm>
          <a:prstGeom prst="rect">
            <a:avLst/>
          </a:prstGeom>
        </p:spPr>
      </p:pic>
      <p:sp>
        <p:nvSpPr>
          <p:cNvPr id="7" name="Rectangle 5">
            <a:extLst>
              <a:ext uri="{FF2B5EF4-FFF2-40B4-BE49-F238E27FC236}">
                <a16:creationId xmlns:a16="http://schemas.microsoft.com/office/drawing/2014/main" id="{CF2D0C22-E3D3-2A52-3EC3-A6D0D685B6A8}"/>
              </a:ext>
              <a:ext uri="{C183D7F6-B498-43B3-948B-1728B52AA6E4}">
                <adec:decorative xmlns:adec="http://schemas.microsoft.com/office/drawing/2017/decorative" val="1"/>
              </a:ext>
            </a:extLst>
          </p:cNvPr>
          <p:cNvSpPr>
            <a:spLocks/>
          </p:cNvSpPr>
          <p:nvPr/>
        </p:nvSpPr>
        <p:spPr>
          <a:xfrm>
            <a:off x="-7673" y="-18672"/>
            <a:ext cx="9131225" cy="2768200"/>
          </a:xfrm>
          <a:custGeom>
            <a:avLst/>
            <a:gdLst>
              <a:gd name="connsiteX0" fmla="*/ 0 w 9144000"/>
              <a:gd name="connsiteY0" fmla="*/ 0 h 2317070"/>
              <a:gd name="connsiteX1" fmla="*/ 9144000 w 9144000"/>
              <a:gd name="connsiteY1" fmla="*/ 0 h 2317070"/>
              <a:gd name="connsiteX2" fmla="*/ 9144000 w 9144000"/>
              <a:gd name="connsiteY2" fmla="*/ 2317070 h 2317070"/>
              <a:gd name="connsiteX3" fmla="*/ 0 w 9144000"/>
              <a:gd name="connsiteY3" fmla="*/ 2317070 h 2317070"/>
              <a:gd name="connsiteX4" fmla="*/ 0 w 9144000"/>
              <a:gd name="connsiteY4" fmla="*/ 0 h 2317070"/>
              <a:gd name="connsiteX0" fmla="*/ 0 w 9144000"/>
              <a:gd name="connsiteY0" fmla="*/ 0 h 3617232"/>
              <a:gd name="connsiteX1" fmla="*/ 9144000 w 9144000"/>
              <a:gd name="connsiteY1" fmla="*/ 0 h 3617232"/>
              <a:gd name="connsiteX2" fmla="*/ 9144000 w 9144000"/>
              <a:gd name="connsiteY2" fmla="*/ 2317070 h 3617232"/>
              <a:gd name="connsiteX3" fmla="*/ 9525 w 9144000"/>
              <a:gd name="connsiteY3" fmla="*/ 3617232 h 3617232"/>
              <a:gd name="connsiteX4" fmla="*/ 0 w 9144000"/>
              <a:gd name="connsiteY4" fmla="*/ 0 h 3617232"/>
              <a:gd name="connsiteX0" fmla="*/ 0 w 9148763"/>
              <a:gd name="connsiteY0" fmla="*/ 0 h 3617232"/>
              <a:gd name="connsiteX1" fmla="*/ 9144000 w 9148763"/>
              <a:gd name="connsiteY1" fmla="*/ 0 h 3617232"/>
              <a:gd name="connsiteX2" fmla="*/ 9148763 w 9148763"/>
              <a:gd name="connsiteY2" fmla="*/ 1893208 h 3617232"/>
              <a:gd name="connsiteX3" fmla="*/ 9525 w 9148763"/>
              <a:gd name="connsiteY3" fmla="*/ 3617232 h 3617232"/>
              <a:gd name="connsiteX4" fmla="*/ 0 w 9148763"/>
              <a:gd name="connsiteY4" fmla="*/ 0 h 3617232"/>
              <a:gd name="connsiteX0" fmla="*/ 0 w 9148763"/>
              <a:gd name="connsiteY0" fmla="*/ 0 h 3617232"/>
              <a:gd name="connsiteX1" fmla="*/ 9144000 w 9148763"/>
              <a:gd name="connsiteY1" fmla="*/ 0 h 3617232"/>
              <a:gd name="connsiteX2" fmla="*/ 9148763 w 9148763"/>
              <a:gd name="connsiteY2" fmla="*/ 1797958 h 3617232"/>
              <a:gd name="connsiteX3" fmla="*/ 9525 w 9148763"/>
              <a:gd name="connsiteY3" fmla="*/ 3617232 h 3617232"/>
              <a:gd name="connsiteX4" fmla="*/ 0 w 9148763"/>
              <a:gd name="connsiteY4" fmla="*/ 0 h 3617232"/>
              <a:gd name="connsiteX0" fmla="*/ 0 w 9144458"/>
              <a:gd name="connsiteY0" fmla="*/ 0 h 3617232"/>
              <a:gd name="connsiteX1" fmla="*/ 9144000 w 9144458"/>
              <a:gd name="connsiteY1" fmla="*/ 0 h 3617232"/>
              <a:gd name="connsiteX2" fmla="*/ 9144000 w 9144458"/>
              <a:gd name="connsiteY2" fmla="*/ 1707470 h 3617232"/>
              <a:gd name="connsiteX3" fmla="*/ 9525 w 9144458"/>
              <a:gd name="connsiteY3" fmla="*/ 3617232 h 3617232"/>
              <a:gd name="connsiteX4" fmla="*/ 0 w 9144458"/>
              <a:gd name="connsiteY4" fmla="*/ 0 h 3617232"/>
              <a:gd name="connsiteX0" fmla="*/ 0 w 9144458"/>
              <a:gd name="connsiteY0" fmla="*/ 0 h 3712482"/>
              <a:gd name="connsiteX1" fmla="*/ 9144000 w 9144458"/>
              <a:gd name="connsiteY1" fmla="*/ 0 h 3712482"/>
              <a:gd name="connsiteX2" fmla="*/ 9144000 w 9144458"/>
              <a:gd name="connsiteY2" fmla="*/ 1707470 h 3712482"/>
              <a:gd name="connsiteX3" fmla="*/ 14288 w 9144458"/>
              <a:gd name="connsiteY3" fmla="*/ 3712482 h 3712482"/>
              <a:gd name="connsiteX4" fmla="*/ 0 w 9144458"/>
              <a:gd name="connsiteY4" fmla="*/ 0 h 3712482"/>
              <a:gd name="connsiteX0" fmla="*/ 0 w 9144458"/>
              <a:gd name="connsiteY0" fmla="*/ 0 h 3694553"/>
              <a:gd name="connsiteX1" fmla="*/ 9144000 w 9144458"/>
              <a:gd name="connsiteY1" fmla="*/ 0 h 3694553"/>
              <a:gd name="connsiteX2" fmla="*/ 9144000 w 9144458"/>
              <a:gd name="connsiteY2" fmla="*/ 1707470 h 3694553"/>
              <a:gd name="connsiteX3" fmla="*/ 14288 w 9144458"/>
              <a:gd name="connsiteY3" fmla="*/ 3694553 h 3694553"/>
              <a:gd name="connsiteX4" fmla="*/ 0 w 9144458"/>
              <a:gd name="connsiteY4" fmla="*/ 0 h 3694553"/>
              <a:gd name="connsiteX0" fmla="*/ 4698 w 9131227"/>
              <a:gd name="connsiteY0" fmla="*/ 1625600 h 3694553"/>
              <a:gd name="connsiteX1" fmla="*/ 9130769 w 9131227"/>
              <a:gd name="connsiteY1" fmla="*/ 0 h 3694553"/>
              <a:gd name="connsiteX2" fmla="*/ 9130769 w 9131227"/>
              <a:gd name="connsiteY2" fmla="*/ 1707470 h 3694553"/>
              <a:gd name="connsiteX3" fmla="*/ 1057 w 9131227"/>
              <a:gd name="connsiteY3" fmla="*/ 3694553 h 3694553"/>
              <a:gd name="connsiteX4" fmla="*/ 4698 w 9131227"/>
              <a:gd name="connsiteY4" fmla="*/ 1625600 h 3694553"/>
              <a:gd name="connsiteX0" fmla="*/ 4698 w 9130769"/>
              <a:gd name="connsiteY0" fmla="*/ 107990 h 2176943"/>
              <a:gd name="connsiteX1" fmla="*/ 9029169 w 9130769"/>
              <a:gd name="connsiteY1" fmla="*/ 125920 h 2176943"/>
              <a:gd name="connsiteX2" fmla="*/ 9130769 w 9130769"/>
              <a:gd name="connsiteY2" fmla="*/ 189860 h 2176943"/>
              <a:gd name="connsiteX3" fmla="*/ 1057 w 9130769"/>
              <a:gd name="connsiteY3" fmla="*/ 2176943 h 2176943"/>
              <a:gd name="connsiteX4" fmla="*/ 4698 w 9130769"/>
              <a:gd name="connsiteY4" fmla="*/ 107990 h 2176943"/>
              <a:gd name="connsiteX0" fmla="*/ 4698 w 9130769"/>
              <a:gd name="connsiteY0" fmla="*/ 105767 h 2174720"/>
              <a:gd name="connsiteX1" fmla="*/ 9112839 w 9130769"/>
              <a:gd name="connsiteY1" fmla="*/ 141627 h 2174720"/>
              <a:gd name="connsiteX2" fmla="*/ 9130769 w 9130769"/>
              <a:gd name="connsiteY2" fmla="*/ 187637 h 2174720"/>
              <a:gd name="connsiteX3" fmla="*/ 1057 w 9130769"/>
              <a:gd name="connsiteY3" fmla="*/ 2174720 h 2174720"/>
              <a:gd name="connsiteX4" fmla="*/ 4698 w 9130769"/>
              <a:gd name="connsiteY4" fmla="*/ 105767 h 2174720"/>
              <a:gd name="connsiteX0" fmla="*/ 4698 w 9130769"/>
              <a:gd name="connsiteY0" fmla="*/ 0 h 2768200"/>
              <a:gd name="connsiteX1" fmla="*/ 9112839 w 9130769"/>
              <a:gd name="connsiteY1" fmla="*/ 735107 h 2768200"/>
              <a:gd name="connsiteX2" fmla="*/ 9130769 w 9130769"/>
              <a:gd name="connsiteY2" fmla="*/ 781117 h 2768200"/>
              <a:gd name="connsiteX3" fmla="*/ 1057 w 9130769"/>
              <a:gd name="connsiteY3" fmla="*/ 2768200 h 2768200"/>
              <a:gd name="connsiteX4" fmla="*/ 4698 w 9130769"/>
              <a:gd name="connsiteY4" fmla="*/ 0 h 2768200"/>
              <a:gd name="connsiteX0" fmla="*/ 4698 w 9136929"/>
              <a:gd name="connsiteY0" fmla="*/ 0 h 2768200"/>
              <a:gd name="connsiteX1" fmla="*/ 9136744 w 9136929"/>
              <a:gd name="connsiteY1" fmla="*/ 89648 h 2768200"/>
              <a:gd name="connsiteX2" fmla="*/ 9130769 w 9136929"/>
              <a:gd name="connsiteY2" fmla="*/ 781117 h 2768200"/>
              <a:gd name="connsiteX3" fmla="*/ 1057 w 9136929"/>
              <a:gd name="connsiteY3" fmla="*/ 2768200 h 2768200"/>
              <a:gd name="connsiteX4" fmla="*/ 4698 w 9136929"/>
              <a:gd name="connsiteY4" fmla="*/ 0 h 2768200"/>
              <a:gd name="connsiteX0" fmla="*/ 4698 w 9131225"/>
              <a:gd name="connsiteY0" fmla="*/ 0 h 2768200"/>
              <a:gd name="connsiteX1" fmla="*/ 9130767 w 9131225"/>
              <a:gd name="connsiteY1" fmla="*/ 11954 h 2768200"/>
              <a:gd name="connsiteX2" fmla="*/ 9130769 w 9131225"/>
              <a:gd name="connsiteY2" fmla="*/ 781117 h 2768200"/>
              <a:gd name="connsiteX3" fmla="*/ 1057 w 9131225"/>
              <a:gd name="connsiteY3" fmla="*/ 2768200 h 2768200"/>
              <a:gd name="connsiteX4" fmla="*/ 4698 w 9131225"/>
              <a:gd name="connsiteY4" fmla="*/ 0 h 276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225" h="2768200">
                <a:moveTo>
                  <a:pt x="4698" y="0"/>
                </a:moveTo>
                <a:lnTo>
                  <a:pt x="9130767" y="11954"/>
                </a:lnTo>
                <a:cubicBezTo>
                  <a:pt x="9132355" y="643023"/>
                  <a:pt x="9129181" y="150048"/>
                  <a:pt x="9130769" y="781117"/>
                </a:cubicBezTo>
                <a:lnTo>
                  <a:pt x="1057" y="2768200"/>
                </a:lnTo>
                <a:cubicBezTo>
                  <a:pt x="-3706" y="1530706"/>
                  <a:pt x="9461" y="1237494"/>
                  <a:pt x="4698" y="0"/>
                </a:cubicBezTo>
                <a:close/>
              </a:path>
            </a:pathLst>
          </a:custGeom>
          <a:solidFill>
            <a:srgbClr val="0051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145D7D0C-D2AC-4A91-BDC2-A6AB8D0FFF73}"/>
              </a:ext>
            </a:extLst>
          </p:cNvPr>
          <p:cNvSpPr>
            <a:spLocks noGrp="1"/>
          </p:cNvSpPr>
          <p:nvPr>
            <p:ph type="ctrTitle"/>
          </p:nvPr>
        </p:nvSpPr>
        <p:spPr>
          <a:xfrm>
            <a:off x="564357" y="696443"/>
            <a:ext cx="6217444" cy="877163"/>
          </a:xfrm>
        </p:spPr>
        <p:txBody>
          <a:bodyPr/>
          <a:lstStyle/>
          <a:p>
            <a:r>
              <a:rPr lang="en-CA" sz="6000" b="1" spc="-140">
                <a:solidFill>
                  <a:schemeClr val="bg1"/>
                </a:solidFill>
              </a:rPr>
              <a:t>Financial Overview</a:t>
            </a:r>
            <a:endParaRPr lang="en-CA"/>
          </a:p>
        </p:txBody>
      </p:sp>
    </p:spTree>
    <p:extLst>
      <p:ext uri="{BB962C8B-B14F-4D97-AF65-F5344CB8AC3E}">
        <p14:creationId xmlns:p14="http://schemas.microsoft.com/office/powerpoint/2010/main" val="1811008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7">
            <a:extLst>
              <a:ext uri="{FF2B5EF4-FFF2-40B4-BE49-F238E27FC236}">
                <a16:creationId xmlns:a16="http://schemas.microsoft.com/office/drawing/2014/main" id="{543E9AE7-11A5-4C98-950E-B52D2FB6FF0C}"/>
              </a:ext>
            </a:extLst>
          </p:cNvPr>
          <p:cNvSpPr>
            <a:spLocks noGrp="1"/>
          </p:cNvSpPr>
          <p:nvPr>
            <p:ph type="title"/>
          </p:nvPr>
        </p:nvSpPr>
        <p:spPr/>
        <p:txBody>
          <a:bodyPr>
            <a:normAutofit/>
          </a:bodyPr>
          <a:lstStyle/>
          <a:p>
            <a:r>
              <a:rPr lang="en-US" sz="3200" dirty="0"/>
              <a:t>2025 Budget Highlights</a:t>
            </a:r>
            <a:endParaRPr lang="en-CA" sz="3200" dirty="0"/>
          </a:p>
        </p:txBody>
      </p:sp>
      <p:sp>
        <p:nvSpPr>
          <p:cNvPr id="11" name="Rectangle: Rounded Corners 34">
            <a:extLst>
              <a:ext uri="{FF2B5EF4-FFF2-40B4-BE49-F238E27FC236}">
                <a16:creationId xmlns:a16="http://schemas.microsoft.com/office/drawing/2014/main" id="{21B3438B-A361-4E9D-911E-18A9BFD4DBA9}"/>
              </a:ext>
              <a:ext uri="{C183D7F6-B498-43B3-948B-1728B52AA6E4}">
                <adec:decorative xmlns:adec="http://schemas.microsoft.com/office/drawing/2017/decorative" val="1"/>
              </a:ext>
            </a:extLst>
          </p:cNvPr>
          <p:cNvSpPr/>
          <p:nvPr/>
        </p:nvSpPr>
        <p:spPr>
          <a:xfrm>
            <a:off x="1147663" y="1277584"/>
            <a:ext cx="7268764" cy="1535035"/>
          </a:xfrm>
          <a:prstGeom prst="roundRect">
            <a:avLst>
              <a:gd name="adj" fmla="val 0"/>
            </a:avLst>
          </a:prstGeom>
          <a:solidFill>
            <a:srgbClr val="E1E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a:ln>
                <a:noFill/>
              </a:ln>
              <a:solidFill>
                <a:prstClr val="white"/>
              </a:solidFill>
              <a:effectLst/>
              <a:uLnTx/>
              <a:uFillTx/>
              <a:ea typeface="+mn-ea"/>
              <a:cs typeface="+mn-cs"/>
            </a:endParaRPr>
          </a:p>
        </p:txBody>
      </p:sp>
      <p:pic>
        <p:nvPicPr>
          <p:cNvPr id="4" name="Picture 3">
            <a:extLst>
              <a:ext uri="{FF2B5EF4-FFF2-40B4-BE49-F238E27FC236}">
                <a16:creationId xmlns:a16="http://schemas.microsoft.com/office/drawing/2014/main" id="{535C4DE0-5CBC-1133-3115-48D6336340B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7118" y="2960787"/>
            <a:ext cx="2347271" cy="1554480"/>
          </a:xfrm>
          <a:prstGeom prst="rect">
            <a:avLst/>
          </a:prstGeom>
        </p:spPr>
      </p:pic>
      <p:pic>
        <p:nvPicPr>
          <p:cNvPr id="6" name="Picture 5">
            <a:extLst>
              <a:ext uri="{FF2B5EF4-FFF2-40B4-BE49-F238E27FC236}">
                <a16:creationId xmlns:a16="http://schemas.microsoft.com/office/drawing/2014/main" id="{ED649CDD-9F2A-2B7D-D6E3-6CA3FE2FD22C}"/>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084998" y="2960787"/>
            <a:ext cx="2331429" cy="1554480"/>
          </a:xfrm>
          <a:prstGeom prst="rect">
            <a:avLst/>
          </a:prstGeom>
        </p:spPr>
      </p:pic>
      <p:sp>
        <p:nvSpPr>
          <p:cNvPr id="14" name="Oval 13">
            <a:extLst>
              <a:ext uri="{FF2B5EF4-FFF2-40B4-BE49-F238E27FC236}">
                <a16:creationId xmlns:a16="http://schemas.microsoft.com/office/drawing/2014/main" id="{B9A53EA8-FAF6-E0C3-A0F7-5C0A368C5C40}"/>
              </a:ext>
              <a:ext uri="{C183D7F6-B498-43B3-948B-1728B52AA6E4}">
                <adec:decorative xmlns:adec="http://schemas.microsoft.com/office/drawing/2017/decorative" val="1"/>
              </a:ext>
            </a:extLst>
          </p:cNvPr>
          <p:cNvSpPr/>
          <p:nvPr/>
        </p:nvSpPr>
        <p:spPr>
          <a:xfrm>
            <a:off x="296265" y="1111166"/>
            <a:ext cx="2024422" cy="1943517"/>
          </a:xfrm>
          <a:prstGeom prst="ellipse">
            <a:avLst/>
          </a:prstGeom>
          <a:solidFill>
            <a:srgbClr val="002E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tIns="640080" rIns="45720" rtlCol="0" anchor="t" anchorCtr="0"/>
          <a:lstStyle/>
          <a:p>
            <a:pPr marL="7620" indent="-7620" algn="ctr"/>
            <a:endParaRPr lang="en-US" sz="2800" spc="-38">
              <a:solidFill>
                <a:schemeClr val="bg1"/>
              </a:solidFill>
              <a:latin typeface="+mj-lt"/>
            </a:endParaRPr>
          </a:p>
        </p:txBody>
      </p:sp>
      <p:sp>
        <p:nvSpPr>
          <p:cNvPr id="16" name="TextBox 15">
            <a:extLst>
              <a:ext uri="{FF2B5EF4-FFF2-40B4-BE49-F238E27FC236}">
                <a16:creationId xmlns:a16="http://schemas.microsoft.com/office/drawing/2014/main" id="{0880E4DE-D43C-5029-8B79-2C690F10248F}"/>
              </a:ext>
            </a:extLst>
          </p:cNvPr>
          <p:cNvSpPr txBox="1"/>
          <p:nvPr/>
        </p:nvSpPr>
        <p:spPr>
          <a:xfrm>
            <a:off x="489103" y="1528191"/>
            <a:ext cx="1596187" cy="1346522"/>
          </a:xfrm>
          <a:prstGeom prst="rect">
            <a:avLst/>
          </a:prstGeom>
          <a:noFill/>
          <a:ln>
            <a:noFill/>
          </a:ln>
        </p:spPr>
        <p:txBody>
          <a:bodyPr wrap="square" lIns="91440" tIns="45720" rIns="91440" bIns="45720" rtlCol="0" anchor="t">
            <a:spAutoFit/>
          </a:bodyPr>
          <a:lstStyle/>
          <a:p>
            <a:pPr algn="ctr"/>
            <a:r>
              <a:rPr lang="en-US" sz="4000" b="1" dirty="0">
                <a:solidFill>
                  <a:schemeClr val="bg1"/>
                </a:solidFill>
              </a:rPr>
              <a:t>$6.2</a:t>
            </a:r>
          </a:p>
          <a:p>
            <a:pPr algn="ctr"/>
            <a:r>
              <a:rPr lang="en-US" sz="2800" b="1" dirty="0">
                <a:solidFill>
                  <a:schemeClr val="bg1"/>
                </a:solidFill>
              </a:rPr>
              <a:t>billion</a:t>
            </a:r>
            <a:r>
              <a:rPr lang="en-US" sz="2800" b="1" spc="-38" dirty="0">
                <a:solidFill>
                  <a:schemeClr val="bg1"/>
                </a:solidFill>
              </a:rPr>
              <a:t> </a:t>
            </a:r>
          </a:p>
          <a:p>
            <a:endParaRPr lang="en-CA" dirty="0"/>
          </a:p>
        </p:txBody>
      </p:sp>
      <p:sp>
        <p:nvSpPr>
          <p:cNvPr id="15" name="TextBox 14">
            <a:extLst>
              <a:ext uri="{FF2B5EF4-FFF2-40B4-BE49-F238E27FC236}">
                <a16:creationId xmlns:a16="http://schemas.microsoft.com/office/drawing/2014/main" id="{0B11A396-4BFB-4A40-813F-42F4480AF2FA}"/>
              </a:ext>
            </a:extLst>
          </p:cNvPr>
          <p:cNvSpPr txBox="1"/>
          <p:nvPr/>
        </p:nvSpPr>
        <p:spPr>
          <a:xfrm>
            <a:off x="2556084" y="1514095"/>
            <a:ext cx="519279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dirty="0">
                <a:solidFill>
                  <a:schemeClr val="accent1">
                    <a:lumMod val="75000"/>
                  </a:schemeClr>
                </a:solidFill>
              </a:rPr>
              <a:t>I</a:t>
            </a:r>
            <a:r>
              <a:rPr kumimoji="0" lang="en-CA" sz="2000" i="0" u="none" strike="noStrike" kern="1200" cap="none" spc="0" normalizeH="0" baseline="0" noProof="0" dirty="0" err="1">
                <a:ln>
                  <a:noFill/>
                </a:ln>
                <a:solidFill>
                  <a:schemeClr val="accent1">
                    <a:lumMod val="75000"/>
                  </a:schemeClr>
                </a:solidFill>
                <a:effectLst/>
                <a:uLnTx/>
                <a:uFillTx/>
                <a:ea typeface="+mn-ea"/>
                <a:cs typeface="+mn-cs"/>
              </a:rPr>
              <a:t>nvested</a:t>
            </a:r>
            <a:r>
              <a:rPr kumimoji="0" lang="en-CA" sz="2000" i="0" u="none" strike="noStrike" kern="1200" cap="none" spc="0" normalizeH="0" baseline="0" noProof="0" dirty="0">
                <a:ln>
                  <a:noFill/>
                </a:ln>
                <a:solidFill>
                  <a:schemeClr val="accent1">
                    <a:lumMod val="75000"/>
                  </a:schemeClr>
                </a:solidFill>
                <a:effectLst/>
                <a:uLnTx/>
                <a:uFillTx/>
                <a:ea typeface="+mn-ea"/>
                <a:cs typeface="+mn-cs"/>
              </a:rPr>
              <a:t> in services that advance and support Council’s strategic priorities and longer-term outcomes</a:t>
            </a:r>
          </a:p>
        </p:txBody>
      </p:sp>
      <p:sp>
        <p:nvSpPr>
          <p:cNvPr id="5" name="Oval 4">
            <a:extLst>
              <a:ext uri="{FF2B5EF4-FFF2-40B4-BE49-F238E27FC236}">
                <a16:creationId xmlns:a16="http://schemas.microsoft.com/office/drawing/2014/main" id="{13C3D330-F706-D477-2709-C4C0431EB563}"/>
              </a:ext>
              <a:ext uri="{C183D7F6-B498-43B3-948B-1728B52AA6E4}">
                <adec:decorative xmlns:adec="http://schemas.microsoft.com/office/drawing/2017/decorative" val="1"/>
              </a:ext>
            </a:extLst>
          </p:cNvPr>
          <p:cNvSpPr/>
          <p:nvPr/>
        </p:nvSpPr>
        <p:spPr>
          <a:xfrm>
            <a:off x="4392616" y="2766268"/>
            <a:ext cx="2024422" cy="1943517"/>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tIns="640080" rIns="45720" rtlCol="0" anchor="t" anchorCtr="0"/>
          <a:lstStyle/>
          <a:p>
            <a:pPr marL="7620" indent="-7620" algn="ctr"/>
            <a:endParaRPr lang="en-US" sz="2800" spc="-38">
              <a:solidFill>
                <a:schemeClr val="bg1"/>
              </a:solidFill>
              <a:latin typeface="+mj-lt"/>
            </a:endParaRPr>
          </a:p>
        </p:txBody>
      </p:sp>
      <p:sp>
        <p:nvSpPr>
          <p:cNvPr id="10" name="Oval 9">
            <a:extLst>
              <a:ext uri="{FF2B5EF4-FFF2-40B4-BE49-F238E27FC236}">
                <a16:creationId xmlns:a16="http://schemas.microsoft.com/office/drawing/2014/main" id="{EE5391E1-61B7-B090-B2FC-FF2C91648068}"/>
              </a:ext>
              <a:ext uri="{C183D7F6-B498-43B3-948B-1728B52AA6E4}">
                <adec:decorative xmlns:adec="http://schemas.microsoft.com/office/drawing/2017/decorative" val="1"/>
              </a:ext>
            </a:extLst>
          </p:cNvPr>
          <p:cNvSpPr/>
          <p:nvPr/>
        </p:nvSpPr>
        <p:spPr>
          <a:xfrm>
            <a:off x="2556084" y="2766268"/>
            <a:ext cx="2024422" cy="1943517"/>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tIns="640080" rIns="45720" rtlCol="0" anchor="t" anchorCtr="0"/>
          <a:lstStyle/>
          <a:p>
            <a:pPr marL="7620" indent="-7620" algn="ctr"/>
            <a:endParaRPr lang="en-US" sz="2800" spc="-38">
              <a:solidFill>
                <a:schemeClr val="bg1"/>
              </a:solidFill>
              <a:latin typeface="+mj-lt"/>
            </a:endParaRPr>
          </a:p>
        </p:txBody>
      </p:sp>
      <p:sp>
        <p:nvSpPr>
          <p:cNvPr id="12" name="TextBox 11">
            <a:extLst>
              <a:ext uri="{FF2B5EF4-FFF2-40B4-BE49-F238E27FC236}">
                <a16:creationId xmlns:a16="http://schemas.microsoft.com/office/drawing/2014/main" id="{746F3D7B-A3C7-BBD8-0416-B826B8F0DD86}"/>
              </a:ext>
            </a:extLst>
          </p:cNvPr>
          <p:cNvSpPr txBox="1"/>
          <p:nvPr/>
        </p:nvSpPr>
        <p:spPr>
          <a:xfrm>
            <a:off x="2770201" y="2982997"/>
            <a:ext cx="1596187" cy="1777410"/>
          </a:xfrm>
          <a:prstGeom prst="rect">
            <a:avLst/>
          </a:prstGeom>
          <a:noFill/>
          <a:ln>
            <a:noFill/>
          </a:ln>
        </p:spPr>
        <p:txBody>
          <a:bodyPr wrap="square" lIns="91440" tIns="45720" rIns="91440" bIns="45720" rtlCol="0" anchor="t">
            <a:spAutoFit/>
          </a:bodyPr>
          <a:lstStyle/>
          <a:p>
            <a:pPr algn="ctr"/>
            <a:r>
              <a:rPr lang="en-US" sz="4000" b="1" dirty="0">
                <a:solidFill>
                  <a:schemeClr val="bg1"/>
                </a:solidFill>
              </a:rPr>
              <a:t>$2.3</a:t>
            </a:r>
          </a:p>
          <a:p>
            <a:pPr algn="ctr"/>
            <a:r>
              <a:rPr lang="en-US" sz="2800" b="1" dirty="0">
                <a:solidFill>
                  <a:schemeClr val="bg1"/>
                </a:solidFill>
              </a:rPr>
              <a:t>billion</a:t>
            </a:r>
            <a:r>
              <a:rPr lang="en-US" sz="2800" b="1" spc="-38" dirty="0">
                <a:solidFill>
                  <a:schemeClr val="bg1"/>
                </a:solidFill>
              </a:rPr>
              <a:t> </a:t>
            </a:r>
          </a:p>
          <a:p>
            <a:pPr algn="ctr"/>
            <a:r>
              <a:rPr lang="en-US" sz="1400" spc="-38" dirty="0">
                <a:solidFill>
                  <a:schemeClr val="bg1"/>
                </a:solidFill>
              </a:rPr>
              <a:t>Capital Investments</a:t>
            </a:r>
          </a:p>
          <a:p>
            <a:endParaRPr lang="en-CA" dirty="0"/>
          </a:p>
        </p:txBody>
      </p:sp>
      <p:sp>
        <p:nvSpPr>
          <p:cNvPr id="7" name="TextBox 6">
            <a:extLst>
              <a:ext uri="{FF2B5EF4-FFF2-40B4-BE49-F238E27FC236}">
                <a16:creationId xmlns:a16="http://schemas.microsoft.com/office/drawing/2014/main" id="{D6555782-E935-B79F-8414-40809CCBEFA8}"/>
              </a:ext>
            </a:extLst>
          </p:cNvPr>
          <p:cNvSpPr txBox="1"/>
          <p:nvPr/>
        </p:nvSpPr>
        <p:spPr>
          <a:xfrm>
            <a:off x="4606733" y="2982997"/>
            <a:ext cx="1596187" cy="1777410"/>
          </a:xfrm>
          <a:prstGeom prst="rect">
            <a:avLst/>
          </a:prstGeom>
          <a:noFill/>
          <a:ln>
            <a:noFill/>
          </a:ln>
        </p:spPr>
        <p:txBody>
          <a:bodyPr wrap="square" lIns="91440" tIns="45720" rIns="91440" bIns="45720" rtlCol="0" anchor="t">
            <a:spAutoFit/>
          </a:bodyPr>
          <a:lstStyle/>
          <a:p>
            <a:pPr algn="ctr"/>
            <a:r>
              <a:rPr lang="en-US" sz="4000" b="1" dirty="0">
                <a:solidFill>
                  <a:schemeClr val="bg1"/>
                </a:solidFill>
              </a:rPr>
              <a:t>$3.9</a:t>
            </a:r>
          </a:p>
          <a:p>
            <a:pPr algn="ctr"/>
            <a:r>
              <a:rPr lang="en-US" sz="2800" b="1" dirty="0">
                <a:solidFill>
                  <a:schemeClr val="bg1"/>
                </a:solidFill>
              </a:rPr>
              <a:t>billion</a:t>
            </a:r>
            <a:r>
              <a:rPr lang="en-US" sz="2800" b="1" spc="-38" dirty="0">
                <a:solidFill>
                  <a:schemeClr val="bg1"/>
                </a:solidFill>
              </a:rPr>
              <a:t> </a:t>
            </a:r>
          </a:p>
          <a:p>
            <a:pPr algn="ctr"/>
            <a:r>
              <a:rPr lang="en-US" sz="1400" spc="-38" dirty="0">
                <a:solidFill>
                  <a:schemeClr val="bg1"/>
                </a:solidFill>
              </a:rPr>
              <a:t>Operating Investments</a:t>
            </a:r>
          </a:p>
          <a:p>
            <a:endParaRPr lang="en-CA" dirty="0"/>
          </a:p>
        </p:txBody>
      </p:sp>
    </p:spTree>
    <p:extLst>
      <p:ext uri="{BB962C8B-B14F-4D97-AF65-F5344CB8AC3E}">
        <p14:creationId xmlns:p14="http://schemas.microsoft.com/office/powerpoint/2010/main" val="2670761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7">
            <a:extLst>
              <a:ext uri="{FF2B5EF4-FFF2-40B4-BE49-F238E27FC236}">
                <a16:creationId xmlns:a16="http://schemas.microsoft.com/office/drawing/2014/main" id="{543E9AE7-11A5-4C98-950E-B52D2FB6FF0C}"/>
              </a:ext>
            </a:extLst>
          </p:cNvPr>
          <p:cNvSpPr>
            <a:spLocks noGrp="1"/>
          </p:cNvSpPr>
          <p:nvPr>
            <p:ph type="title"/>
          </p:nvPr>
        </p:nvSpPr>
        <p:spPr/>
        <p:txBody>
          <a:bodyPr>
            <a:normAutofit/>
          </a:bodyPr>
          <a:lstStyle/>
          <a:p>
            <a:r>
              <a:rPr lang="en-US" sz="3200"/>
              <a:t>2025 Operating Budget</a:t>
            </a:r>
            <a:endParaRPr lang="en-CA" sz="3200"/>
          </a:p>
        </p:txBody>
      </p:sp>
      <p:sp>
        <p:nvSpPr>
          <p:cNvPr id="2" name="Rectangle 2">
            <a:extLst>
              <a:ext uri="{FF2B5EF4-FFF2-40B4-BE49-F238E27FC236}">
                <a16:creationId xmlns:a16="http://schemas.microsoft.com/office/drawing/2014/main" id="{171C3ABB-0FF2-1D2A-CA0D-F390F1C20BFF}"/>
              </a:ext>
            </a:extLst>
          </p:cNvPr>
          <p:cNvSpPr>
            <a:spLocks noChangeArrowheads="1"/>
          </p:cNvSpPr>
          <p:nvPr/>
        </p:nvSpPr>
        <p:spPr bwMode="auto">
          <a:xfrm>
            <a:off x="586692" y="737572"/>
            <a:ext cx="5347577" cy="553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28528" rIns="92046" bIns="76176"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600" b="1" i="0" u="none" strike="noStrike" cap="none" normalizeH="0" baseline="0">
                <a:ln>
                  <a:noFill/>
                </a:ln>
                <a:effectLst/>
                <a:latin typeface="Avenir Next LT Pro" panose="020B0504020202020204" pitchFamily="34" charset="0"/>
                <a:ea typeface="Avenir Next Demi"/>
                <a:cs typeface="Avenir Next Demi"/>
              </a:rPr>
              <a:t>Where Your 2025 Tax Dollars Will Be Spent</a:t>
            </a:r>
          </a:p>
        </p:txBody>
      </p:sp>
      <p:graphicFrame>
        <p:nvGraphicFramePr>
          <p:cNvPr id="10" name="Chart 9" descr="Chart presenting the amounts directed to the areas in 2025: Police 0.4635&#10;Housing Support 0.137&#10;Waste Management 0.085&#10;Transportation 0.0819&#10;Paramedics 0.0597&#10;Seniors  Services 0.038&#10;Public Health 0.0255&#10;Infrastructure Levy 0.0222&#10;Conservation Authorities 0.0207&#10;Income Support 0.0179&#10;Early Years and Child Care 0.0121&#10;Municipal Property Assessment Corporation 0.0121&#10;Community Investment 0.0112&#10;Information and Technology 0.0087&#10;Real Property Asset Management 0.0035&#10;Heritage, Arts and Culture 0.0035&#10;Business Services 0.0028&#10;Development Services 0.0023&#10;Clerks 0.0019&#10;Regional Chair and Council 0.0011 &#10;&#10;">
            <a:extLst>
              <a:ext uri="{FF2B5EF4-FFF2-40B4-BE49-F238E27FC236}">
                <a16:creationId xmlns:a16="http://schemas.microsoft.com/office/drawing/2014/main" id="{8A3E9F1C-FCDF-8F86-EF76-A3DD5CC20B77}"/>
              </a:ext>
            </a:extLst>
          </p:cNvPr>
          <p:cNvGraphicFramePr/>
          <p:nvPr>
            <p:extLst>
              <p:ext uri="{D42A27DB-BD31-4B8C-83A1-F6EECF244321}">
                <p14:modId xmlns:p14="http://schemas.microsoft.com/office/powerpoint/2010/main" val="2985681776"/>
              </p:ext>
            </p:extLst>
          </p:nvPr>
        </p:nvGraphicFramePr>
        <p:xfrm>
          <a:off x="-2347721" y="1217031"/>
          <a:ext cx="10086520" cy="38041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9390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047E3-F7F3-E63C-AA54-005CDAA664CF}"/>
            </a:ext>
          </a:extLst>
        </p:cNvPr>
        <p:cNvGrpSpPr/>
        <p:nvPr/>
      </p:nvGrpSpPr>
      <p:grpSpPr>
        <a:xfrm>
          <a:off x="0" y="0"/>
          <a:ext cx="0" cy="0"/>
          <a:chOff x="0" y="0"/>
          <a:chExt cx="0" cy="0"/>
        </a:xfrm>
      </p:grpSpPr>
      <p:sp>
        <p:nvSpPr>
          <p:cNvPr id="9" name="Title 7">
            <a:extLst>
              <a:ext uri="{FF2B5EF4-FFF2-40B4-BE49-F238E27FC236}">
                <a16:creationId xmlns:a16="http://schemas.microsoft.com/office/drawing/2014/main" id="{1D3C42BF-871D-D157-631C-A5784D846C65}"/>
              </a:ext>
            </a:extLst>
          </p:cNvPr>
          <p:cNvSpPr>
            <a:spLocks noGrp="1"/>
          </p:cNvSpPr>
          <p:nvPr>
            <p:ph type="title"/>
          </p:nvPr>
        </p:nvSpPr>
        <p:spPr/>
        <p:txBody>
          <a:bodyPr>
            <a:normAutofit/>
          </a:bodyPr>
          <a:lstStyle/>
          <a:p>
            <a:r>
              <a:rPr lang="en-US" sz="3200"/>
              <a:t>2025 Operating Budget</a:t>
            </a:r>
            <a:endParaRPr lang="en-CA" sz="3200"/>
          </a:p>
        </p:txBody>
      </p:sp>
      <p:sp>
        <p:nvSpPr>
          <p:cNvPr id="2" name="Rectangle 2">
            <a:extLst>
              <a:ext uri="{FF2B5EF4-FFF2-40B4-BE49-F238E27FC236}">
                <a16:creationId xmlns:a16="http://schemas.microsoft.com/office/drawing/2014/main" id="{3231EDB5-CA15-CB20-F030-358838276507}"/>
              </a:ext>
            </a:extLst>
          </p:cNvPr>
          <p:cNvSpPr>
            <a:spLocks noChangeArrowheads="1"/>
          </p:cNvSpPr>
          <p:nvPr/>
        </p:nvSpPr>
        <p:spPr bwMode="auto">
          <a:xfrm>
            <a:off x="592913" y="825123"/>
            <a:ext cx="4744198" cy="553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28528" rIns="92046" bIns="7617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600" b="1" i="0" u="none" strike="noStrike" cap="none" normalizeH="0" baseline="0">
                <a:ln>
                  <a:noFill/>
                </a:ln>
                <a:effectLst/>
                <a:latin typeface="Avenir Next LT Pro" panose="020B0504020202020204" pitchFamily="34" charset="0"/>
                <a:ea typeface="Avenir Next Demi"/>
                <a:cs typeface="Avenir Next Demi"/>
              </a:rPr>
              <a:t>Revenue</a:t>
            </a:r>
          </a:p>
        </p:txBody>
      </p:sp>
      <p:graphicFrame>
        <p:nvGraphicFramePr>
          <p:cNvPr id="7" name="Chart 6" descr="A chart showing the 2025 revenue distribution: Property tax - 42%, grants &amp; subsidies - 31%, utility rate - 15%, fees &amp; charges - 5%, reserves - 3%, DC revenue - 3%, others - 1%.">
            <a:extLst>
              <a:ext uri="{FF2B5EF4-FFF2-40B4-BE49-F238E27FC236}">
                <a16:creationId xmlns:a16="http://schemas.microsoft.com/office/drawing/2014/main" id="{515F7940-E239-AE5D-789A-0ADA1CA1FC57}"/>
              </a:ext>
            </a:extLst>
          </p:cNvPr>
          <p:cNvGraphicFramePr/>
          <p:nvPr>
            <p:extLst>
              <p:ext uri="{D42A27DB-BD31-4B8C-83A1-F6EECF244321}">
                <p14:modId xmlns:p14="http://schemas.microsoft.com/office/powerpoint/2010/main" val="518734011"/>
              </p:ext>
            </p:extLst>
          </p:nvPr>
        </p:nvGraphicFramePr>
        <p:xfrm>
          <a:off x="222068" y="1451256"/>
          <a:ext cx="6185263" cy="33364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2934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descr="Donut chart displaying the information in the Capital Plan table plus a total of the Tax and Utilities of $20.4 billion. The 71 percent in the donut for Utility stands out as the largest among the Capital Plan items.">
            <a:extLst>
              <a:ext uri="{FF2B5EF4-FFF2-40B4-BE49-F238E27FC236}">
                <a16:creationId xmlns:a16="http://schemas.microsoft.com/office/drawing/2014/main" id="{D6087606-2258-85F5-54D2-F43EA8574694}"/>
              </a:ext>
            </a:extLst>
          </p:cNvPr>
          <p:cNvGraphicFramePr/>
          <p:nvPr>
            <p:extLst>
              <p:ext uri="{D42A27DB-BD31-4B8C-83A1-F6EECF244321}">
                <p14:modId xmlns:p14="http://schemas.microsoft.com/office/powerpoint/2010/main" val="2737976851"/>
              </p:ext>
            </p:extLst>
          </p:nvPr>
        </p:nvGraphicFramePr>
        <p:xfrm>
          <a:off x="4777881" y="1194008"/>
          <a:ext cx="5017901" cy="3235665"/>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7">
            <a:extLst>
              <a:ext uri="{FF2B5EF4-FFF2-40B4-BE49-F238E27FC236}">
                <a16:creationId xmlns:a16="http://schemas.microsoft.com/office/drawing/2014/main" id="{543E9AE7-11A5-4C98-950E-B52D2FB6FF0C}"/>
              </a:ext>
            </a:extLst>
          </p:cNvPr>
          <p:cNvSpPr>
            <a:spLocks noGrp="1"/>
          </p:cNvSpPr>
          <p:nvPr>
            <p:ph type="title"/>
          </p:nvPr>
        </p:nvSpPr>
        <p:spPr/>
        <p:txBody>
          <a:bodyPr>
            <a:normAutofit/>
          </a:bodyPr>
          <a:lstStyle/>
          <a:p>
            <a:r>
              <a:rPr lang="en-US" sz="3200"/>
              <a:t>10 Year Capital Plan</a:t>
            </a:r>
            <a:endParaRPr lang="en-CA" sz="3200"/>
          </a:p>
        </p:txBody>
      </p:sp>
      <p:graphicFrame>
        <p:nvGraphicFramePr>
          <p:cNvPr id="6" name="Table 3">
            <a:extLst>
              <a:ext uri="{FF2B5EF4-FFF2-40B4-BE49-F238E27FC236}">
                <a16:creationId xmlns:a16="http://schemas.microsoft.com/office/drawing/2014/main" id="{155996C1-3F88-56CF-F0D3-DABA389FA56E}"/>
              </a:ext>
            </a:extLst>
          </p:cNvPr>
          <p:cNvGraphicFramePr>
            <a:graphicFrameLocks noGrp="1"/>
          </p:cNvGraphicFramePr>
          <p:nvPr>
            <p:extLst>
              <p:ext uri="{D42A27DB-BD31-4B8C-83A1-F6EECF244321}">
                <p14:modId xmlns:p14="http://schemas.microsoft.com/office/powerpoint/2010/main" val="1579392918"/>
              </p:ext>
            </p:extLst>
          </p:nvPr>
        </p:nvGraphicFramePr>
        <p:xfrm>
          <a:off x="602057" y="1466146"/>
          <a:ext cx="5086817" cy="1563770"/>
        </p:xfrm>
        <a:graphic>
          <a:graphicData uri="http://schemas.openxmlformats.org/drawingml/2006/table">
            <a:tbl>
              <a:tblPr firstCol="1" bandRow="1">
                <a:tableStyleId>{2D5ABB26-0587-4C30-8999-92F81FD0307C}</a:tableStyleId>
              </a:tblPr>
              <a:tblGrid>
                <a:gridCol w="2715909">
                  <a:extLst>
                    <a:ext uri="{9D8B030D-6E8A-4147-A177-3AD203B41FA5}">
                      <a16:colId xmlns:a16="http://schemas.microsoft.com/office/drawing/2014/main" val="805786540"/>
                    </a:ext>
                  </a:extLst>
                </a:gridCol>
                <a:gridCol w="1770017">
                  <a:extLst>
                    <a:ext uri="{9D8B030D-6E8A-4147-A177-3AD203B41FA5}">
                      <a16:colId xmlns:a16="http://schemas.microsoft.com/office/drawing/2014/main" val="2283397248"/>
                    </a:ext>
                  </a:extLst>
                </a:gridCol>
                <a:gridCol w="600891">
                  <a:extLst>
                    <a:ext uri="{9D8B030D-6E8A-4147-A177-3AD203B41FA5}">
                      <a16:colId xmlns:a16="http://schemas.microsoft.com/office/drawing/2014/main" val="3238318693"/>
                    </a:ext>
                  </a:extLst>
                </a:gridCol>
              </a:tblGrid>
              <a:tr h="51707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CA" sz="1600" b="1">
                          <a:solidFill>
                            <a:schemeClr val="tx2"/>
                          </a:solidFill>
                          <a:latin typeface="+mn-lt"/>
                        </a:rPr>
                        <a:t>Regionally Controlled Tax</a:t>
                      </a:r>
                    </a:p>
                  </a:txBody>
                  <a:tcPr marL="72000" marR="72000" marT="36000" marB="3600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600" b="1">
                          <a:latin typeface="+mn-lt"/>
                        </a:rPr>
                        <a:t>$5,158 million</a:t>
                      </a:r>
                      <a:endParaRPr lang="en-CA" sz="1600">
                        <a:effectLst/>
                        <a:latin typeface="+mn-lt"/>
                      </a:endParaRPr>
                    </a:p>
                  </a:txBody>
                  <a:tcPr marL="72000" marR="72000" marT="36000" marB="3600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600">
                          <a:latin typeface="+mn-lt"/>
                        </a:rPr>
                        <a:t> </a:t>
                      </a:r>
                      <a:r>
                        <a:rPr lang="en-CA" sz="1600" b="1">
                          <a:solidFill>
                            <a:schemeClr val="tx2"/>
                          </a:solidFill>
                          <a:latin typeface="+mn-lt"/>
                        </a:rPr>
                        <a:t>22%</a:t>
                      </a:r>
                      <a:endParaRPr lang="en-US" sz="1600">
                        <a:latin typeface="+mn-lt"/>
                      </a:endParaRPr>
                    </a:p>
                  </a:txBody>
                  <a:tcPr marL="72000" marR="72000" marT="36000" marB="3600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0131715"/>
                  </a:ext>
                </a:extLst>
              </a:tr>
              <a:tr h="517078">
                <a:tc>
                  <a:txBody>
                    <a:bodyPr/>
                    <a:lstStyle/>
                    <a:p>
                      <a:pPr marL="0" lvl="0" indent="-143510"/>
                      <a:r>
                        <a:rPr lang="en-CA" sz="1600" b="1">
                          <a:solidFill>
                            <a:schemeClr val="tx2"/>
                          </a:solidFill>
                          <a:effectLst/>
                          <a:latin typeface="+mn-lt"/>
                        </a:rPr>
                        <a:t>Police Services</a:t>
                      </a:r>
                    </a:p>
                  </a:txBody>
                  <a:tcPr marL="72000" marR="72000" marT="36000" marB="3600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600" b="1">
                          <a:effectLst/>
                          <a:latin typeface="+mn-lt"/>
                        </a:rPr>
                        <a:t>$965 million</a:t>
                      </a:r>
                    </a:p>
                  </a:txBody>
                  <a:tcPr marL="72000" marR="72000" marT="36000" marB="3600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b="1">
                          <a:solidFill>
                            <a:schemeClr val="tx2"/>
                          </a:solidFill>
                          <a:latin typeface="+mn-lt"/>
                        </a:rPr>
                        <a:t>4%</a:t>
                      </a:r>
                    </a:p>
                  </a:txBody>
                  <a:tcPr marL="72000" marR="72000" marT="36000" marB="3600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98069261"/>
                  </a:ext>
                </a:extLst>
              </a:tr>
              <a:tr h="487012">
                <a:tc>
                  <a:txBody>
                    <a:bodyPr/>
                    <a:lstStyle/>
                    <a:p>
                      <a:r>
                        <a:rPr lang="en-CA" sz="1600" b="1">
                          <a:solidFill>
                            <a:schemeClr val="tx2"/>
                          </a:solidFill>
                          <a:effectLst/>
                          <a:latin typeface="+mn-lt"/>
                        </a:rPr>
                        <a:t>Utility Rate Supported</a:t>
                      </a:r>
                    </a:p>
                  </a:txBody>
                  <a:tcPr marL="72000" marR="72000" marT="36000" marB="3600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600" b="1">
                          <a:effectLst/>
                          <a:latin typeface="+mn-lt"/>
                        </a:rPr>
                        <a:t>$17,339 million</a:t>
                      </a:r>
                    </a:p>
                  </a:txBody>
                  <a:tcPr marL="72000" marR="72000" marT="36000" marB="3600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b="1">
                          <a:solidFill>
                            <a:schemeClr val="tx2"/>
                          </a:solidFill>
                          <a:latin typeface="+mn-lt"/>
                        </a:rPr>
                        <a:t>74%</a:t>
                      </a:r>
                    </a:p>
                  </a:txBody>
                  <a:tcPr marL="72000" marR="72000" marT="36000" marB="3600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46494524"/>
                  </a:ext>
                </a:extLst>
              </a:tr>
            </a:tbl>
          </a:graphicData>
        </a:graphic>
      </p:graphicFrame>
      <p:cxnSp>
        <p:nvCxnSpPr>
          <p:cNvPr id="7" name="Straight Connector 6">
            <a:extLst>
              <a:ext uri="{FF2B5EF4-FFF2-40B4-BE49-F238E27FC236}">
                <a16:creationId xmlns:a16="http://schemas.microsoft.com/office/drawing/2014/main" id="{B4F0228E-F77A-F2D7-755D-E6D317C0AF42}"/>
              </a:ext>
              <a:ext uri="{C183D7F6-B498-43B3-948B-1728B52AA6E4}">
                <adec:decorative xmlns:adec="http://schemas.microsoft.com/office/drawing/2017/decorative" val="1"/>
              </a:ext>
            </a:extLst>
          </p:cNvPr>
          <p:cNvCxnSpPr>
            <a:cxnSpLocks/>
          </p:cNvCxnSpPr>
          <p:nvPr/>
        </p:nvCxnSpPr>
        <p:spPr>
          <a:xfrm>
            <a:off x="691215" y="2005510"/>
            <a:ext cx="5343825" cy="0"/>
          </a:xfrm>
          <a:prstGeom prst="line">
            <a:avLst/>
          </a:prstGeom>
          <a:ln w="31750" cap="rnd" cmpd="sng">
            <a:solidFill>
              <a:schemeClr val="bg2">
                <a:lumMod val="75000"/>
              </a:schemeClr>
            </a:solidFill>
            <a:prstDash val="sysDot"/>
            <a:round/>
            <a:tailEnd type="oval" w="med" len="med"/>
          </a:ln>
        </p:spPr>
        <p:style>
          <a:lnRef idx="1">
            <a:schemeClr val="accent1"/>
          </a:lnRef>
          <a:fillRef idx="0">
            <a:schemeClr val="accent1"/>
          </a:fillRef>
          <a:effectRef idx="0">
            <a:schemeClr val="accent1"/>
          </a:effectRef>
          <a:fontRef idx="minor">
            <a:schemeClr val="tx1"/>
          </a:fontRef>
        </p:style>
      </p:cxnSp>
      <p:sp>
        <p:nvSpPr>
          <p:cNvPr id="8" name="Text Box 5">
            <a:extLst>
              <a:ext uri="{FF2B5EF4-FFF2-40B4-BE49-F238E27FC236}">
                <a16:creationId xmlns:a16="http://schemas.microsoft.com/office/drawing/2014/main" id="{D807FE83-B58D-255A-E5B5-E1E6DF95C0EB}"/>
              </a:ext>
            </a:extLst>
          </p:cNvPr>
          <p:cNvSpPr txBox="1">
            <a:spLocks noChangeArrowheads="1"/>
          </p:cNvSpPr>
          <p:nvPr/>
        </p:nvSpPr>
        <p:spPr bwMode="auto">
          <a:xfrm>
            <a:off x="648843" y="3367748"/>
            <a:ext cx="2619109" cy="1015663"/>
          </a:xfrm>
          <a:prstGeom prst="rect">
            <a:avLst/>
          </a:prstGeom>
          <a:solidFill>
            <a:schemeClr val="bg1"/>
          </a:solidFill>
          <a:ln w="9525">
            <a:solidFill>
              <a:schemeClr val="bg1"/>
            </a:solidFill>
            <a:miter lim="800000"/>
            <a:headEnd/>
            <a:tailEnd/>
          </a:ln>
          <a:effectLst/>
        </p:spPr>
        <p:txBody>
          <a:bodyPr wrap="square">
            <a:spAutoFit/>
          </a:bodyPr>
          <a:lstStyle>
            <a:lvl1pPr algn="l">
              <a:spcBef>
                <a:spcPct val="20000"/>
              </a:spcBef>
              <a:buChar char="•"/>
              <a:defRPr sz="3200">
                <a:solidFill>
                  <a:schemeClr val="tx1"/>
                </a:solidFill>
                <a:latin typeface="Calibri" pitchFamily="34" charset="0"/>
              </a:defRPr>
            </a:lvl1pPr>
            <a:lvl2pPr marL="742950" indent="-285750" algn="l">
              <a:spcBef>
                <a:spcPct val="20000"/>
              </a:spcBef>
              <a:buChar char="–"/>
              <a:defRPr sz="2800">
                <a:solidFill>
                  <a:schemeClr val="tx1"/>
                </a:solidFill>
                <a:latin typeface="Calibri" pitchFamily="34" charset="0"/>
              </a:defRPr>
            </a:lvl2pPr>
            <a:lvl3pPr marL="1143000" indent="-228600" algn="l">
              <a:spcBef>
                <a:spcPct val="20000"/>
              </a:spcBef>
              <a:buChar char="•"/>
              <a:defRPr sz="2400">
                <a:solidFill>
                  <a:schemeClr val="tx1"/>
                </a:solidFill>
                <a:latin typeface="Calibri" pitchFamily="34" charset="0"/>
              </a:defRPr>
            </a:lvl3pPr>
            <a:lvl4pPr marL="1600200" indent="-228600" algn="l">
              <a:spcBef>
                <a:spcPct val="20000"/>
              </a:spcBef>
              <a:buChar char="–"/>
              <a:defRPr sz="2000">
                <a:solidFill>
                  <a:schemeClr val="tx1"/>
                </a:solidFill>
                <a:latin typeface="Calibri" pitchFamily="34" charset="0"/>
              </a:defRPr>
            </a:lvl4pPr>
            <a:lvl5pPr marL="2057400" indent="-228600" algn="l">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spcBef>
                <a:spcPct val="0"/>
              </a:spcBef>
              <a:buFontTx/>
              <a:buNone/>
              <a:defRPr/>
            </a:pPr>
            <a:r>
              <a:rPr lang="en-US" altLang="en-US" sz="1200" b="1" kern="0">
                <a:solidFill>
                  <a:prstClr val="black"/>
                </a:solidFill>
                <a:latin typeface="+mn-lt"/>
                <a:cs typeface="Arial" pitchFamily="34" charset="0"/>
              </a:rPr>
              <a:t>Capital Plan Funding</a:t>
            </a:r>
            <a:r>
              <a:rPr lang="en-US" altLang="en-US" sz="1200" b="1" kern="0" baseline="30000">
                <a:solidFill>
                  <a:prstClr val="black"/>
                </a:solidFill>
                <a:latin typeface="+mn-lt"/>
                <a:cs typeface="Arial" pitchFamily="34" charset="0"/>
              </a:rPr>
              <a:t>1</a:t>
            </a:r>
          </a:p>
          <a:p>
            <a:pPr marL="134938" indent="-134938">
              <a:spcBef>
                <a:spcPct val="0"/>
              </a:spcBef>
              <a:buSzPct val="150000"/>
              <a:buFont typeface="Arial" panose="020B0604020202020204" pitchFamily="34" charset="0"/>
              <a:buChar char="•"/>
              <a:defRPr/>
            </a:pPr>
            <a:r>
              <a:rPr lang="en-US" altLang="en-US" sz="1200" kern="0">
                <a:solidFill>
                  <a:prstClr val="black"/>
                </a:solidFill>
                <a:latin typeface="+mn-lt"/>
                <a:cs typeface="Arial" pitchFamily="34" charset="0"/>
                <a:sym typeface="Webdings" pitchFamily="18" charset="2"/>
              </a:rPr>
              <a:t>63</a:t>
            </a:r>
            <a:r>
              <a:rPr lang="en-US" altLang="en-US" sz="1200" kern="0">
                <a:solidFill>
                  <a:prstClr val="black"/>
                </a:solidFill>
                <a:latin typeface="+mn-lt"/>
                <a:cs typeface="Arial" pitchFamily="34" charset="0"/>
              </a:rPr>
              <a:t>% Development charges</a:t>
            </a:r>
            <a:r>
              <a:rPr lang="en-US" altLang="en-US" sz="1200" kern="0" baseline="30000">
                <a:solidFill>
                  <a:prstClr val="black"/>
                </a:solidFill>
                <a:latin typeface="+mn-lt"/>
                <a:cs typeface="Arial" pitchFamily="34" charset="0"/>
              </a:rPr>
              <a:t>2</a:t>
            </a:r>
            <a:r>
              <a:rPr lang="en-US" altLang="en-US" sz="1200" kern="0">
                <a:solidFill>
                  <a:prstClr val="black"/>
                </a:solidFill>
                <a:latin typeface="+mn-lt"/>
                <a:cs typeface="Arial" pitchFamily="34" charset="0"/>
              </a:rPr>
              <a:t> </a:t>
            </a:r>
          </a:p>
          <a:p>
            <a:pPr marL="134938" indent="-134938">
              <a:spcBef>
                <a:spcPct val="0"/>
              </a:spcBef>
              <a:buSzPct val="150000"/>
              <a:buFont typeface="Arial" panose="020B0604020202020204" pitchFamily="34" charset="0"/>
              <a:buChar char="•"/>
              <a:defRPr/>
            </a:pPr>
            <a:r>
              <a:rPr lang="en-US" altLang="en-US" sz="1200" kern="0">
                <a:solidFill>
                  <a:prstClr val="black"/>
                </a:solidFill>
                <a:latin typeface="+mn-lt"/>
                <a:cs typeface="Arial" pitchFamily="34" charset="0"/>
                <a:sym typeface="Webdings" pitchFamily="18" charset="2"/>
              </a:rPr>
              <a:t>35</a:t>
            </a:r>
            <a:r>
              <a:rPr lang="en-US" altLang="en-US" sz="1200" kern="0">
                <a:solidFill>
                  <a:prstClr val="black"/>
                </a:solidFill>
                <a:latin typeface="+mn-lt"/>
                <a:cs typeface="Arial" pitchFamily="34" charset="0"/>
              </a:rPr>
              <a:t>% Capital Reserves</a:t>
            </a:r>
          </a:p>
          <a:p>
            <a:pPr marL="134938" indent="-134938">
              <a:spcBef>
                <a:spcPct val="0"/>
              </a:spcBef>
              <a:buSzPct val="150000"/>
              <a:buFont typeface="Arial" panose="020B0604020202020204" pitchFamily="34" charset="0"/>
              <a:buChar char="•"/>
              <a:defRPr/>
            </a:pPr>
            <a:r>
              <a:rPr lang="en-US" altLang="en-US" sz="1200" kern="0">
                <a:solidFill>
                  <a:prstClr val="black"/>
                </a:solidFill>
                <a:latin typeface="+mn-lt"/>
                <a:cs typeface="Arial" pitchFamily="34" charset="0"/>
                <a:sym typeface="Webdings" pitchFamily="18" charset="2"/>
              </a:rPr>
              <a:t>1%</a:t>
            </a:r>
            <a:r>
              <a:rPr lang="en-US" altLang="en-US" sz="1200" kern="0">
                <a:solidFill>
                  <a:prstClr val="black"/>
                </a:solidFill>
                <a:latin typeface="+mn-lt"/>
                <a:cs typeface="Arial" pitchFamily="34" charset="0"/>
              </a:rPr>
              <a:t> Debt </a:t>
            </a:r>
          </a:p>
          <a:p>
            <a:pPr marL="134938" indent="-134938">
              <a:spcBef>
                <a:spcPct val="0"/>
              </a:spcBef>
              <a:buSzPct val="150000"/>
              <a:buFont typeface="Arial" panose="020B0604020202020204" pitchFamily="34" charset="0"/>
              <a:buChar char="•"/>
              <a:defRPr/>
            </a:pPr>
            <a:r>
              <a:rPr lang="en-US" altLang="en-US" sz="1200" kern="0">
                <a:solidFill>
                  <a:prstClr val="black"/>
                </a:solidFill>
                <a:latin typeface="+mn-lt"/>
                <a:cs typeface="Arial" pitchFamily="34" charset="0"/>
                <a:sym typeface="Webdings" pitchFamily="18" charset="2"/>
              </a:rPr>
              <a:t>1%</a:t>
            </a:r>
            <a:r>
              <a:rPr lang="en-US" altLang="en-US" sz="1200" kern="0">
                <a:solidFill>
                  <a:prstClr val="black"/>
                </a:solidFill>
                <a:latin typeface="+mn-lt"/>
                <a:cs typeface="Arial" pitchFamily="34" charset="0"/>
              </a:rPr>
              <a:t> External funding</a:t>
            </a:r>
          </a:p>
        </p:txBody>
      </p:sp>
      <p:cxnSp>
        <p:nvCxnSpPr>
          <p:cNvPr id="10" name="Straight Connector 9">
            <a:extLst>
              <a:ext uri="{FF2B5EF4-FFF2-40B4-BE49-F238E27FC236}">
                <a16:creationId xmlns:a16="http://schemas.microsoft.com/office/drawing/2014/main" id="{E6BFB834-1868-7CB0-A8C1-06B2490B46CF}"/>
              </a:ext>
              <a:ext uri="{C183D7F6-B498-43B3-948B-1728B52AA6E4}">
                <adec:decorative xmlns:adec="http://schemas.microsoft.com/office/drawing/2017/decorative" val="1"/>
              </a:ext>
            </a:extLst>
          </p:cNvPr>
          <p:cNvCxnSpPr>
            <a:cxnSpLocks/>
          </p:cNvCxnSpPr>
          <p:nvPr/>
        </p:nvCxnSpPr>
        <p:spPr>
          <a:xfrm>
            <a:off x="699761" y="2528022"/>
            <a:ext cx="5139336" cy="0"/>
          </a:xfrm>
          <a:prstGeom prst="line">
            <a:avLst/>
          </a:prstGeom>
          <a:ln w="31750" cap="rnd" cmpd="sng">
            <a:solidFill>
              <a:srgbClr val="97AFD8"/>
            </a:solidFill>
            <a:prstDash val="sysDot"/>
            <a:round/>
            <a:tailEnd type="oval" w="med" len="med"/>
          </a:ln>
        </p:spPr>
        <p:style>
          <a:lnRef idx="1">
            <a:schemeClr val="accent1"/>
          </a:lnRef>
          <a:fillRef idx="0">
            <a:schemeClr val="accent1"/>
          </a:fillRef>
          <a:effectRef idx="0">
            <a:schemeClr val="accent1"/>
          </a:effectRef>
          <a:fontRef idx="minor">
            <a:schemeClr val="tx1"/>
          </a:fontRef>
        </p:style>
      </p:cxnSp>
      <p:cxnSp>
        <p:nvCxnSpPr>
          <p:cNvPr id="11" name="Elbow Connector 7">
            <a:extLst>
              <a:ext uri="{FF2B5EF4-FFF2-40B4-BE49-F238E27FC236}">
                <a16:creationId xmlns:a16="http://schemas.microsoft.com/office/drawing/2014/main" id="{BA0DD930-C59A-9342-6847-7355DBD263C0}"/>
              </a:ext>
              <a:ext uri="{C183D7F6-B498-43B3-948B-1728B52AA6E4}">
                <adec:decorative xmlns:adec="http://schemas.microsoft.com/office/drawing/2017/decorative" val="1"/>
              </a:ext>
            </a:extLst>
          </p:cNvPr>
          <p:cNvCxnSpPr>
            <a:cxnSpLocks/>
          </p:cNvCxnSpPr>
          <p:nvPr/>
        </p:nvCxnSpPr>
        <p:spPr>
          <a:xfrm>
            <a:off x="691215" y="3022263"/>
            <a:ext cx="5193602" cy="184667"/>
          </a:xfrm>
          <a:prstGeom prst="bentConnector3">
            <a:avLst>
              <a:gd name="adj1" fmla="val 95148"/>
            </a:avLst>
          </a:prstGeom>
          <a:ln w="31750" cap="rnd" cmpd="sng">
            <a:solidFill>
              <a:schemeClr val="tx2"/>
            </a:solidFill>
            <a:prstDash val="sysDot"/>
            <a:round/>
            <a:tailEnd type="oval" w="med" len="me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A9B659DB-B75D-4227-8F55-2882DDF67BAE}"/>
              </a:ext>
            </a:extLst>
          </p:cNvPr>
          <p:cNvSpPr txBox="1"/>
          <p:nvPr/>
        </p:nvSpPr>
        <p:spPr>
          <a:xfrm>
            <a:off x="558038" y="4475345"/>
            <a:ext cx="5767734" cy="400110"/>
          </a:xfrm>
          <a:prstGeom prst="rect">
            <a:avLst/>
          </a:prstGeom>
          <a:noFill/>
        </p:spPr>
        <p:txBody>
          <a:bodyPr wrap="square" rtlCol="0">
            <a:spAutoFit/>
          </a:bodyPr>
          <a:lstStyle/>
          <a:p>
            <a:r>
              <a:rPr lang="en-US" sz="1000" baseline="30000"/>
              <a:t>1</a:t>
            </a:r>
            <a:r>
              <a:rPr lang="en-US" sz="1000"/>
              <a:t>Based on 2025-2034 Capital Plan</a:t>
            </a:r>
          </a:p>
          <a:p>
            <a:r>
              <a:rPr lang="en-US" sz="1000" baseline="30000"/>
              <a:t>2</a:t>
            </a:r>
            <a:r>
              <a:rPr lang="en-US" sz="1000"/>
              <a:t>Debt will be used to manage timing mismatch between expenditures and collections</a:t>
            </a:r>
          </a:p>
        </p:txBody>
      </p:sp>
    </p:spTree>
    <p:extLst>
      <p:ext uri="{BB962C8B-B14F-4D97-AF65-F5344CB8AC3E}">
        <p14:creationId xmlns:p14="http://schemas.microsoft.com/office/powerpoint/2010/main" val="3507934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7">
            <a:extLst>
              <a:ext uri="{FF2B5EF4-FFF2-40B4-BE49-F238E27FC236}">
                <a16:creationId xmlns:a16="http://schemas.microsoft.com/office/drawing/2014/main" id="{543E9AE7-11A5-4C98-950E-B52D2FB6FF0C}"/>
              </a:ext>
            </a:extLst>
          </p:cNvPr>
          <p:cNvSpPr>
            <a:spLocks noGrp="1"/>
          </p:cNvSpPr>
          <p:nvPr>
            <p:ph type="title"/>
          </p:nvPr>
        </p:nvSpPr>
        <p:spPr/>
        <p:txBody>
          <a:bodyPr>
            <a:normAutofit/>
          </a:bodyPr>
          <a:lstStyle/>
          <a:p>
            <a:r>
              <a:rPr lang="en-US" sz="3200"/>
              <a:t>10 Year Capital Plan Highlights</a:t>
            </a:r>
            <a:endParaRPr lang="en-CA" sz="3200"/>
          </a:p>
        </p:txBody>
      </p:sp>
      <p:sp>
        <p:nvSpPr>
          <p:cNvPr id="12" name="TextBox 11">
            <a:extLst>
              <a:ext uri="{FF2B5EF4-FFF2-40B4-BE49-F238E27FC236}">
                <a16:creationId xmlns:a16="http://schemas.microsoft.com/office/drawing/2014/main" id="{D2E5CC82-F482-1041-566D-2E2955E74BC1}"/>
              </a:ext>
            </a:extLst>
          </p:cNvPr>
          <p:cNvSpPr txBox="1"/>
          <p:nvPr/>
        </p:nvSpPr>
        <p:spPr>
          <a:xfrm>
            <a:off x="696311" y="1263116"/>
            <a:ext cx="2568463" cy="1084912"/>
          </a:xfrm>
          <a:prstGeom prst="rect">
            <a:avLst/>
          </a:prstGeom>
          <a:noFill/>
        </p:spPr>
        <p:txBody>
          <a:bodyPr wrap="square" rtlCol="0">
            <a:spAutoFit/>
          </a:bodyPr>
          <a:lstStyle/>
          <a:p>
            <a:r>
              <a:rPr lang="en-US" sz="2400" b="1">
                <a:solidFill>
                  <a:schemeClr val="accent4"/>
                </a:solidFill>
              </a:rPr>
              <a:t>$13.2 billion</a:t>
            </a:r>
          </a:p>
          <a:p>
            <a:r>
              <a:rPr lang="en-US"/>
              <a:t>New growth- related water and wastewater infrastructure</a:t>
            </a:r>
          </a:p>
          <a:p>
            <a:endParaRPr lang="en-CA"/>
          </a:p>
        </p:txBody>
      </p:sp>
      <p:pic>
        <p:nvPicPr>
          <p:cNvPr id="13" name="Picture 12">
            <a:extLst>
              <a:ext uri="{FF2B5EF4-FFF2-40B4-BE49-F238E27FC236}">
                <a16:creationId xmlns:a16="http://schemas.microsoft.com/office/drawing/2014/main" id="{3CE3C091-8E25-5049-AA74-73650E063AE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10608" y="1253738"/>
            <a:ext cx="1659314" cy="1313992"/>
          </a:xfrm>
          <a:prstGeom prst="rect">
            <a:avLst/>
          </a:prstGeom>
        </p:spPr>
      </p:pic>
      <p:cxnSp>
        <p:nvCxnSpPr>
          <p:cNvPr id="17" name="Straight Connector 16">
            <a:extLst>
              <a:ext uri="{FF2B5EF4-FFF2-40B4-BE49-F238E27FC236}">
                <a16:creationId xmlns:a16="http://schemas.microsoft.com/office/drawing/2014/main" id="{0A40EFB3-5CE5-292E-9B4B-857C9A1ACD81}"/>
              </a:ext>
              <a:ext uri="{C183D7F6-B498-43B3-948B-1728B52AA6E4}">
                <adec:decorative xmlns:adec="http://schemas.microsoft.com/office/drawing/2017/decorative" val="1"/>
              </a:ext>
            </a:extLst>
          </p:cNvPr>
          <p:cNvCxnSpPr/>
          <p:nvPr/>
        </p:nvCxnSpPr>
        <p:spPr>
          <a:xfrm>
            <a:off x="622738" y="1347952"/>
            <a:ext cx="0" cy="126124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3E5590B-84A9-B89B-E000-8BE0F7F43492}"/>
              </a:ext>
            </a:extLst>
          </p:cNvPr>
          <p:cNvSpPr txBox="1"/>
          <p:nvPr/>
        </p:nvSpPr>
        <p:spPr>
          <a:xfrm>
            <a:off x="5843750" y="1234099"/>
            <a:ext cx="2640725" cy="1292662"/>
          </a:xfrm>
          <a:prstGeom prst="rect">
            <a:avLst/>
          </a:prstGeom>
          <a:noFill/>
        </p:spPr>
        <p:txBody>
          <a:bodyPr wrap="square" rtlCol="0">
            <a:spAutoFit/>
          </a:bodyPr>
          <a:lstStyle/>
          <a:p>
            <a:r>
              <a:rPr lang="en-US" sz="2400" b="1">
                <a:solidFill>
                  <a:schemeClr val="accent2"/>
                </a:solidFill>
              </a:rPr>
              <a:t>$1.8 billion </a:t>
            </a:r>
          </a:p>
          <a:p>
            <a:r>
              <a:rPr lang="en-US"/>
              <a:t>Transportation, road construction, intersection improvements</a:t>
            </a:r>
          </a:p>
          <a:p>
            <a:endParaRPr lang="en-CA"/>
          </a:p>
        </p:txBody>
      </p:sp>
      <p:cxnSp>
        <p:nvCxnSpPr>
          <p:cNvPr id="18" name="Straight Connector 17">
            <a:extLst>
              <a:ext uri="{FF2B5EF4-FFF2-40B4-BE49-F238E27FC236}">
                <a16:creationId xmlns:a16="http://schemas.microsoft.com/office/drawing/2014/main" id="{B1672511-F22C-2D9D-D8DD-AF5DB3A8BA60}"/>
              </a:ext>
              <a:ext uri="{C183D7F6-B498-43B3-948B-1728B52AA6E4}">
                <adec:decorative xmlns:adec="http://schemas.microsoft.com/office/drawing/2017/decorative" val="1"/>
              </a:ext>
            </a:extLst>
          </p:cNvPr>
          <p:cNvCxnSpPr/>
          <p:nvPr/>
        </p:nvCxnSpPr>
        <p:spPr>
          <a:xfrm>
            <a:off x="5697918" y="1306489"/>
            <a:ext cx="0" cy="126124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0D3D998-41FD-86C5-384E-2A90A25D5299}"/>
              </a:ext>
            </a:extLst>
          </p:cNvPr>
          <p:cNvSpPr txBox="1"/>
          <p:nvPr/>
        </p:nvSpPr>
        <p:spPr>
          <a:xfrm>
            <a:off x="713389" y="3058909"/>
            <a:ext cx="2640725" cy="877163"/>
          </a:xfrm>
          <a:prstGeom prst="rect">
            <a:avLst/>
          </a:prstGeom>
          <a:noFill/>
        </p:spPr>
        <p:txBody>
          <a:bodyPr wrap="square" rtlCol="0">
            <a:spAutoFit/>
          </a:bodyPr>
          <a:lstStyle/>
          <a:p>
            <a:r>
              <a:rPr lang="en-US" sz="2400" b="1">
                <a:solidFill>
                  <a:srgbClr val="357ABE"/>
                </a:solidFill>
              </a:rPr>
              <a:t>$0.9 billion </a:t>
            </a:r>
          </a:p>
          <a:p>
            <a:r>
              <a:rPr lang="en-US"/>
              <a:t>Police Services &amp; Community Safety </a:t>
            </a:r>
            <a:endParaRPr lang="en-CA"/>
          </a:p>
        </p:txBody>
      </p:sp>
      <p:cxnSp>
        <p:nvCxnSpPr>
          <p:cNvPr id="19" name="Straight Connector 18">
            <a:extLst>
              <a:ext uri="{FF2B5EF4-FFF2-40B4-BE49-F238E27FC236}">
                <a16:creationId xmlns:a16="http://schemas.microsoft.com/office/drawing/2014/main" id="{83B8D9E2-0C4A-34C9-A4E9-C17466ECA8D2}"/>
              </a:ext>
              <a:ext uri="{C183D7F6-B498-43B3-948B-1728B52AA6E4}">
                <adec:decorative xmlns:adec="http://schemas.microsoft.com/office/drawing/2017/decorative" val="1"/>
              </a:ext>
            </a:extLst>
          </p:cNvPr>
          <p:cNvCxnSpPr/>
          <p:nvPr/>
        </p:nvCxnSpPr>
        <p:spPr>
          <a:xfrm>
            <a:off x="622738" y="3154548"/>
            <a:ext cx="0" cy="126124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D43E78B-BFED-76C8-D572-BD6C43BFBEBA}"/>
              </a:ext>
            </a:extLst>
          </p:cNvPr>
          <p:cNvSpPr txBox="1"/>
          <p:nvPr/>
        </p:nvSpPr>
        <p:spPr>
          <a:xfrm>
            <a:off x="4105939" y="2968084"/>
            <a:ext cx="2640725" cy="877163"/>
          </a:xfrm>
          <a:prstGeom prst="rect">
            <a:avLst/>
          </a:prstGeom>
          <a:noFill/>
        </p:spPr>
        <p:txBody>
          <a:bodyPr wrap="square" rtlCol="0">
            <a:spAutoFit/>
          </a:bodyPr>
          <a:lstStyle/>
          <a:p>
            <a:r>
              <a:rPr lang="en-US" sz="2400" b="1">
                <a:solidFill>
                  <a:schemeClr val="accent6"/>
                </a:solidFill>
              </a:rPr>
              <a:t>$1.0 billion </a:t>
            </a:r>
          </a:p>
          <a:p>
            <a:r>
              <a:rPr lang="en-US"/>
              <a:t>Community housing development and repair</a:t>
            </a:r>
            <a:endParaRPr lang="en-CA"/>
          </a:p>
        </p:txBody>
      </p:sp>
      <p:cxnSp>
        <p:nvCxnSpPr>
          <p:cNvPr id="20" name="Straight Connector 19">
            <a:extLst>
              <a:ext uri="{FF2B5EF4-FFF2-40B4-BE49-F238E27FC236}">
                <a16:creationId xmlns:a16="http://schemas.microsoft.com/office/drawing/2014/main" id="{19128C83-9471-78EB-0067-DB337802C472}"/>
              </a:ext>
              <a:ext uri="{C183D7F6-B498-43B3-948B-1728B52AA6E4}">
                <adec:decorative xmlns:adec="http://schemas.microsoft.com/office/drawing/2017/decorative" val="1"/>
              </a:ext>
            </a:extLst>
          </p:cNvPr>
          <p:cNvCxnSpPr/>
          <p:nvPr/>
        </p:nvCxnSpPr>
        <p:spPr>
          <a:xfrm>
            <a:off x="3944344" y="3079811"/>
            <a:ext cx="0" cy="1261241"/>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0868522-55DC-4141-463C-0B7009DC3A49}"/>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668833" y="2907699"/>
            <a:ext cx="1659311" cy="1313992"/>
          </a:xfrm>
          <a:prstGeom prst="rect">
            <a:avLst/>
          </a:prstGeom>
        </p:spPr>
      </p:pic>
    </p:spTree>
    <p:extLst>
      <p:ext uri="{BB962C8B-B14F-4D97-AF65-F5344CB8AC3E}">
        <p14:creationId xmlns:p14="http://schemas.microsoft.com/office/powerpoint/2010/main" val="2988522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7">
            <a:extLst>
              <a:ext uri="{FF2B5EF4-FFF2-40B4-BE49-F238E27FC236}">
                <a16:creationId xmlns:a16="http://schemas.microsoft.com/office/drawing/2014/main" id="{543E9AE7-11A5-4C98-950E-B52D2FB6FF0C}"/>
              </a:ext>
            </a:extLst>
          </p:cNvPr>
          <p:cNvSpPr>
            <a:spLocks noGrp="1"/>
          </p:cNvSpPr>
          <p:nvPr>
            <p:ph type="title"/>
          </p:nvPr>
        </p:nvSpPr>
        <p:spPr/>
        <p:txBody>
          <a:bodyPr>
            <a:normAutofit/>
          </a:bodyPr>
          <a:lstStyle/>
          <a:p>
            <a:r>
              <a:rPr lang="en-US" sz="3200"/>
              <a:t>Financial Strengths</a:t>
            </a:r>
            <a:endParaRPr lang="en-CA" sz="3200"/>
          </a:p>
        </p:txBody>
      </p:sp>
      <p:sp>
        <p:nvSpPr>
          <p:cNvPr id="35" name="TextBox 57">
            <a:extLst>
              <a:ext uri="{FF2B5EF4-FFF2-40B4-BE49-F238E27FC236}">
                <a16:creationId xmlns:a16="http://schemas.microsoft.com/office/drawing/2014/main" id="{7489450F-2139-4152-BB17-7C4917048F8F}"/>
              </a:ext>
            </a:extLst>
          </p:cNvPr>
          <p:cNvSpPr txBox="1"/>
          <p:nvPr/>
        </p:nvSpPr>
        <p:spPr bwMode="gray">
          <a:xfrm>
            <a:off x="601644" y="1100025"/>
            <a:ext cx="3539884" cy="28315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vert="horz" wrap="square" lIns="0" tIns="0" rIns="36576" bIns="36576" rtlCol="0" anchor="b" anchorCtr="0">
            <a:spAutoFit/>
          </a:bodyPr>
          <a:ls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5613" indent="1588" algn="l" rtl="0" fontAlgn="base">
              <a:spcBef>
                <a:spcPct val="0"/>
              </a:spcBef>
              <a:spcAft>
                <a:spcPct val="0"/>
              </a:spcAft>
              <a:defRPr sz="1000" kern="1200">
                <a:solidFill>
                  <a:schemeClr val="tx1"/>
                </a:solidFill>
                <a:latin typeface="Arial" charset="0"/>
                <a:ea typeface="+mn-ea"/>
                <a:cs typeface="+mn-cs"/>
              </a:defRPr>
            </a:lvl2pPr>
            <a:lvl3pPr marL="912813" indent="1588" algn="l" rtl="0" fontAlgn="base">
              <a:spcBef>
                <a:spcPct val="0"/>
              </a:spcBef>
              <a:spcAft>
                <a:spcPct val="0"/>
              </a:spcAft>
              <a:defRPr sz="1000" kern="1200">
                <a:solidFill>
                  <a:schemeClr val="tx1"/>
                </a:solidFill>
                <a:latin typeface="Arial" charset="0"/>
                <a:ea typeface="+mn-ea"/>
                <a:cs typeface="+mn-cs"/>
              </a:defRPr>
            </a:lvl3pPr>
            <a:lvl4pPr marL="1370013" indent="1588" algn="l" rtl="0" fontAlgn="base">
              <a:spcBef>
                <a:spcPct val="0"/>
              </a:spcBef>
              <a:spcAft>
                <a:spcPct val="0"/>
              </a:spcAft>
              <a:defRPr sz="1000" kern="1200">
                <a:solidFill>
                  <a:schemeClr val="tx1"/>
                </a:solidFill>
                <a:latin typeface="Arial" charset="0"/>
                <a:ea typeface="+mn-ea"/>
                <a:cs typeface="+mn-cs"/>
              </a:defRPr>
            </a:lvl4pPr>
            <a:lvl5pPr marL="1827213" indent="1588"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r>
              <a:rPr lang="en-US" sz="1600" b="1">
                <a:latin typeface="+mn-lt"/>
              </a:rPr>
              <a:t>Key Financial Metrics (C$ millions)</a:t>
            </a:r>
          </a:p>
        </p:txBody>
      </p:sp>
      <p:graphicFrame>
        <p:nvGraphicFramePr>
          <p:cNvPr id="2" name="Table 1">
            <a:extLst>
              <a:ext uri="{FF2B5EF4-FFF2-40B4-BE49-F238E27FC236}">
                <a16:creationId xmlns:a16="http://schemas.microsoft.com/office/drawing/2014/main" id="{24530763-5C40-8A81-0E5E-6ACA3B9C914C}"/>
              </a:ext>
            </a:extLst>
          </p:cNvPr>
          <p:cNvGraphicFramePr>
            <a:graphicFrameLocks noGrp="1"/>
          </p:cNvGraphicFramePr>
          <p:nvPr>
            <p:extLst>
              <p:ext uri="{D42A27DB-BD31-4B8C-83A1-F6EECF244321}">
                <p14:modId xmlns:p14="http://schemas.microsoft.com/office/powerpoint/2010/main" val="2572772946"/>
              </p:ext>
            </p:extLst>
          </p:nvPr>
        </p:nvGraphicFramePr>
        <p:xfrm>
          <a:off x="601644" y="1459186"/>
          <a:ext cx="4059936" cy="1920240"/>
        </p:xfrm>
        <a:graphic>
          <a:graphicData uri="http://schemas.openxmlformats.org/drawingml/2006/table">
            <a:tbl>
              <a:tblPr firstRow="1" firstCol="1">
                <a:tableStyleId>{C083E6E3-FA7D-4D7B-A595-EF9225AFEA82}</a:tableStyleId>
              </a:tblPr>
              <a:tblGrid>
                <a:gridCol w="2139696">
                  <a:extLst>
                    <a:ext uri="{9D8B030D-6E8A-4147-A177-3AD203B41FA5}">
                      <a16:colId xmlns:a16="http://schemas.microsoft.com/office/drawing/2014/main" val="123687060"/>
                    </a:ext>
                  </a:extLst>
                </a:gridCol>
                <a:gridCol w="640080">
                  <a:extLst>
                    <a:ext uri="{9D8B030D-6E8A-4147-A177-3AD203B41FA5}">
                      <a16:colId xmlns:a16="http://schemas.microsoft.com/office/drawing/2014/main" val="3836449388"/>
                    </a:ext>
                  </a:extLst>
                </a:gridCol>
                <a:gridCol w="640080">
                  <a:extLst>
                    <a:ext uri="{9D8B030D-6E8A-4147-A177-3AD203B41FA5}">
                      <a16:colId xmlns:a16="http://schemas.microsoft.com/office/drawing/2014/main" val="3859083552"/>
                    </a:ext>
                  </a:extLst>
                </a:gridCol>
                <a:gridCol w="640080">
                  <a:extLst>
                    <a:ext uri="{9D8B030D-6E8A-4147-A177-3AD203B41FA5}">
                      <a16:colId xmlns:a16="http://schemas.microsoft.com/office/drawing/2014/main" val="3446046480"/>
                    </a:ext>
                  </a:extLst>
                </a:gridCol>
              </a:tblGrid>
              <a:tr h="274320">
                <a:tc>
                  <a:txBody>
                    <a:bodyPr/>
                    <a:lstStyle/>
                    <a:p>
                      <a:endParaRPr lang="en-CA" sz="1200" dirty="0"/>
                    </a:p>
                  </a:txBody>
                  <a:tcPr marT="0" marB="0" anchor="ctr">
                    <a:noFill/>
                  </a:tcPr>
                </a:tc>
                <a:tc>
                  <a:txBody>
                    <a:bodyPr/>
                    <a:lstStyle/>
                    <a:p>
                      <a:pPr algn="r"/>
                      <a:r>
                        <a:rPr lang="en-US" sz="1200" dirty="0"/>
                        <a:t>2022</a:t>
                      </a:r>
                      <a:endParaRPr lang="en-CA" sz="1200" dirty="0"/>
                    </a:p>
                  </a:txBody>
                  <a:tcPr marT="0" marB="0" anchor="ctr">
                    <a:noFill/>
                  </a:tcPr>
                </a:tc>
                <a:tc>
                  <a:txBody>
                    <a:bodyPr/>
                    <a:lstStyle/>
                    <a:p>
                      <a:pPr algn="r"/>
                      <a:r>
                        <a:rPr lang="en-US" sz="1200" dirty="0"/>
                        <a:t>2023</a:t>
                      </a:r>
                      <a:endParaRPr lang="en-CA" sz="1200" dirty="0"/>
                    </a:p>
                  </a:txBody>
                  <a:tcPr marT="0" marB="0" anchor="ctr">
                    <a:noFill/>
                  </a:tcPr>
                </a:tc>
                <a:tc>
                  <a:txBody>
                    <a:bodyPr/>
                    <a:lstStyle/>
                    <a:p>
                      <a:pPr algn="r"/>
                      <a:r>
                        <a:rPr lang="en-US" sz="1200" dirty="0"/>
                        <a:t>2024</a:t>
                      </a:r>
                      <a:endParaRPr lang="en-CA" sz="1200" dirty="0"/>
                    </a:p>
                  </a:txBody>
                  <a:tcPr marT="0" marB="0" anchor="ctr">
                    <a:noFill/>
                  </a:tcPr>
                </a:tc>
                <a:extLst>
                  <a:ext uri="{0D108BD9-81ED-4DB2-BD59-A6C34878D82A}">
                    <a16:rowId xmlns:a16="http://schemas.microsoft.com/office/drawing/2014/main" val="1376518586"/>
                  </a:ext>
                </a:extLst>
              </a:tr>
              <a:tr h="274320">
                <a:tc>
                  <a:txBody>
                    <a:bodyPr/>
                    <a:lstStyle/>
                    <a:p>
                      <a:r>
                        <a:rPr lang="en-US" sz="1200" b="0" dirty="0"/>
                        <a:t>Revenue</a:t>
                      </a:r>
                    </a:p>
                  </a:txBody>
                  <a:tcPr marT="0" marB="0" anchor="ctr">
                    <a:lnB w="6350" cap="flat" cmpd="sng" algn="ctr">
                      <a:solidFill>
                        <a:schemeClr val="bg2">
                          <a:lumMod val="75000"/>
                        </a:schemeClr>
                      </a:solidFill>
                      <a:prstDash val="solid"/>
                      <a:round/>
                      <a:headEnd type="none" w="med" len="med"/>
                      <a:tailEnd type="none" w="med" len="med"/>
                    </a:lnB>
                    <a:noFill/>
                  </a:tcPr>
                </a:tc>
                <a:tc>
                  <a:txBody>
                    <a:bodyPr/>
                    <a:lstStyle/>
                    <a:p>
                      <a:pPr algn="r"/>
                      <a:r>
                        <a:rPr lang="en-US" sz="1200" dirty="0"/>
                        <a:t>3,346</a:t>
                      </a:r>
                      <a:endParaRPr lang="en-CA" sz="1200" dirty="0"/>
                    </a:p>
                  </a:txBody>
                  <a:tcPr marT="0" marB="0" anchor="ctr">
                    <a:lnB w="6350" cap="flat" cmpd="sng" algn="ctr">
                      <a:solidFill>
                        <a:schemeClr val="bg2">
                          <a:lumMod val="75000"/>
                        </a:schemeClr>
                      </a:solidFill>
                      <a:prstDash val="solid"/>
                      <a:round/>
                      <a:headEnd type="none" w="med" len="med"/>
                      <a:tailEnd type="none" w="med" len="med"/>
                    </a:lnB>
                    <a:noFill/>
                  </a:tcPr>
                </a:tc>
                <a:tc>
                  <a:txBody>
                    <a:bodyPr/>
                    <a:lstStyle/>
                    <a:p>
                      <a:pPr algn="r"/>
                      <a:r>
                        <a:rPr lang="en-US" sz="1200" dirty="0"/>
                        <a:t>3,475</a:t>
                      </a:r>
                      <a:endParaRPr lang="en-CA" sz="1200" dirty="0"/>
                    </a:p>
                  </a:txBody>
                  <a:tcPr marT="0" marB="0" anchor="ctr">
                    <a:lnB w="6350" cap="flat" cmpd="sng" algn="ctr">
                      <a:solidFill>
                        <a:schemeClr val="bg2">
                          <a:lumMod val="75000"/>
                        </a:schemeClr>
                      </a:solidFill>
                      <a:prstDash val="solid"/>
                      <a:round/>
                      <a:headEnd type="none" w="med" len="med"/>
                      <a:tailEnd type="none" w="med" len="med"/>
                    </a:lnB>
                    <a:noFill/>
                  </a:tcPr>
                </a:tc>
                <a:tc>
                  <a:txBody>
                    <a:bodyPr/>
                    <a:lstStyle/>
                    <a:p>
                      <a:pPr algn="r"/>
                      <a:r>
                        <a:rPr lang="en-US" sz="1200" dirty="0"/>
                        <a:t>3,951</a:t>
                      </a:r>
                      <a:endParaRPr lang="en-CA" sz="1200" dirty="0"/>
                    </a:p>
                  </a:txBody>
                  <a:tcPr marT="0" marB="0" anchor="ctr">
                    <a:lnB w="635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3285314023"/>
                  </a:ext>
                </a:extLst>
              </a:tr>
              <a:tr h="274320">
                <a:tc>
                  <a:txBody>
                    <a:bodyPr/>
                    <a:lstStyle/>
                    <a:p>
                      <a:r>
                        <a:rPr lang="en-US" sz="1200" b="0" dirty="0"/>
                        <a:t>Expenses</a:t>
                      </a:r>
                      <a:endParaRPr lang="en-CA" sz="1200" b="0" dirty="0"/>
                    </a:p>
                  </a:txBody>
                  <a:tcPr marT="0"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noFill/>
                  </a:tcPr>
                </a:tc>
                <a:tc>
                  <a:txBody>
                    <a:bodyPr/>
                    <a:lstStyle/>
                    <a:p>
                      <a:pPr algn="r"/>
                      <a:r>
                        <a:rPr lang="en-US" sz="1200" dirty="0"/>
                        <a:t>2,763</a:t>
                      </a:r>
                      <a:endParaRPr lang="en-CA" sz="1200" dirty="0"/>
                    </a:p>
                  </a:txBody>
                  <a:tcPr marT="0"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noFill/>
                  </a:tcPr>
                </a:tc>
                <a:tc>
                  <a:txBody>
                    <a:bodyPr/>
                    <a:lstStyle/>
                    <a:p>
                      <a:pPr algn="r"/>
                      <a:r>
                        <a:rPr lang="en-US" sz="1200" dirty="0"/>
                        <a:t>3,128</a:t>
                      </a:r>
                      <a:endParaRPr lang="en-CA" sz="1200" dirty="0"/>
                    </a:p>
                  </a:txBody>
                  <a:tcPr marT="0"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noFill/>
                  </a:tcPr>
                </a:tc>
                <a:tc>
                  <a:txBody>
                    <a:bodyPr/>
                    <a:lstStyle/>
                    <a:p>
                      <a:pPr algn="r"/>
                      <a:r>
                        <a:rPr lang="en-US" sz="1200" dirty="0"/>
                        <a:t>3,471</a:t>
                      </a:r>
                      <a:endParaRPr lang="en-CA" sz="1200" dirty="0"/>
                    </a:p>
                  </a:txBody>
                  <a:tcPr marT="0"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1571486337"/>
                  </a:ext>
                </a:extLst>
              </a:tr>
              <a:tr h="274320">
                <a:tc>
                  <a:txBody>
                    <a:bodyPr/>
                    <a:lstStyle/>
                    <a:p>
                      <a:r>
                        <a:rPr lang="en-US" sz="1200" b="0" dirty="0"/>
                        <a:t>Annual Surplus</a:t>
                      </a:r>
                      <a:endParaRPr lang="en-CA" sz="1200" b="0" dirty="0"/>
                    </a:p>
                  </a:txBody>
                  <a:tcPr marT="0"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noFill/>
                  </a:tcPr>
                </a:tc>
                <a:tc>
                  <a:txBody>
                    <a:bodyPr/>
                    <a:lstStyle/>
                    <a:p>
                      <a:pPr algn="r"/>
                      <a:r>
                        <a:rPr lang="en-US" sz="1200" dirty="0"/>
                        <a:t>584</a:t>
                      </a:r>
                      <a:endParaRPr lang="en-CA" sz="1200" dirty="0"/>
                    </a:p>
                  </a:txBody>
                  <a:tcPr marT="0"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noFill/>
                  </a:tcPr>
                </a:tc>
                <a:tc>
                  <a:txBody>
                    <a:bodyPr/>
                    <a:lstStyle/>
                    <a:p>
                      <a:pPr algn="r"/>
                      <a:r>
                        <a:rPr lang="en-US" sz="1200" dirty="0"/>
                        <a:t>347</a:t>
                      </a:r>
                      <a:endParaRPr lang="en-CA" sz="1200" dirty="0"/>
                    </a:p>
                  </a:txBody>
                  <a:tcPr marT="0"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noFill/>
                  </a:tcPr>
                </a:tc>
                <a:tc>
                  <a:txBody>
                    <a:bodyPr/>
                    <a:lstStyle/>
                    <a:p>
                      <a:pPr algn="r"/>
                      <a:r>
                        <a:rPr lang="en-US" sz="1200" dirty="0"/>
                        <a:t>480</a:t>
                      </a:r>
                      <a:endParaRPr lang="en-CA" sz="1200" dirty="0"/>
                    </a:p>
                  </a:txBody>
                  <a:tcPr marT="0"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1011919675"/>
                  </a:ext>
                </a:extLst>
              </a:tr>
              <a:tr h="274320">
                <a:tc>
                  <a:txBody>
                    <a:bodyPr/>
                    <a:lstStyle/>
                    <a:p>
                      <a:r>
                        <a:rPr lang="en-US" sz="1200" b="0" dirty="0"/>
                        <a:t>Total Financial Assets</a:t>
                      </a:r>
                      <a:endParaRPr lang="en-CA" sz="1200" b="0" dirty="0"/>
                    </a:p>
                  </a:txBody>
                  <a:tcPr marT="0"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noFill/>
                  </a:tcPr>
                </a:tc>
                <a:tc>
                  <a:txBody>
                    <a:bodyPr/>
                    <a:lstStyle/>
                    <a:p>
                      <a:pPr algn="r"/>
                      <a:r>
                        <a:rPr lang="en-US" sz="1200" dirty="0"/>
                        <a:t>3,881</a:t>
                      </a:r>
                      <a:endParaRPr lang="en-CA" sz="1200" dirty="0"/>
                    </a:p>
                  </a:txBody>
                  <a:tcPr marT="0"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noFill/>
                  </a:tcPr>
                </a:tc>
                <a:tc>
                  <a:txBody>
                    <a:bodyPr/>
                    <a:lstStyle/>
                    <a:p>
                      <a:pPr algn="r"/>
                      <a:r>
                        <a:rPr lang="en-US" sz="1200" dirty="0"/>
                        <a:t>3,830</a:t>
                      </a:r>
                      <a:endParaRPr lang="en-CA" sz="1200" dirty="0"/>
                    </a:p>
                  </a:txBody>
                  <a:tcPr marT="0"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noFill/>
                  </a:tcPr>
                </a:tc>
                <a:tc>
                  <a:txBody>
                    <a:bodyPr/>
                    <a:lstStyle/>
                    <a:p>
                      <a:pPr algn="r"/>
                      <a:r>
                        <a:rPr lang="en-US" sz="1200" dirty="0"/>
                        <a:t>4,104</a:t>
                      </a:r>
                      <a:endParaRPr lang="en-CA" sz="1200" dirty="0"/>
                    </a:p>
                  </a:txBody>
                  <a:tcPr marT="0"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3984408829"/>
                  </a:ext>
                </a:extLst>
              </a:tr>
              <a:tr h="274320">
                <a:tc>
                  <a:txBody>
                    <a:bodyPr/>
                    <a:lstStyle/>
                    <a:p>
                      <a:r>
                        <a:rPr lang="en-US" sz="1200" b="0" dirty="0"/>
                        <a:t>Reserves &amp; Reserve Funds</a:t>
                      </a:r>
                      <a:endParaRPr lang="en-CA" sz="1200" b="0" dirty="0"/>
                    </a:p>
                  </a:txBody>
                  <a:tcPr marT="0"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noFill/>
                  </a:tcPr>
                </a:tc>
                <a:tc>
                  <a:txBody>
                    <a:bodyPr/>
                    <a:lstStyle/>
                    <a:p>
                      <a:pPr algn="r"/>
                      <a:r>
                        <a:rPr lang="en-US" sz="1200" dirty="0"/>
                        <a:t>2,630</a:t>
                      </a:r>
                      <a:endParaRPr lang="en-CA" sz="1200" dirty="0"/>
                    </a:p>
                  </a:txBody>
                  <a:tcPr marT="0"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noFill/>
                  </a:tcPr>
                </a:tc>
                <a:tc>
                  <a:txBody>
                    <a:bodyPr/>
                    <a:lstStyle/>
                    <a:p>
                      <a:pPr algn="r"/>
                      <a:r>
                        <a:rPr lang="en-US" sz="1200" dirty="0"/>
                        <a:t>2,770</a:t>
                      </a:r>
                      <a:endParaRPr lang="en-CA" sz="1200" dirty="0"/>
                    </a:p>
                  </a:txBody>
                  <a:tcPr marT="0"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noFill/>
                  </a:tcPr>
                </a:tc>
                <a:tc>
                  <a:txBody>
                    <a:bodyPr/>
                    <a:lstStyle/>
                    <a:p>
                      <a:pPr algn="r"/>
                      <a:r>
                        <a:rPr lang="en-US" sz="1200" dirty="0"/>
                        <a:t>2,868</a:t>
                      </a:r>
                      <a:endParaRPr lang="en-CA" sz="1200" dirty="0"/>
                    </a:p>
                  </a:txBody>
                  <a:tcPr marT="0"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2109693164"/>
                  </a:ext>
                </a:extLst>
              </a:tr>
              <a:tr h="274320">
                <a:tc>
                  <a:txBody>
                    <a:bodyPr/>
                    <a:lstStyle/>
                    <a:p>
                      <a:r>
                        <a:rPr lang="en-US" sz="1200" b="0" dirty="0"/>
                        <a:t>Net Long-Term Debt</a:t>
                      </a:r>
                      <a:endParaRPr lang="en-CA" sz="1200" b="0" dirty="0"/>
                    </a:p>
                  </a:txBody>
                  <a:tcPr marT="0" marB="0" anchor="ctr">
                    <a:lnT w="6350" cap="flat" cmpd="sng" algn="ctr">
                      <a:solidFill>
                        <a:schemeClr val="bg2">
                          <a:lumMod val="75000"/>
                        </a:schemeClr>
                      </a:solidFill>
                      <a:prstDash val="solid"/>
                      <a:round/>
                      <a:headEnd type="none" w="med" len="med"/>
                      <a:tailEnd type="none" w="med" len="med"/>
                    </a:lnT>
                    <a:noFill/>
                  </a:tcPr>
                </a:tc>
                <a:tc>
                  <a:txBody>
                    <a:bodyPr/>
                    <a:lstStyle/>
                    <a:p>
                      <a:pPr algn="r"/>
                      <a:r>
                        <a:rPr lang="en-US" sz="1200" dirty="0"/>
                        <a:t>1,269</a:t>
                      </a:r>
                      <a:endParaRPr lang="en-CA" sz="1200" dirty="0"/>
                    </a:p>
                  </a:txBody>
                  <a:tcPr marT="0" marB="0" anchor="ctr">
                    <a:lnT w="6350" cap="flat" cmpd="sng" algn="ctr">
                      <a:solidFill>
                        <a:schemeClr val="bg2">
                          <a:lumMod val="75000"/>
                        </a:schemeClr>
                      </a:solidFill>
                      <a:prstDash val="solid"/>
                      <a:round/>
                      <a:headEnd type="none" w="med" len="med"/>
                      <a:tailEnd type="none" w="med" len="med"/>
                    </a:lnT>
                    <a:noFill/>
                  </a:tcPr>
                </a:tc>
                <a:tc>
                  <a:txBody>
                    <a:bodyPr/>
                    <a:lstStyle/>
                    <a:p>
                      <a:pPr algn="r"/>
                      <a:r>
                        <a:rPr lang="en-US" sz="1200" dirty="0"/>
                        <a:t>1,186</a:t>
                      </a:r>
                      <a:endParaRPr lang="en-CA" sz="1200" dirty="0"/>
                    </a:p>
                  </a:txBody>
                  <a:tcPr marT="0" marB="0" anchor="ctr">
                    <a:lnT w="6350" cap="flat" cmpd="sng" algn="ctr">
                      <a:solidFill>
                        <a:schemeClr val="bg2">
                          <a:lumMod val="75000"/>
                        </a:schemeClr>
                      </a:solidFill>
                      <a:prstDash val="solid"/>
                      <a:round/>
                      <a:headEnd type="none" w="med" len="med"/>
                      <a:tailEnd type="none" w="med" len="med"/>
                    </a:lnT>
                    <a:noFill/>
                  </a:tcPr>
                </a:tc>
                <a:tc>
                  <a:txBody>
                    <a:bodyPr/>
                    <a:lstStyle/>
                    <a:p>
                      <a:pPr algn="r"/>
                      <a:r>
                        <a:rPr lang="en-US" sz="1200" dirty="0"/>
                        <a:t>1,440</a:t>
                      </a:r>
                      <a:endParaRPr lang="en-CA" sz="1200" dirty="0"/>
                    </a:p>
                  </a:txBody>
                  <a:tcPr marT="0" marB="0" anchor="ctr">
                    <a:lnT w="6350" cap="flat" cmpd="sng" algn="ctr">
                      <a:solidFill>
                        <a:schemeClr val="bg2">
                          <a:lumMod val="75000"/>
                        </a:schemeClr>
                      </a:solidFill>
                      <a:prstDash val="solid"/>
                      <a:round/>
                      <a:headEnd type="none" w="med" len="med"/>
                      <a:tailEnd type="none" w="med" len="med"/>
                    </a:lnT>
                    <a:noFill/>
                  </a:tcPr>
                </a:tc>
                <a:extLst>
                  <a:ext uri="{0D108BD9-81ED-4DB2-BD59-A6C34878D82A}">
                    <a16:rowId xmlns:a16="http://schemas.microsoft.com/office/drawing/2014/main" val="1923070129"/>
                  </a:ext>
                </a:extLst>
              </a:tr>
            </a:tbl>
          </a:graphicData>
        </a:graphic>
      </p:graphicFrame>
      <p:sp>
        <p:nvSpPr>
          <p:cNvPr id="4" name="TextBox 3">
            <a:extLst>
              <a:ext uri="{FF2B5EF4-FFF2-40B4-BE49-F238E27FC236}">
                <a16:creationId xmlns:a16="http://schemas.microsoft.com/office/drawing/2014/main" id="{CCC8656F-758B-C866-1632-B931433E1850}"/>
              </a:ext>
            </a:extLst>
          </p:cNvPr>
          <p:cNvSpPr txBox="1"/>
          <p:nvPr/>
        </p:nvSpPr>
        <p:spPr>
          <a:xfrm>
            <a:off x="496642" y="3556618"/>
            <a:ext cx="2590756" cy="338554"/>
          </a:xfrm>
          <a:prstGeom prst="rect">
            <a:avLst/>
          </a:prstGeom>
          <a:noFill/>
        </p:spPr>
        <p:txBody>
          <a:bodyPr wrap="square" rtlCol="0">
            <a:spAutoFit/>
          </a:bodyPr>
          <a:lstStyle/>
          <a:p>
            <a:r>
              <a:rPr lang="en-US" sz="1600" b="1"/>
              <a:t>Exceptional Liquidity</a:t>
            </a:r>
            <a:endParaRPr lang="en-CA" sz="1600" b="1"/>
          </a:p>
        </p:txBody>
      </p:sp>
      <p:sp>
        <p:nvSpPr>
          <p:cNvPr id="6" name="TextBox 5">
            <a:extLst>
              <a:ext uri="{FF2B5EF4-FFF2-40B4-BE49-F238E27FC236}">
                <a16:creationId xmlns:a16="http://schemas.microsoft.com/office/drawing/2014/main" id="{B860F468-E2FC-4F29-0CF3-290074F91EBB}"/>
              </a:ext>
            </a:extLst>
          </p:cNvPr>
          <p:cNvSpPr txBox="1"/>
          <p:nvPr/>
        </p:nvSpPr>
        <p:spPr>
          <a:xfrm>
            <a:off x="489103" y="3893393"/>
            <a:ext cx="2836326" cy="300082"/>
          </a:xfrm>
          <a:prstGeom prst="rect">
            <a:avLst/>
          </a:prstGeom>
          <a:noFill/>
        </p:spPr>
        <p:txBody>
          <a:bodyPr wrap="square" lIns="91440" tIns="45720" rIns="91440" bIns="45720" rtlCol="0" anchor="t">
            <a:spAutoFit/>
          </a:bodyPr>
          <a:lstStyle/>
          <a:p>
            <a:r>
              <a:rPr lang="en-US"/>
              <a:t>C$3.8 billion in investments</a:t>
            </a:r>
            <a:endParaRPr lang="en-CA"/>
          </a:p>
        </p:txBody>
      </p:sp>
      <p:sp>
        <p:nvSpPr>
          <p:cNvPr id="8" name="TextBox 7">
            <a:extLst>
              <a:ext uri="{FF2B5EF4-FFF2-40B4-BE49-F238E27FC236}">
                <a16:creationId xmlns:a16="http://schemas.microsoft.com/office/drawing/2014/main" id="{0A5143D8-FB41-F96B-B310-FF7C3A5E862A}"/>
              </a:ext>
            </a:extLst>
          </p:cNvPr>
          <p:cNvSpPr txBox="1"/>
          <p:nvPr/>
        </p:nvSpPr>
        <p:spPr>
          <a:xfrm>
            <a:off x="518582" y="4160917"/>
            <a:ext cx="3754559" cy="276999"/>
          </a:xfrm>
          <a:prstGeom prst="rect">
            <a:avLst/>
          </a:prstGeom>
          <a:noFill/>
        </p:spPr>
        <p:txBody>
          <a:bodyPr wrap="square" rtlCol="0">
            <a:spAutoFit/>
          </a:bodyPr>
          <a:lstStyle/>
          <a:p>
            <a:pPr marL="285750" indent="-285750">
              <a:buFont typeface="Wingdings" panose="05000000000000000000" pitchFamily="2" charset="2"/>
              <a:buChar char="ü"/>
            </a:pPr>
            <a:r>
              <a:rPr lang="en-US" sz="1200"/>
              <a:t>Highly liquid portfolio with strong credit quality</a:t>
            </a:r>
          </a:p>
        </p:txBody>
      </p:sp>
      <p:sp>
        <p:nvSpPr>
          <p:cNvPr id="16" name="TextBox 15">
            <a:extLst>
              <a:ext uri="{FF2B5EF4-FFF2-40B4-BE49-F238E27FC236}">
                <a16:creationId xmlns:a16="http://schemas.microsoft.com/office/drawing/2014/main" id="{FD2A4F2A-0AB0-E1BD-2588-1FAA0F2EAE55}"/>
              </a:ext>
            </a:extLst>
          </p:cNvPr>
          <p:cNvSpPr txBox="1"/>
          <p:nvPr/>
        </p:nvSpPr>
        <p:spPr>
          <a:xfrm>
            <a:off x="5123612" y="962509"/>
            <a:ext cx="3220706" cy="338554"/>
          </a:xfrm>
          <a:prstGeom prst="rect">
            <a:avLst/>
          </a:prstGeom>
          <a:noFill/>
        </p:spPr>
        <p:txBody>
          <a:bodyPr wrap="square" rtlCol="0">
            <a:spAutoFit/>
          </a:bodyPr>
          <a:lstStyle/>
          <a:p>
            <a:r>
              <a:rPr lang="en-US" sz="1600" b="1"/>
              <a:t>Credit Ratings</a:t>
            </a:r>
            <a:endParaRPr lang="en-CA" sz="1600" b="1"/>
          </a:p>
        </p:txBody>
      </p:sp>
      <p:pic>
        <p:nvPicPr>
          <p:cNvPr id="39" name="Picture 38" descr="Moody's ratings logo">
            <a:extLst>
              <a:ext uri="{FF2B5EF4-FFF2-40B4-BE49-F238E27FC236}">
                <a16:creationId xmlns:a16="http://schemas.microsoft.com/office/drawing/2014/main" id="{F1F6A427-F9DC-C518-399A-7DB8939E7F46}"/>
              </a:ext>
            </a:extLst>
          </p:cNvPr>
          <p:cNvPicPr>
            <a:picLocks noChangeAspect="1"/>
          </p:cNvPicPr>
          <p:nvPr/>
        </p:nvPicPr>
        <p:blipFill>
          <a:blip r:embed="rId3"/>
          <a:stretch>
            <a:fillRect/>
          </a:stretch>
        </p:blipFill>
        <p:spPr>
          <a:xfrm>
            <a:off x="5149435" y="1263029"/>
            <a:ext cx="1125436" cy="552259"/>
          </a:xfrm>
          <a:prstGeom prst="rect">
            <a:avLst/>
          </a:prstGeom>
        </p:spPr>
      </p:pic>
      <p:sp>
        <p:nvSpPr>
          <p:cNvPr id="18" name="Rectangle 17">
            <a:extLst>
              <a:ext uri="{FF2B5EF4-FFF2-40B4-BE49-F238E27FC236}">
                <a16:creationId xmlns:a16="http://schemas.microsoft.com/office/drawing/2014/main" id="{0A01FDD4-F0A9-8BAE-99D7-98E96B9AD68F}"/>
              </a:ext>
            </a:extLst>
          </p:cNvPr>
          <p:cNvSpPr/>
          <p:nvPr/>
        </p:nvSpPr>
        <p:spPr>
          <a:xfrm>
            <a:off x="5152946" y="1736328"/>
            <a:ext cx="2084315" cy="275030"/>
          </a:xfrm>
          <a:prstGeom prst="rect">
            <a:avLst/>
          </a:prstGeom>
        </p:spPr>
        <p:txBody>
          <a:bodyPr wrap="none">
            <a:spAutoFit/>
          </a:bodyPr>
          <a:lstStyle/>
          <a:p>
            <a:r>
              <a:rPr lang="en-US" b="1" err="1"/>
              <a:t>Aaa</a:t>
            </a:r>
            <a:r>
              <a:rPr lang="en-US" b="1"/>
              <a:t> (Stable) </a:t>
            </a:r>
            <a:r>
              <a:rPr lang="en-US"/>
              <a:t>since 2011</a:t>
            </a:r>
            <a:endParaRPr lang="en-CA"/>
          </a:p>
        </p:txBody>
      </p:sp>
      <p:sp>
        <p:nvSpPr>
          <p:cNvPr id="19" name="TextBox 18">
            <a:extLst>
              <a:ext uri="{FF2B5EF4-FFF2-40B4-BE49-F238E27FC236}">
                <a16:creationId xmlns:a16="http://schemas.microsoft.com/office/drawing/2014/main" id="{1AD70235-44B0-FA56-841E-87F601B567CA}"/>
              </a:ext>
            </a:extLst>
          </p:cNvPr>
          <p:cNvSpPr txBox="1"/>
          <p:nvPr/>
        </p:nvSpPr>
        <p:spPr>
          <a:xfrm>
            <a:off x="5149110" y="2022897"/>
            <a:ext cx="3754559" cy="592373"/>
          </a:xfrm>
          <a:prstGeom prst="rect">
            <a:avLst/>
          </a:prstGeom>
          <a:noFill/>
        </p:spPr>
        <p:txBody>
          <a:bodyPr wrap="square" rtlCol="0">
            <a:spAutoFit/>
          </a:bodyPr>
          <a:lstStyle/>
          <a:p>
            <a:r>
              <a:rPr lang="en-US" sz="1200"/>
              <a:t>“The Region maintains excellent reserve balances including long-term investments, which provide significant coverage of debt and expenses.”</a:t>
            </a:r>
            <a:endParaRPr lang="en-CA" sz="1200"/>
          </a:p>
        </p:txBody>
      </p:sp>
      <p:pic>
        <p:nvPicPr>
          <p:cNvPr id="37" name="Picture 36" descr="S&amp;P Global Ratings logo">
            <a:extLst>
              <a:ext uri="{FF2B5EF4-FFF2-40B4-BE49-F238E27FC236}">
                <a16:creationId xmlns:a16="http://schemas.microsoft.com/office/drawing/2014/main" id="{24FFAF9B-5635-0C18-F696-CF96451EF1ED}"/>
              </a:ext>
            </a:extLst>
          </p:cNvPr>
          <p:cNvPicPr>
            <a:picLocks noChangeAspect="1"/>
          </p:cNvPicPr>
          <p:nvPr/>
        </p:nvPicPr>
        <p:blipFill>
          <a:blip r:embed="rId4"/>
          <a:stretch>
            <a:fillRect/>
          </a:stretch>
        </p:blipFill>
        <p:spPr>
          <a:xfrm>
            <a:off x="5174000" y="2775389"/>
            <a:ext cx="1125436" cy="559348"/>
          </a:xfrm>
          <a:prstGeom prst="rect">
            <a:avLst/>
          </a:prstGeom>
        </p:spPr>
      </p:pic>
      <p:sp>
        <p:nvSpPr>
          <p:cNvPr id="21" name="TextBox 20">
            <a:extLst>
              <a:ext uri="{FF2B5EF4-FFF2-40B4-BE49-F238E27FC236}">
                <a16:creationId xmlns:a16="http://schemas.microsoft.com/office/drawing/2014/main" id="{038B500F-2FF2-05B3-CAD3-0992E16EE6BF}"/>
              </a:ext>
            </a:extLst>
          </p:cNvPr>
          <p:cNvSpPr txBox="1"/>
          <p:nvPr/>
        </p:nvSpPr>
        <p:spPr>
          <a:xfrm>
            <a:off x="5149110" y="3336663"/>
            <a:ext cx="3890783" cy="275030"/>
          </a:xfrm>
          <a:prstGeom prst="rect">
            <a:avLst/>
          </a:prstGeom>
          <a:noFill/>
        </p:spPr>
        <p:txBody>
          <a:bodyPr wrap="square" rtlCol="0">
            <a:spAutoFit/>
          </a:bodyPr>
          <a:lstStyle/>
          <a:p>
            <a:r>
              <a:rPr lang="en-US" b="1"/>
              <a:t>AAA (Stable) </a:t>
            </a:r>
            <a:r>
              <a:rPr lang="en-US"/>
              <a:t>since 2001</a:t>
            </a:r>
            <a:endParaRPr lang="en-CA"/>
          </a:p>
        </p:txBody>
      </p:sp>
      <p:sp>
        <p:nvSpPr>
          <p:cNvPr id="22" name="TextBox 21">
            <a:extLst>
              <a:ext uri="{FF2B5EF4-FFF2-40B4-BE49-F238E27FC236}">
                <a16:creationId xmlns:a16="http://schemas.microsoft.com/office/drawing/2014/main" id="{B1736018-54BA-E4BE-65F1-EB2768050F12}"/>
              </a:ext>
            </a:extLst>
          </p:cNvPr>
          <p:cNvSpPr txBox="1"/>
          <p:nvPr/>
        </p:nvSpPr>
        <p:spPr>
          <a:xfrm>
            <a:off x="5153984" y="3606919"/>
            <a:ext cx="3754559" cy="830997"/>
          </a:xfrm>
          <a:prstGeom prst="rect">
            <a:avLst/>
          </a:prstGeom>
          <a:noFill/>
        </p:spPr>
        <p:txBody>
          <a:bodyPr wrap="square" rtlCol="0">
            <a:spAutoFit/>
          </a:bodyPr>
          <a:lstStyle/>
          <a:p>
            <a:r>
              <a:rPr lang="en-US" sz="1200"/>
              <a:t>“…expanding tax base, strong operating surpluses, robust financial management, and exceptional liquidity will continue to underpin Peel’s credit profile.” </a:t>
            </a:r>
            <a:endParaRPr lang="en-CA" sz="1200"/>
          </a:p>
        </p:txBody>
      </p:sp>
      <p:pic>
        <p:nvPicPr>
          <p:cNvPr id="7" name="Picture 6">
            <a:extLst>
              <a:ext uri="{FF2B5EF4-FFF2-40B4-BE49-F238E27FC236}">
                <a16:creationId xmlns:a16="http://schemas.microsoft.com/office/drawing/2014/main" id="{FA429E7D-E161-6C25-D98D-E555D4C3C2A6}"/>
              </a:ext>
              <a:ext uri="{C183D7F6-B498-43B3-948B-1728B52AA6E4}">
                <adec:decorative xmlns:adec="http://schemas.microsoft.com/office/drawing/2017/decorative" val="1"/>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295950" y="3612288"/>
            <a:ext cx="548640" cy="548640"/>
          </a:xfrm>
          <a:prstGeom prst="rect">
            <a:avLst/>
          </a:prstGeom>
          <a:solidFill>
            <a:schemeClr val="bg1"/>
          </a:solidFill>
        </p:spPr>
      </p:pic>
    </p:spTree>
    <p:extLst>
      <p:ext uri="{BB962C8B-B14F-4D97-AF65-F5344CB8AC3E}">
        <p14:creationId xmlns:p14="http://schemas.microsoft.com/office/powerpoint/2010/main" val="2079477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B313170A-76BE-41C6-82C7-3341A05E879D}"/>
              </a:ext>
            </a:extLst>
          </p:cNvPr>
          <p:cNvSpPr>
            <a:spLocks noGrp="1"/>
          </p:cNvSpPr>
          <p:nvPr>
            <p:ph type="title"/>
          </p:nvPr>
        </p:nvSpPr>
        <p:spPr/>
        <p:txBody>
          <a:bodyPr>
            <a:normAutofit/>
          </a:bodyPr>
          <a:lstStyle/>
          <a:p>
            <a:r>
              <a:rPr lang="en-US" sz="3200"/>
              <a:t>Disclaimer</a:t>
            </a:r>
            <a:endParaRPr lang="en-US" sz="4000"/>
          </a:p>
        </p:txBody>
      </p:sp>
      <p:sp>
        <p:nvSpPr>
          <p:cNvPr id="2" name="Content Placeholder 1">
            <a:extLst>
              <a:ext uri="{FF2B5EF4-FFF2-40B4-BE49-F238E27FC236}">
                <a16:creationId xmlns:a16="http://schemas.microsoft.com/office/drawing/2014/main" id="{3E9D5670-8425-686D-8FCD-7088611FB41D}"/>
              </a:ext>
            </a:extLst>
          </p:cNvPr>
          <p:cNvSpPr>
            <a:spLocks noGrp="1"/>
          </p:cNvSpPr>
          <p:nvPr>
            <p:ph idx="1"/>
          </p:nvPr>
        </p:nvSpPr>
        <p:spPr>
          <a:xfrm>
            <a:off x="489103" y="1299551"/>
            <a:ext cx="7886700" cy="3263504"/>
          </a:xfrm>
        </p:spPr>
        <p:txBody>
          <a:bodyPr>
            <a:normAutofit lnSpcReduction="10000"/>
          </a:bodyPr>
          <a:lstStyle/>
          <a:p>
            <a:pPr marL="0" indent="0">
              <a:lnSpc>
                <a:spcPct val="100000"/>
              </a:lnSpc>
              <a:buNone/>
            </a:pPr>
            <a:r>
              <a:rPr lang="en-US" sz="1600">
                <a:effectLst/>
                <a:ea typeface="Calibri" panose="020F0502020204030204" pitchFamily="34" charset="0"/>
              </a:rPr>
              <a:t>This presentation, together with the accompanying slides and following discussion, contains forward-looking information, forecasts, projections, goals, and strategies (referred to as “forward-looking information”) regarding revenues, funding, expenses, financial condition, and operational results. This document also contains forward-looking statements that may entail risks and uncertainties. This forward-looking information reflects the Region of Peel’s expectations or beliefs about future events and includes known and unknown risks and uncertainties that could cause actual results, performance, or events to differ significantly from those expressed or implied in these statements. Factors that may cause actual future results to differ from those forecasted include, but are not limited to, competition, the economic environment, the business environment, and the Region of Peel’s ability to achieve its strategic business objectives. Consequently, these forward-looking statements must in no way be interpreted as guarantees or assurances from the Region of Peel regarding its future results. This material is intended solely for informational purposes.</a:t>
            </a:r>
            <a:endParaRPr lang="en-CA" sz="1600">
              <a:effectLst/>
              <a:ea typeface="Calibri" panose="020F0502020204030204" pitchFamily="34" charset="0"/>
            </a:endParaRPr>
          </a:p>
          <a:p>
            <a:pPr algn="just">
              <a:lnSpc>
                <a:spcPct val="100000"/>
              </a:lnSpc>
            </a:pPr>
            <a:endParaRPr lang="en-CA" sz="1600"/>
          </a:p>
        </p:txBody>
      </p:sp>
    </p:spTree>
    <p:extLst>
      <p:ext uri="{BB962C8B-B14F-4D97-AF65-F5344CB8AC3E}">
        <p14:creationId xmlns:p14="http://schemas.microsoft.com/office/powerpoint/2010/main" val="927161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EC1300FE-AF89-E8C8-9E14-627154CF394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88797" y="2804157"/>
            <a:ext cx="1386531" cy="1386531"/>
          </a:xfrm>
          <a:prstGeom prst="rect">
            <a:avLst/>
          </a:prstGeom>
        </p:spPr>
      </p:pic>
      <p:sp>
        <p:nvSpPr>
          <p:cNvPr id="9" name="Title 7">
            <a:extLst>
              <a:ext uri="{FF2B5EF4-FFF2-40B4-BE49-F238E27FC236}">
                <a16:creationId xmlns:a16="http://schemas.microsoft.com/office/drawing/2014/main" id="{543E9AE7-11A5-4C98-950E-B52D2FB6FF0C}"/>
              </a:ext>
            </a:extLst>
          </p:cNvPr>
          <p:cNvSpPr>
            <a:spLocks noGrp="1"/>
          </p:cNvSpPr>
          <p:nvPr>
            <p:ph type="title"/>
          </p:nvPr>
        </p:nvSpPr>
        <p:spPr/>
        <p:txBody>
          <a:bodyPr>
            <a:normAutofit/>
          </a:bodyPr>
          <a:lstStyle/>
          <a:p>
            <a:r>
              <a:rPr lang="en-US" sz="3200"/>
              <a:t>Financial Strengths</a:t>
            </a:r>
            <a:endParaRPr lang="en-CA" sz="3200"/>
          </a:p>
        </p:txBody>
      </p:sp>
      <p:sp>
        <p:nvSpPr>
          <p:cNvPr id="8" name="TextBox 7">
            <a:extLst>
              <a:ext uri="{FF2B5EF4-FFF2-40B4-BE49-F238E27FC236}">
                <a16:creationId xmlns:a16="http://schemas.microsoft.com/office/drawing/2014/main" id="{F8AE6E7A-C88F-A783-11D1-67603279EEE4}"/>
              </a:ext>
            </a:extLst>
          </p:cNvPr>
          <p:cNvSpPr txBox="1"/>
          <p:nvPr/>
        </p:nvSpPr>
        <p:spPr>
          <a:xfrm>
            <a:off x="277663" y="1732419"/>
            <a:ext cx="1039569" cy="461665"/>
          </a:xfrm>
          <a:prstGeom prst="rect">
            <a:avLst/>
          </a:prstGeom>
          <a:noFill/>
        </p:spPr>
        <p:txBody>
          <a:bodyPr wrap="square">
            <a:spAutoFit/>
          </a:bodyPr>
          <a:lstStyle/>
          <a:p>
            <a:r>
              <a:rPr lang="en-US" sz="2400" b="1"/>
              <a:t>3.1% </a:t>
            </a:r>
            <a:endParaRPr lang="en-CA" sz="2400" b="1"/>
          </a:p>
        </p:txBody>
      </p:sp>
      <p:sp>
        <p:nvSpPr>
          <p:cNvPr id="44" name="TextBox 43">
            <a:extLst>
              <a:ext uri="{FF2B5EF4-FFF2-40B4-BE49-F238E27FC236}">
                <a16:creationId xmlns:a16="http://schemas.microsoft.com/office/drawing/2014/main" id="{B8111C7A-4118-410D-B6AB-F77630C6BD12}"/>
              </a:ext>
            </a:extLst>
          </p:cNvPr>
          <p:cNvSpPr txBox="1"/>
          <p:nvPr/>
        </p:nvSpPr>
        <p:spPr>
          <a:xfrm>
            <a:off x="1596526" y="1258490"/>
            <a:ext cx="2095836" cy="1661993"/>
          </a:xfrm>
          <a:prstGeom prst="rect">
            <a:avLst/>
          </a:prstGeom>
          <a:noFill/>
        </p:spPr>
        <p:txBody>
          <a:bodyPr wrap="square" rtlCol="0">
            <a:spAutoFit/>
          </a:bodyPr>
          <a:lstStyle/>
          <a:p>
            <a:r>
              <a:rPr lang="en-US" sz="1600" b="1"/>
              <a:t>Low interest burden provides financial flexibility</a:t>
            </a:r>
          </a:p>
          <a:p>
            <a:endParaRPr lang="en-US"/>
          </a:p>
          <a:p>
            <a:r>
              <a:rPr lang="en-US"/>
              <a:t>3.1% interest/operating revenue </a:t>
            </a:r>
          </a:p>
          <a:p>
            <a:endParaRPr lang="en-CA"/>
          </a:p>
        </p:txBody>
      </p:sp>
      <p:sp>
        <p:nvSpPr>
          <p:cNvPr id="13" name="TextBox 12">
            <a:extLst>
              <a:ext uri="{FF2B5EF4-FFF2-40B4-BE49-F238E27FC236}">
                <a16:creationId xmlns:a16="http://schemas.microsoft.com/office/drawing/2014/main" id="{FF119564-DF67-87C3-3C2B-ED937BAC01B4}"/>
              </a:ext>
            </a:extLst>
          </p:cNvPr>
          <p:cNvSpPr txBox="1"/>
          <p:nvPr/>
        </p:nvSpPr>
        <p:spPr>
          <a:xfrm>
            <a:off x="333050" y="3262760"/>
            <a:ext cx="1036934" cy="546303"/>
          </a:xfrm>
          <a:prstGeom prst="rect">
            <a:avLst/>
          </a:prstGeom>
          <a:noFill/>
        </p:spPr>
        <p:txBody>
          <a:bodyPr wrap="square">
            <a:spAutoFit/>
          </a:bodyPr>
          <a:lstStyle/>
          <a:p>
            <a:pPr algn="ctr"/>
            <a:r>
              <a:rPr lang="en-US" sz="1600" b="1">
                <a:solidFill>
                  <a:schemeClr val="bg1"/>
                </a:solidFill>
              </a:rPr>
              <a:t>&gt;$500</a:t>
            </a:r>
            <a:r>
              <a:rPr lang="en-US">
                <a:solidFill>
                  <a:schemeClr val="bg1"/>
                </a:solidFill>
              </a:rPr>
              <a:t> </a:t>
            </a:r>
          </a:p>
          <a:p>
            <a:pPr algn="ctr"/>
            <a:r>
              <a:rPr lang="en-US">
                <a:solidFill>
                  <a:schemeClr val="bg1"/>
                </a:solidFill>
              </a:rPr>
              <a:t>million</a:t>
            </a:r>
            <a:endParaRPr lang="en-CA">
              <a:solidFill>
                <a:schemeClr val="bg1"/>
              </a:solidFill>
            </a:endParaRPr>
          </a:p>
        </p:txBody>
      </p:sp>
      <p:cxnSp>
        <p:nvCxnSpPr>
          <p:cNvPr id="48" name="Straight Connector 47">
            <a:extLst>
              <a:ext uri="{FF2B5EF4-FFF2-40B4-BE49-F238E27FC236}">
                <a16:creationId xmlns:a16="http://schemas.microsoft.com/office/drawing/2014/main" id="{762AA034-FA02-9BE0-BCA2-2F357CF694E5}"/>
              </a:ext>
              <a:ext uri="{C183D7F6-B498-43B3-948B-1728B52AA6E4}">
                <adec:decorative xmlns:adec="http://schemas.microsoft.com/office/drawing/2017/decorative" val="1"/>
              </a:ext>
            </a:extLst>
          </p:cNvPr>
          <p:cNvCxnSpPr/>
          <p:nvPr/>
        </p:nvCxnSpPr>
        <p:spPr>
          <a:xfrm>
            <a:off x="1492339" y="3063631"/>
            <a:ext cx="0" cy="107624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3D5D94DC-DE2D-F966-23CF-3F6BE72A1727}"/>
              </a:ext>
            </a:extLst>
          </p:cNvPr>
          <p:cNvSpPr txBox="1"/>
          <p:nvPr/>
        </p:nvSpPr>
        <p:spPr>
          <a:xfrm>
            <a:off x="1613720" y="3039355"/>
            <a:ext cx="2095836" cy="1661993"/>
          </a:xfrm>
          <a:prstGeom prst="rect">
            <a:avLst/>
          </a:prstGeom>
          <a:noFill/>
        </p:spPr>
        <p:txBody>
          <a:bodyPr wrap="square" rtlCol="0">
            <a:spAutoFit/>
          </a:bodyPr>
          <a:lstStyle/>
          <a:p>
            <a:r>
              <a:rPr lang="en-US" sz="1600" b="1"/>
              <a:t>Large Annual Operating Surpluses </a:t>
            </a:r>
          </a:p>
          <a:p>
            <a:endParaRPr lang="en-US"/>
          </a:p>
          <a:p>
            <a:r>
              <a:rPr lang="en-US"/>
              <a:t>&gt;$500 million, 5-year average  </a:t>
            </a:r>
          </a:p>
          <a:p>
            <a:endParaRPr lang="en-CA"/>
          </a:p>
        </p:txBody>
      </p:sp>
      <p:sp>
        <p:nvSpPr>
          <p:cNvPr id="37" name="TextBox 36">
            <a:extLst>
              <a:ext uri="{FF2B5EF4-FFF2-40B4-BE49-F238E27FC236}">
                <a16:creationId xmlns:a16="http://schemas.microsoft.com/office/drawing/2014/main" id="{5AB96C4D-0DDA-E44B-30E5-F992260FAB53}"/>
              </a:ext>
            </a:extLst>
          </p:cNvPr>
          <p:cNvSpPr txBox="1"/>
          <p:nvPr/>
        </p:nvSpPr>
        <p:spPr>
          <a:xfrm>
            <a:off x="5241412" y="1257580"/>
            <a:ext cx="2270896" cy="338554"/>
          </a:xfrm>
          <a:prstGeom prst="rect">
            <a:avLst/>
          </a:prstGeom>
          <a:noFill/>
        </p:spPr>
        <p:txBody>
          <a:bodyPr wrap="square" rtlCol="0">
            <a:spAutoFit/>
          </a:bodyPr>
          <a:lstStyle/>
          <a:p>
            <a:r>
              <a:rPr lang="en-US" sz="1600" b="1"/>
              <a:t>Modest debt levels</a:t>
            </a:r>
            <a:endParaRPr lang="en-CA" sz="1600" b="1"/>
          </a:p>
        </p:txBody>
      </p:sp>
      <p:cxnSp>
        <p:nvCxnSpPr>
          <p:cNvPr id="43" name="Straight Connector 42">
            <a:extLst>
              <a:ext uri="{FF2B5EF4-FFF2-40B4-BE49-F238E27FC236}">
                <a16:creationId xmlns:a16="http://schemas.microsoft.com/office/drawing/2014/main" id="{5C8CBCA4-0BF5-C66F-10B9-B74DA2C2F1EB}"/>
              </a:ext>
              <a:ext uri="{C183D7F6-B498-43B3-948B-1728B52AA6E4}">
                <adec:decorative xmlns:adec="http://schemas.microsoft.com/office/drawing/2017/decorative" val="1"/>
              </a:ext>
            </a:extLst>
          </p:cNvPr>
          <p:cNvCxnSpPr/>
          <p:nvPr/>
        </p:nvCxnSpPr>
        <p:spPr>
          <a:xfrm>
            <a:off x="1475145" y="1282766"/>
            <a:ext cx="0" cy="1076241"/>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CBCA479B-BA9E-B2DF-2752-E3383B42B266}"/>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0355" y="1196670"/>
            <a:ext cx="914400" cy="914400"/>
          </a:xfrm>
          <a:prstGeom prst="rect">
            <a:avLst/>
          </a:prstGeom>
        </p:spPr>
      </p:pic>
      <p:sp>
        <p:nvSpPr>
          <p:cNvPr id="3" name="Oval 2">
            <a:extLst>
              <a:ext uri="{FF2B5EF4-FFF2-40B4-BE49-F238E27FC236}">
                <a16:creationId xmlns:a16="http://schemas.microsoft.com/office/drawing/2014/main" id="{8C7EB65A-708F-1602-CC0F-A9A8F4257FDE}"/>
              </a:ext>
              <a:ext uri="{C183D7F6-B498-43B3-948B-1728B52AA6E4}">
                <adec:decorative xmlns:adec="http://schemas.microsoft.com/office/drawing/2017/decorative" val="1"/>
              </a:ext>
            </a:extLst>
          </p:cNvPr>
          <p:cNvSpPr/>
          <p:nvPr/>
        </p:nvSpPr>
        <p:spPr>
          <a:xfrm>
            <a:off x="5366502" y="1668622"/>
            <a:ext cx="1828800" cy="1828800"/>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tIns="640080" rIns="45720" rtlCol="0" anchor="t" anchorCtr="0"/>
          <a:lstStyle/>
          <a:p>
            <a:pPr marL="7620" indent="-7620" algn="ctr"/>
            <a:endParaRPr lang="en-US" sz="2800" spc="-38">
              <a:solidFill>
                <a:schemeClr val="bg1"/>
              </a:solidFill>
              <a:latin typeface="+mj-lt"/>
            </a:endParaRPr>
          </a:p>
        </p:txBody>
      </p:sp>
      <p:sp>
        <p:nvSpPr>
          <p:cNvPr id="5" name="TextBox 4">
            <a:extLst>
              <a:ext uri="{FF2B5EF4-FFF2-40B4-BE49-F238E27FC236}">
                <a16:creationId xmlns:a16="http://schemas.microsoft.com/office/drawing/2014/main" id="{0D864B8A-C334-2990-BF53-C2E19CCCCE47}"/>
              </a:ext>
            </a:extLst>
          </p:cNvPr>
          <p:cNvSpPr txBox="1"/>
          <p:nvPr/>
        </p:nvSpPr>
        <p:spPr>
          <a:xfrm>
            <a:off x="5434446" y="2013948"/>
            <a:ext cx="1692912" cy="1377300"/>
          </a:xfrm>
          <a:prstGeom prst="rect">
            <a:avLst/>
          </a:prstGeom>
          <a:noFill/>
          <a:ln>
            <a:noFill/>
          </a:ln>
        </p:spPr>
        <p:txBody>
          <a:bodyPr wrap="square" rtlCol="0">
            <a:spAutoFit/>
          </a:bodyPr>
          <a:lstStyle/>
          <a:p>
            <a:pPr algn="ctr"/>
            <a:r>
              <a:rPr lang="en-US" sz="4000" spc="-38">
                <a:solidFill>
                  <a:schemeClr val="bg1"/>
                </a:solidFill>
                <a:latin typeface="+mj-lt"/>
              </a:rPr>
              <a:t>70% </a:t>
            </a:r>
          </a:p>
          <a:p>
            <a:pPr algn="ctr"/>
            <a:r>
              <a:rPr lang="en-US" sz="1400" spc="-38">
                <a:solidFill>
                  <a:schemeClr val="bg1"/>
                </a:solidFill>
                <a:latin typeface="+mj-lt"/>
              </a:rPr>
              <a:t>Debt to Operating Revenue</a:t>
            </a:r>
            <a:r>
              <a:rPr lang="en-US" sz="1600" spc="-38">
                <a:solidFill>
                  <a:schemeClr val="bg1"/>
                </a:solidFill>
                <a:latin typeface="+mj-lt"/>
              </a:rPr>
              <a:t> </a:t>
            </a:r>
            <a:br>
              <a:rPr lang="en-US" sz="2800" spc="-38">
                <a:solidFill>
                  <a:schemeClr val="bg1"/>
                </a:solidFill>
                <a:latin typeface="+mj-lt"/>
              </a:rPr>
            </a:br>
            <a:endParaRPr lang="en-CA"/>
          </a:p>
        </p:txBody>
      </p:sp>
      <p:cxnSp>
        <p:nvCxnSpPr>
          <p:cNvPr id="10" name="Straight Connector 9">
            <a:extLst>
              <a:ext uri="{FF2B5EF4-FFF2-40B4-BE49-F238E27FC236}">
                <a16:creationId xmlns:a16="http://schemas.microsoft.com/office/drawing/2014/main" id="{B8961CED-595F-0C92-C98D-2CFBAAB9685F}"/>
              </a:ext>
              <a:ext uri="{C183D7F6-B498-43B3-948B-1728B52AA6E4}">
                <adec:decorative xmlns:adec="http://schemas.microsoft.com/office/drawing/2017/decorative" val="1"/>
              </a:ext>
            </a:extLst>
          </p:cNvPr>
          <p:cNvCxnSpPr>
            <a:cxnSpLocks/>
          </p:cNvCxnSpPr>
          <p:nvPr/>
        </p:nvCxnSpPr>
        <p:spPr>
          <a:xfrm flipH="1">
            <a:off x="5335046" y="1596134"/>
            <a:ext cx="189171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CF18488-D4A8-5FA8-2BA0-D2B9265EA972}"/>
              </a:ext>
            </a:extLst>
          </p:cNvPr>
          <p:cNvSpPr txBox="1"/>
          <p:nvPr/>
        </p:nvSpPr>
        <p:spPr>
          <a:xfrm>
            <a:off x="4304087" y="3809063"/>
            <a:ext cx="4271692" cy="738664"/>
          </a:xfrm>
          <a:prstGeom prst="rect">
            <a:avLst/>
          </a:prstGeom>
          <a:noFill/>
        </p:spPr>
        <p:txBody>
          <a:bodyPr wrap="square">
            <a:spAutoFit/>
          </a:bodyPr>
          <a:lstStyle/>
          <a:p>
            <a:r>
              <a:rPr lang="en-US" sz="1400"/>
              <a:t>Peel’s results reflect a strong, transparent financial management and governance framework that delivers consistent performance.</a:t>
            </a:r>
            <a:endParaRPr lang="en-CA" sz="1400"/>
          </a:p>
        </p:txBody>
      </p:sp>
    </p:spTree>
    <p:extLst>
      <p:ext uri="{BB962C8B-B14F-4D97-AF65-F5344CB8AC3E}">
        <p14:creationId xmlns:p14="http://schemas.microsoft.com/office/powerpoint/2010/main" val="3881594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4" descr="Photo: GE Booth">
            <a:extLst>
              <a:ext uri="{FF2B5EF4-FFF2-40B4-BE49-F238E27FC236}">
                <a16:creationId xmlns:a16="http://schemas.microsoft.com/office/drawing/2014/main" id="{BAEB2E3E-7612-CB55-B95B-0A337A02BFD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613550"/>
            <a:ext cx="9144000" cy="4526378"/>
          </a:xfrm>
          <a:prstGeom prst="rect">
            <a:avLst/>
          </a:prstGeom>
        </p:spPr>
      </p:pic>
      <p:sp>
        <p:nvSpPr>
          <p:cNvPr id="9" name="Rectangle 5">
            <a:extLst>
              <a:ext uri="{FF2B5EF4-FFF2-40B4-BE49-F238E27FC236}">
                <a16:creationId xmlns:a16="http://schemas.microsoft.com/office/drawing/2014/main" id="{A3F6D003-2399-F577-18B2-FAB72AD29F35}"/>
              </a:ext>
              <a:ext uri="{C183D7F6-B498-43B3-948B-1728B52AA6E4}">
                <adec:decorative xmlns:adec="http://schemas.microsoft.com/office/drawing/2017/decorative" val="1"/>
              </a:ext>
            </a:extLst>
          </p:cNvPr>
          <p:cNvSpPr>
            <a:spLocks/>
          </p:cNvSpPr>
          <p:nvPr/>
        </p:nvSpPr>
        <p:spPr>
          <a:xfrm>
            <a:off x="-2910" y="-18672"/>
            <a:ext cx="9131225" cy="2768200"/>
          </a:xfrm>
          <a:custGeom>
            <a:avLst/>
            <a:gdLst>
              <a:gd name="connsiteX0" fmla="*/ 0 w 9144000"/>
              <a:gd name="connsiteY0" fmla="*/ 0 h 2317070"/>
              <a:gd name="connsiteX1" fmla="*/ 9144000 w 9144000"/>
              <a:gd name="connsiteY1" fmla="*/ 0 h 2317070"/>
              <a:gd name="connsiteX2" fmla="*/ 9144000 w 9144000"/>
              <a:gd name="connsiteY2" fmla="*/ 2317070 h 2317070"/>
              <a:gd name="connsiteX3" fmla="*/ 0 w 9144000"/>
              <a:gd name="connsiteY3" fmla="*/ 2317070 h 2317070"/>
              <a:gd name="connsiteX4" fmla="*/ 0 w 9144000"/>
              <a:gd name="connsiteY4" fmla="*/ 0 h 2317070"/>
              <a:gd name="connsiteX0" fmla="*/ 0 w 9144000"/>
              <a:gd name="connsiteY0" fmla="*/ 0 h 3617232"/>
              <a:gd name="connsiteX1" fmla="*/ 9144000 w 9144000"/>
              <a:gd name="connsiteY1" fmla="*/ 0 h 3617232"/>
              <a:gd name="connsiteX2" fmla="*/ 9144000 w 9144000"/>
              <a:gd name="connsiteY2" fmla="*/ 2317070 h 3617232"/>
              <a:gd name="connsiteX3" fmla="*/ 9525 w 9144000"/>
              <a:gd name="connsiteY3" fmla="*/ 3617232 h 3617232"/>
              <a:gd name="connsiteX4" fmla="*/ 0 w 9144000"/>
              <a:gd name="connsiteY4" fmla="*/ 0 h 3617232"/>
              <a:gd name="connsiteX0" fmla="*/ 0 w 9148763"/>
              <a:gd name="connsiteY0" fmla="*/ 0 h 3617232"/>
              <a:gd name="connsiteX1" fmla="*/ 9144000 w 9148763"/>
              <a:gd name="connsiteY1" fmla="*/ 0 h 3617232"/>
              <a:gd name="connsiteX2" fmla="*/ 9148763 w 9148763"/>
              <a:gd name="connsiteY2" fmla="*/ 1893208 h 3617232"/>
              <a:gd name="connsiteX3" fmla="*/ 9525 w 9148763"/>
              <a:gd name="connsiteY3" fmla="*/ 3617232 h 3617232"/>
              <a:gd name="connsiteX4" fmla="*/ 0 w 9148763"/>
              <a:gd name="connsiteY4" fmla="*/ 0 h 3617232"/>
              <a:gd name="connsiteX0" fmla="*/ 0 w 9148763"/>
              <a:gd name="connsiteY0" fmla="*/ 0 h 3617232"/>
              <a:gd name="connsiteX1" fmla="*/ 9144000 w 9148763"/>
              <a:gd name="connsiteY1" fmla="*/ 0 h 3617232"/>
              <a:gd name="connsiteX2" fmla="*/ 9148763 w 9148763"/>
              <a:gd name="connsiteY2" fmla="*/ 1797958 h 3617232"/>
              <a:gd name="connsiteX3" fmla="*/ 9525 w 9148763"/>
              <a:gd name="connsiteY3" fmla="*/ 3617232 h 3617232"/>
              <a:gd name="connsiteX4" fmla="*/ 0 w 9148763"/>
              <a:gd name="connsiteY4" fmla="*/ 0 h 3617232"/>
              <a:gd name="connsiteX0" fmla="*/ 0 w 9144458"/>
              <a:gd name="connsiteY0" fmla="*/ 0 h 3617232"/>
              <a:gd name="connsiteX1" fmla="*/ 9144000 w 9144458"/>
              <a:gd name="connsiteY1" fmla="*/ 0 h 3617232"/>
              <a:gd name="connsiteX2" fmla="*/ 9144000 w 9144458"/>
              <a:gd name="connsiteY2" fmla="*/ 1707470 h 3617232"/>
              <a:gd name="connsiteX3" fmla="*/ 9525 w 9144458"/>
              <a:gd name="connsiteY3" fmla="*/ 3617232 h 3617232"/>
              <a:gd name="connsiteX4" fmla="*/ 0 w 9144458"/>
              <a:gd name="connsiteY4" fmla="*/ 0 h 3617232"/>
              <a:gd name="connsiteX0" fmla="*/ 0 w 9144458"/>
              <a:gd name="connsiteY0" fmla="*/ 0 h 3712482"/>
              <a:gd name="connsiteX1" fmla="*/ 9144000 w 9144458"/>
              <a:gd name="connsiteY1" fmla="*/ 0 h 3712482"/>
              <a:gd name="connsiteX2" fmla="*/ 9144000 w 9144458"/>
              <a:gd name="connsiteY2" fmla="*/ 1707470 h 3712482"/>
              <a:gd name="connsiteX3" fmla="*/ 14288 w 9144458"/>
              <a:gd name="connsiteY3" fmla="*/ 3712482 h 3712482"/>
              <a:gd name="connsiteX4" fmla="*/ 0 w 9144458"/>
              <a:gd name="connsiteY4" fmla="*/ 0 h 3712482"/>
              <a:gd name="connsiteX0" fmla="*/ 0 w 9144458"/>
              <a:gd name="connsiteY0" fmla="*/ 0 h 3694553"/>
              <a:gd name="connsiteX1" fmla="*/ 9144000 w 9144458"/>
              <a:gd name="connsiteY1" fmla="*/ 0 h 3694553"/>
              <a:gd name="connsiteX2" fmla="*/ 9144000 w 9144458"/>
              <a:gd name="connsiteY2" fmla="*/ 1707470 h 3694553"/>
              <a:gd name="connsiteX3" fmla="*/ 14288 w 9144458"/>
              <a:gd name="connsiteY3" fmla="*/ 3694553 h 3694553"/>
              <a:gd name="connsiteX4" fmla="*/ 0 w 9144458"/>
              <a:gd name="connsiteY4" fmla="*/ 0 h 3694553"/>
              <a:gd name="connsiteX0" fmla="*/ 4698 w 9131227"/>
              <a:gd name="connsiteY0" fmla="*/ 1625600 h 3694553"/>
              <a:gd name="connsiteX1" fmla="*/ 9130769 w 9131227"/>
              <a:gd name="connsiteY1" fmla="*/ 0 h 3694553"/>
              <a:gd name="connsiteX2" fmla="*/ 9130769 w 9131227"/>
              <a:gd name="connsiteY2" fmla="*/ 1707470 h 3694553"/>
              <a:gd name="connsiteX3" fmla="*/ 1057 w 9131227"/>
              <a:gd name="connsiteY3" fmla="*/ 3694553 h 3694553"/>
              <a:gd name="connsiteX4" fmla="*/ 4698 w 9131227"/>
              <a:gd name="connsiteY4" fmla="*/ 1625600 h 3694553"/>
              <a:gd name="connsiteX0" fmla="*/ 4698 w 9130769"/>
              <a:gd name="connsiteY0" fmla="*/ 107990 h 2176943"/>
              <a:gd name="connsiteX1" fmla="*/ 9029169 w 9130769"/>
              <a:gd name="connsiteY1" fmla="*/ 125920 h 2176943"/>
              <a:gd name="connsiteX2" fmla="*/ 9130769 w 9130769"/>
              <a:gd name="connsiteY2" fmla="*/ 189860 h 2176943"/>
              <a:gd name="connsiteX3" fmla="*/ 1057 w 9130769"/>
              <a:gd name="connsiteY3" fmla="*/ 2176943 h 2176943"/>
              <a:gd name="connsiteX4" fmla="*/ 4698 w 9130769"/>
              <a:gd name="connsiteY4" fmla="*/ 107990 h 2176943"/>
              <a:gd name="connsiteX0" fmla="*/ 4698 w 9130769"/>
              <a:gd name="connsiteY0" fmla="*/ 105767 h 2174720"/>
              <a:gd name="connsiteX1" fmla="*/ 9112839 w 9130769"/>
              <a:gd name="connsiteY1" fmla="*/ 141627 h 2174720"/>
              <a:gd name="connsiteX2" fmla="*/ 9130769 w 9130769"/>
              <a:gd name="connsiteY2" fmla="*/ 187637 h 2174720"/>
              <a:gd name="connsiteX3" fmla="*/ 1057 w 9130769"/>
              <a:gd name="connsiteY3" fmla="*/ 2174720 h 2174720"/>
              <a:gd name="connsiteX4" fmla="*/ 4698 w 9130769"/>
              <a:gd name="connsiteY4" fmla="*/ 105767 h 2174720"/>
              <a:gd name="connsiteX0" fmla="*/ 4698 w 9130769"/>
              <a:gd name="connsiteY0" fmla="*/ 0 h 2768200"/>
              <a:gd name="connsiteX1" fmla="*/ 9112839 w 9130769"/>
              <a:gd name="connsiteY1" fmla="*/ 735107 h 2768200"/>
              <a:gd name="connsiteX2" fmla="*/ 9130769 w 9130769"/>
              <a:gd name="connsiteY2" fmla="*/ 781117 h 2768200"/>
              <a:gd name="connsiteX3" fmla="*/ 1057 w 9130769"/>
              <a:gd name="connsiteY3" fmla="*/ 2768200 h 2768200"/>
              <a:gd name="connsiteX4" fmla="*/ 4698 w 9130769"/>
              <a:gd name="connsiteY4" fmla="*/ 0 h 2768200"/>
              <a:gd name="connsiteX0" fmla="*/ 4698 w 9136929"/>
              <a:gd name="connsiteY0" fmla="*/ 0 h 2768200"/>
              <a:gd name="connsiteX1" fmla="*/ 9136744 w 9136929"/>
              <a:gd name="connsiteY1" fmla="*/ 89648 h 2768200"/>
              <a:gd name="connsiteX2" fmla="*/ 9130769 w 9136929"/>
              <a:gd name="connsiteY2" fmla="*/ 781117 h 2768200"/>
              <a:gd name="connsiteX3" fmla="*/ 1057 w 9136929"/>
              <a:gd name="connsiteY3" fmla="*/ 2768200 h 2768200"/>
              <a:gd name="connsiteX4" fmla="*/ 4698 w 9136929"/>
              <a:gd name="connsiteY4" fmla="*/ 0 h 2768200"/>
              <a:gd name="connsiteX0" fmla="*/ 4698 w 9131225"/>
              <a:gd name="connsiteY0" fmla="*/ 0 h 2768200"/>
              <a:gd name="connsiteX1" fmla="*/ 9130767 w 9131225"/>
              <a:gd name="connsiteY1" fmla="*/ 11954 h 2768200"/>
              <a:gd name="connsiteX2" fmla="*/ 9130769 w 9131225"/>
              <a:gd name="connsiteY2" fmla="*/ 781117 h 2768200"/>
              <a:gd name="connsiteX3" fmla="*/ 1057 w 9131225"/>
              <a:gd name="connsiteY3" fmla="*/ 2768200 h 2768200"/>
              <a:gd name="connsiteX4" fmla="*/ 4698 w 9131225"/>
              <a:gd name="connsiteY4" fmla="*/ 0 h 276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225" h="2768200">
                <a:moveTo>
                  <a:pt x="4698" y="0"/>
                </a:moveTo>
                <a:lnTo>
                  <a:pt x="9130767" y="11954"/>
                </a:lnTo>
                <a:cubicBezTo>
                  <a:pt x="9132355" y="643023"/>
                  <a:pt x="9129181" y="150048"/>
                  <a:pt x="9130769" y="781117"/>
                </a:cubicBezTo>
                <a:lnTo>
                  <a:pt x="1057" y="2768200"/>
                </a:lnTo>
                <a:cubicBezTo>
                  <a:pt x="-3706" y="1530706"/>
                  <a:pt x="9461" y="1237494"/>
                  <a:pt x="4698" y="0"/>
                </a:cubicBezTo>
                <a:close/>
              </a:path>
            </a:pathLst>
          </a:custGeom>
          <a:solidFill>
            <a:srgbClr val="0051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itle 5">
            <a:extLst>
              <a:ext uri="{FF2B5EF4-FFF2-40B4-BE49-F238E27FC236}">
                <a16:creationId xmlns:a16="http://schemas.microsoft.com/office/drawing/2014/main" id="{26A99D46-D0AD-7F76-8D09-A98D9F615391}"/>
              </a:ext>
            </a:extLst>
          </p:cNvPr>
          <p:cNvSpPr>
            <a:spLocks noGrp="1"/>
          </p:cNvSpPr>
          <p:nvPr>
            <p:ph type="ctrTitle"/>
          </p:nvPr>
        </p:nvSpPr>
        <p:spPr>
          <a:xfrm>
            <a:off x="564356" y="696443"/>
            <a:ext cx="7986713" cy="877163"/>
          </a:xfrm>
        </p:spPr>
        <p:txBody>
          <a:bodyPr/>
          <a:lstStyle/>
          <a:p>
            <a:r>
              <a:rPr lang="en-CA" sz="6000" b="1" spc="-140">
                <a:solidFill>
                  <a:schemeClr val="bg1"/>
                </a:solidFill>
              </a:rPr>
              <a:t>Debt </a:t>
            </a:r>
            <a:r>
              <a:rPr lang="en-CA" spc="-140"/>
              <a:t>F</a:t>
            </a:r>
            <a:r>
              <a:rPr lang="en-CA" sz="6000" b="1" spc="-140">
                <a:solidFill>
                  <a:schemeClr val="bg1"/>
                </a:solidFill>
              </a:rPr>
              <a:t>inancing</a:t>
            </a:r>
            <a:endParaRPr lang="en-CA"/>
          </a:p>
        </p:txBody>
      </p:sp>
    </p:spTree>
    <p:extLst>
      <p:ext uri="{BB962C8B-B14F-4D97-AF65-F5344CB8AC3E}">
        <p14:creationId xmlns:p14="http://schemas.microsoft.com/office/powerpoint/2010/main" val="4083522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D285DE-4671-4C29-A78C-125C57C8ECC7}"/>
              </a:ext>
            </a:extLst>
          </p:cNvPr>
          <p:cNvSpPr>
            <a:spLocks noGrp="1"/>
          </p:cNvSpPr>
          <p:nvPr>
            <p:ph type="title"/>
          </p:nvPr>
        </p:nvSpPr>
        <p:spPr/>
        <p:txBody>
          <a:bodyPr>
            <a:normAutofit/>
          </a:bodyPr>
          <a:lstStyle/>
          <a:p>
            <a:r>
              <a:rPr lang="en-US" sz="3200"/>
              <a:t>Historical Debt Issuance</a:t>
            </a:r>
            <a:endParaRPr lang="en-CA" sz="3200"/>
          </a:p>
        </p:txBody>
      </p:sp>
      <p:sp>
        <p:nvSpPr>
          <p:cNvPr id="4" name="Oval 3">
            <a:extLst>
              <a:ext uri="{FF2B5EF4-FFF2-40B4-BE49-F238E27FC236}">
                <a16:creationId xmlns:a16="http://schemas.microsoft.com/office/drawing/2014/main" id="{9C58E750-005D-0638-E545-E70D422C953E}"/>
              </a:ext>
              <a:ext uri="{C183D7F6-B498-43B3-948B-1728B52AA6E4}">
                <adec:decorative xmlns:adec="http://schemas.microsoft.com/office/drawing/2017/decorative" val="1"/>
              </a:ext>
            </a:extLst>
          </p:cNvPr>
          <p:cNvSpPr/>
          <p:nvPr/>
        </p:nvSpPr>
        <p:spPr>
          <a:xfrm>
            <a:off x="5349240" y="187674"/>
            <a:ext cx="1828800" cy="1828800"/>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tIns="640080" rIns="45720" rtlCol="0" anchor="t" anchorCtr="0"/>
          <a:lstStyle/>
          <a:p>
            <a:pPr marL="7620" indent="-7620" algn="ctr"/>
            <a:endParaRPr lang="en-US" sz="2800" spc="-38">
              <a:solidFill>
                <a:schemeClr val="bg1"/>
              </a:solidFill>
              <a:highlight>
                <a:srgbClr val="00FFFF"/>
              </a:highlight>
              <a:latin typeface="+mj-lt"/>
            </a:endParaRPr>
          </a:p>
        </p:txBody>
      </p:sp>
      <p:sp>
        <p:nvSpPr>
          <p:cNvPr id="6" name="TextBox 5">
            <a:extLst>
              <a:ext uri="{FF2B5EF4-FFF2-40B4-BE49-F238E27FC236}">
                <a16:creationId xmlns:a16="http://schemas.microsoft.com/office/drawing/2014/main" id="{B821001A-E689-9B9F-EE90-DB1A0C082A1E}"/>
              </a:ext>
            </a:extLst>
          </p:cNvPr>
          <p:cNvSpPr txBox="1"/>
          <p:nvPr/>
        </p:nvSpPr>
        <p:spPr>
          <a:xfrm>
            <a:off x="5520637" y="466002"/>
            <a:ext cx="1486006" cy="1272143"/>
          </a:xfrm>
          <a:prstGeom prst="rect">
            <a:avLst/>
          </a:prstGeom>
          <a:noFill/>
          <a:ln>
            <a:noFill/>
          </a:ln>
        </p:spPr>
        <p:txBody>
          <a:bodyPr wrap="square" lIns="91440" tIns="45720" rIns="91440" bIns="45720" rtlCol="0" anchor="t">
            <a:spAutoFit/>
          </a:bodyPr>
          <a:lstStyle/>
          <a:p>
            <a:pPr algn="ctr"/>
            <a:r>
              <a:rPr lang="en-US" sz="3200" b="1">
                <a:solidFill>
                  <a:schemeClr val="tx2"/>
                </a:solidFill>
              </a:rPr>
              <a:t>$3.4</a:t>
            </a:r>
          </a:p>
          <a:p>
            <a:pPr algn="ctr">
              <a:lnSpc>
                <a:spcPts val="2000"/>
              </a:lnSpc>
            </a:pPr>
            <a:r>
              <a:rPr lang="en-US" sz="2000" b="1">
                <a:solidFill>
                  <a:schemeClr val="tx2"/>
                </a:solidFill>
              </a:rPr>
              <a:t>billion</a:t>
            </a:r>
            <a:r>
              <a:rPr lang="en-US" sz="2800" b="1" spc="-38">
                <a:solidFill>
                  <a:schemeClr val="tx2"/>
                </a:solidFill>
              </a:rPr>
              <a:t> </a:t>
            </a:r>
          </a:p>
          <a:p>
            <a:pPr algn="ctr"/>
            <a:r>
              <a:rPr lang="en-US" sz="1400" spc="-38">
                <a:solidFill>
                  <a:schemeClr val="tx2"/>
                </a:solidFill>
              </a:rPr>
              <a:t>Issued in the last 15 years</a:t>
            </a:r>
            <a:endParaRPr lang="en-CA">
              <a:solidFill>
                <a:schemeClr val="tx2"/>
              </a:solidFill>
            </a:endParaRPr>
          </a:p>
        </p:txBody>
      </p:sp>
      <p:sp>
        <p:nvSpPr>
          <p:cNvPr id="10" name="TextBox 9">
            <a:extLst>
              <a:ext uri="{FF2B5EF4-FFF2-40B4-BE49-F238E27FC236}">
                <a16:creationId xmlns:a16="http://schemas.microsoft.com/office/drawing/2014/main" id="{39E7661F-102E-413F-A629-24DF18982388}"/>
              </a:ext>
            </a:extLst>
          </p:cNvPr>
          <p:cNvSpPr txBox="1"/>
          <p:nvPr/>
        </p:nvSpPr>
        <p:spPr>
          <a:xfrm>
            <a:off x="525687" y="4632325"/>
            <a:ext cx="3655376" cy="369332"/>
          </a:xfrm>
          <a:prstGeom prst="rect">
            <a:avLst/>
          </a:prstGeom>
          <a:noFill/>
        </p:spPr>
        <p:txBody>
          <a:bodyPr wrap="square" rtlCol="0">
            <a:spAutoFit/>
          </a:bodyPr>
          <a:lstStyle/>
          <a:p>
            <a:r>
              <a:rPr lang="en-US" sz="900">
                <a:cs typeface="Arial" panose="020B0604020202020204" pitchFamily="34" charset="0"/>
              </a:rPr>
              <a:t>Source: Region of Peel</a:t>
            </a:r>
          </a:p>
          <a:p>
            <a:r>
              <a:rPr lang="en-US" sz="900">
                <a:cs typeface="Arial" panose="020B0604020202020204" pitchFamily="34" charset="0"/>
              </a:rPr>
              <a:t>All figures in $millions unless otherwise stated</a:t>
            </a:r>
          </a:p>
        </p:txBody>
      </p:sp>
      <p:graphicFrame>
        <p:nvGraphicFramePr>
          <p:cNvPr id="2" name="Chart 1" descr="Chart showing Peel's historical debt issuance starting 2016. The Region issued ~$191 million of debt in 2016, ~$200 million in 2020 and ~$450 million in 2024 and ~$718 million in 2025. ">
            <a:extLst>
              <a:ext uri="{FF2B5EF4-FFF2-40B4-BE49-F238E27FC236}">
                <a16:creationId xmlns:a16="http://schemas.microsoft.com/office/drawing/2014/main" id="{2D6982E3-027B-4610-8E4E-5943E2BEE315}"/>
              </a:ext>
            </a:extLst>
          </p:cNvPr>
          <p:cNvGraphicFramePr>
            <a:graphicFrameLocks/>
          </p:cNvGraphicFramePr>
          <p:nvPr>
            <p:extLst>
              <p:ext uri="{D42A27DB-BD31-4B8C-83A1-F6EECF244321}">
                <p14:modId xmlns:p14="http://schemas.microsoft.com/office/powerpoint/2010/main" val="1632884235"/>
              </p:ext>
            </p:extLst>
          </p:nvPr>
        </p:nvGraphicFramePr>
        <p:xfrm>
          <a:off x="343062" y="1048791"/>
          <a:ext cx="8275251" cy="36368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3410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743443F-E6EB-488B-B433-DFDA8E54EA78}"/>
              </a:ext>
            </a:extLst>
          </p:cNvPr>
          <p:cNvSpPr>
            <a:spLocks noGrp="1"/>
          </p:cNvSpPr>
          <p:nvPr>
            <p:ph type="title"/>
          </p:nvPr>
        </p:nvSpPr>
        <p:spPr/>
        <p:txBody>
          <a:bodyPr>
            <a:normAutofit/>
          </a:bodyPr>
          <a:lstStyle/>
          <a:p>
            <a:r>
              <a:rPr lang="en-US" sz="3200"/>
              <a:t>Debt Maturity Profile</a:t>
            </a:r>
            <a:endParaRPr lang="en-CA" sz="4000" i="1"/>
          </a:p>
        </p:txBody>
      </p:sp>
      <p:sp>
        <p:nvSpPr>
          <p:cNvPr id="12" name="TextBox 11">
            <a:extLst>
              <a:ext uri="{FF2B5EF4-FFF2-40B4-BE49-F238E27FC236}">
                <a16:creationId xmlns:a16="http://schemas.microsoft.com/office/drawing/2014/main" id="{B1BA7DDC-EB95-4C47-A655-2C7EE484ABFD}"/>
              </a:ext>
            </a:extLst>
          </p:cNvPr>
          <p:cNvSpPr txBox="1"/>
          <p:nvPr/>
        </p:nvSpPr>
        <p:spPr>
          <a:xfrm>
            <a:off x="489103" y="4629134"/>
            <a:ext cx="3056750" cy="369332"/>
          </a:xfrm>
          <a:prstGeom prst="rect">
            <a:avLst/>
          </a:prstGeom>
          <a:noFill/>
        </p:spPr>
        <p:txBody>
          <a:bodyPr wrap="square" rtlCol="0">
            <a:spAutoFit/>
          </a:bodyPr>
          <a:lstStyle/>
          <a:p>
            <a:r>
              <a:rPr lang="en-US" sz="900">
                <a:cs typeface="Arial" panose="020B0604020202020204" pitchFamily="34" charset="0"/>
              </a:rPr>
              <a:t>Source: Bloomberg &amp; Region of Peel (November 2025)</a:t>
            </a:r>
          </a:p>
          <a:p>
            <a:r>
              <a:rPr lang="en-US" sz="900">
                <a:cs typeface="Arial" panose="020B0604020202020204" pitchFamily="34" charset="0"/>
              </a:rPr>
              <a:t>All figures in $millions unless otherwise stated</a:t>
            </a:r>
          </a:p>
        </p:txBody>
      </p:sp>
      <p:sp>
        <p:nvSpPr>
          <p:cNvPr id="5" name="TextBox 4">
            <a:extLst>
              <a:ext uri="{FF2B5EF4-FFF2-40B4-BE49-F238E27FC236}">
                <a16:creationId xmlns:a16="http://schemas.microsoft.com/office/drawing/2014/main" id="{2D834054-17CE-463B-C44A-57794B3862F7}"/>
              </a:ext>
            </a:extLst>
          </p:cNvPr>
          <p:cNvSpPr txBox="1"/>
          <p:nvPr/>
        </p:nvSpPr>
        <p:spPr>
          <a:xfrm>
            <a:off x="489103" y="1296754"/>
            <a:ext cx="3056750" cy="1007968"/>
          </a:xfrm>
          <a:prstGeom prst="rect">
            <a:avLst/>
          </a:prstGeom>
          <a:noFill/>
        </p:spPr>
        <p:txBody>
          <a:bodyPr wrap="square" rtlCol="0">
            <a:spAutoFit/>
          </a:bodyPr>
          <a:lstStyle/>
          <a:p>
            <a:pPr>
              <a:defRPr sz="1400" b="0" i="0" u="none" strike="noStrike" kern="1200" spc="0" baseline="0">
                <a:solidFill>
                  <a:srgbClr val="000000">
                    <a:lumMod val="65000"/>
                    <a:lumOff val="35000"/>
                  </a:srgbClr>
                </a:solidFill>
                <a:latin typeface="+mn-lt"/>
                <a:ea typeface="+mn-ea"/>
                <a:cs typeface="+mn-cs"/>
              </a:defRPr>
            </a:pPr>
            <a:r>
              <a:rPr lang="en-US" sz="3200" b="1">
                <a:solidFill>
                  <a:schemeClr val="accent4"/>
                </a:solidFill>
              </a:rPr>
              <a:t>~17 years</a:t>
            </a:r>
          </a:p>
          <a:p>
            <a:pPr>
              <a:defRPr sz="1400" b="0" i="0" u="none" strike="noStrike" kern="1200" spc="0" baseline="0">
                <a:solidFill>
                  <a:srgbClr val="000000">
                    <a:lumMod val="65000"/>
                    <a:lumOff val="35000"/>
                  </a:srgbClr>
                </a:solidFill>
                <a:latin typeface="+mn-lt"/>
                <a:ea typeface="+mn-ea"/>
                <a:cs typeface="+mn-cs"/>
              </a:defRPr>
            </a:pPr>
            <a:r>
              <a:rPr lang="en-US"/>
              <a:t>Weighted average term to maturity </a:t>
            </a:r>
          </a:p>
          <a:p>
            <a:endParaRPr lang="en-CA"/>
          </a:p>
        </p:txBody>
      </p:sp>
      <p:graphicFrame>
        <p:nvGraphicFramePr>
          <p:cNvPr id="3" name="Chart 2" descr="The debt maturity profile chart shows the types of debt maturing in the years between 2026 and 2055. Out of total ~$2.9 billion of debt outstanding, $2.2 billion of bullet debt matures between this period with $700 million maturing in less than 10 years and the remainder maturing between 2040 and 2055.">
            <a:extLst>
              <a:ext uri="{FF2B5EF4-FFF2-40B4-BE49-F238E27FC236}">
                <a16:creationId xmlns:a16="http://schemas.microsoft.com/office/drawing/2014/main" id="{CA3B975D-53C7-4CFF-B053-E0898A7AAE14}"/>
              </a:ext>
            </a:extLst>
          </p:cNvPr>
          <p:cNvGraphicFramePr>
            <a:graphicFrameLocks/>
          </p:cNvGraphicFramePr>
          <p:nvPr>
            <p:extLst>
              <p:ext uri="{D42A27DB-BD31-4B8C-83A1-F6EECF244321}">
                <p14:modId xmlns:p14="http://schemas.microsoft.com/office/powerpoint/2010/main" val="143594847"/>
              </p:ext>
            </p:extLst>
          </p:nvPr>
        </p:nvGraphicFramePr>
        <p:xfrm>
          <a:off x="-170197" y="1072342"/>
          <a:ext cx="9594262" cy="36225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399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743443F-E6EB-488B-B433-DFDA8E54EA78}"/>
              </a:ext>
            </a:extLst>
          </p:cNvPr>
          <p:cNvSpPr>
            <a:spLocks noGrp="1"/>
          </p:cNvSpPr>
          <p:nvPr>
            <p:ph type="title"/>
          </p:nvPr>
        </p:nvSpPr>
        <p:spPr/>
        <p:txBody>
          <a:bodyPr>
            <a:normAutofit/>
          </a:bodyPr>
          <a:lstStyle/>
          <a:p>
            <a:r>
              <a:rPr lang="en-US" sz="3200"/>
              <a:t>Borrowing Strategy</a:t>
            </a:r>
            <a:endParaRPr lang="en-CA" sz="3200"/>
          </a:p>
        </p:txBody>
      </p:sp>
      <p:sp>
        <p:nvSpPr>
          <p:cNvPr id="26" name="TextBox 25">
            <a:extLst>
              <a:ext uri="{FF2B5EF4-FFF2-40B4-BE49-F238E27FC236}">
                <a16:creationId xmlns:a16="http://schemas.microsoft.com/office/drawing/2014/main" id="{C84FAADC-16EA-FA71-E3AF-BCFD1247991C}"/>
              </a:ext>
            </a:extLst>
          </p:cNvPr>
          <p:cNvSpPr txBox="1"/>
          <p:nvPr/>
        </p:nvSpPr>
        <p:spPr>
          <a:xfrm>
            <a:off x="498912" y="1030834"/>
            <a:ext cx="2832934" cy="646331"/>
          </a:xfrm>
          <a:prstGeom prst="rect">
            <a:avLst/>
          </a:prstGeom>
          <a:noFill/>
        </p:spPr>
        <p:txBody>
          <a:bodyPr wrap="square" rtlCol="0">
            <a:spAutoFit/>
          </a:bodyPr>
          <a:lstStyle/>
          <a:p>
            <a:r>
              <a:rPr lang="en-US" sz="1800" b="1"/>
              <a:t>2025 borrowing program highlights</a:t>
            </a:r>
            <a:endParaRPr lang="en-CA" sz="1800" b="1"/>
          </a:p>
        </p:txBody>
      </p:sp>
      <p:sp>
        <p:nvSpPr>
          <p:cNvPr id="24" name="TextBox 23">
            <a:extLst>
              <a:ext uri="{FF2B5EF4-FFF2-40B4-BE49-F238E27FC236}">
                <a16:creationId xmlns:a16="http://schemas.microsoft.com/office/drawing/2014/main" id="{1ADFA204-1C6D-3001-D05F-A3610FCB9CE8}"/>
              </a:ext>
            </a:extLst>
          </p:cNvPr>
          <p:cNvSpPr txBox="1"/>
          <p:nvPr/>
        </p:nvSpPr>
        <p:spPr>
          <a:xfrm>
            <a:off x="581579" y="1650711"/>
            <a:ext cx="3291840" cy="3193182"/>
          </a:xfrm>
          <a:prstGeom prst="rect">
            <a:avLst/>
          </a:prstGeom>
          <a:solidFill>
            <a:schemeClr val="bg1">
              <a:lumMod val="95000"/>
            </a:schemeClr>
          </a:solidFill>
        </p:spPr>
        <p:txBody>
          <a:bodyPr wrap="square" lIns="91440" tIns="45720" rIns="91440" bIns="45720" rtlCol="0" anchor="t">
            <a:spAutoFit/>
          </a:bodyPr>
          <a:lstStyle/>
          <a:p>
            <a:pPr>
              <a:lnSpc>
                <a:spcPts val="2200"/>
              </a:lnSpc>
              <a:spcAft>
                <a:spcPts val="600"/>
              </a:spcAft>
            </a:pPr>
            <a:r>
              <a:rPr lang="en-US" sz="2000" b="1">
                <a:solidFill>
                  <a:srgbClr val="00518E"/>
                </a:solidFill>
              </a:rPr>
              <a:t>$600 million capital markets issuance</a:t>
            </a:r>
            <a:endParaRPr lang="en-US" sz="2000">
              <a:solidFill>
                <a:srgbClr val="00518E"/>
              </a:solidFill>
            </a:endParaRPr>
          </a:p>
          <a:p>
            <a:pPr marL="182880" indent="-182880">
              <a:spcAft>
                <a:spcPts val="300"/>
              </a:spcAft>
              <a:buSzPct val="110000"/>
              <a:buFont typeface="Arial" panose="020B0604020202020204" pitchFamily="34" charset="0"/>
              <a:buChar char="•"/>
            </a:pPr>
            <a:r>
              <a:rPr lang="en-US" sz="1400"/>
              <a:t>Successfully completed $300mm 10-year offering in April and $300mm 30-year offering in October this year</a:t>
            </a:r>
          </a:p>
          <a:p>
            <a:pPr marL="182880" indent="-182880">
              <a:spcAft>
                <a:spcPts val="300"/>
              </a:spcAft>
              <a:buSzPct val="110000"/>
              <a:buFont typeface="Arial" panose="020B0604020202020204" pitchFamily="34" charset="0"/>
              <a:buChar char="•"/>
            </a:pPr>
            <a:r>
              <a:rPr lang="en-US" sz="1400"/>
              <a:t>Strong investor demand across both transactions, with several new investors </a:t>
            </a:r>
          </a:p>
          <a:p>
            <a:pPr marL="182880" indent="-182880">
              <a:spcAft>
                <a:spcPts val="300"/>
              </a:spcAft>
              <a:buSzPct val="110000"/>
              <a:buFont typeface="Arial" panose="020B0604020202020204" pitchFamily="34" charset="0"/>
              <a:buChar char="•"/>
            </a:pPr>
            <a:r>
              <a:rPr lang="en-US" sz="1400"/>
              <a:t>10-year issuance priced at a spread of +11.5bps vs. ONT</a:t>
            </a:r>
            <a:endParaRPr lang="en-US"/>
          </a:p>
          <a:p>
            <a:pPr marL="182880" indent="-182880">
              <a:spcAft>
                <a:spcPts val="300"/>
              </a:spcAft>
              <a:buSzPct val="110000"/>
              <a:buFont typeface="Arial" panose="020B0604020202020204" pitchFamily="34" charset="0"/>
              <a:buChar char="•"/>
            </a:pPr>
            <a:r>
              <a:rPr lang="en-US" sz="1400"/>
              <a:t>30-year issuance priced at a spread of +19bps vs. ONT</a:t>
            </a:r>
          </a:p>
        </p:txBody>
      </p:sp>
      <p:sp>
        <p:nvSpPr>
          <p:cNvPr id="5" name="TextBox 4">
            <a:extLst>
              <a:ext uri="{FF2B5EF4-FFF2-40B4-BE49-F238E27FC236}">
                <a16:creationId xmlns:a16="http://schemas.microsoft.com/office/drawing/2014/main" id="{8FE800BF-5966-3255-1E27-53FC807457E0}"/>
              </a:ext>
            </a:extLst>
          </p:cNvPr>
          <p:cNvSpPr txBox="1"/>
          <p:nvPr/>
        </p:nvSpPr>
        <p:spPr>
          <a:xfrm>
            <a:off x="4432453" y="1032562"/>
            <a:ext cx="2593111" cy="646331"/>
          </a:xfrm>
          <a:prstGeom prst="rect">
            <a:avLst/>
          </a:prstGeom>
          <a:noFill/>
        </p:spPr>
        <p:txBody>
          <a:bodyPr wrap="square" rtlCol="0">
            <a:spAutoFit/>
          </a:bodyPr>
          <a:lstStyle/>
          <a:p>
            <a:r>
              <a:rPr lang="en-US" sz="1800" b="1"/>
              <a:t>2026 requirements and plan</a:t>
            </a:r>
            <a:endParaRPr lang="en-CA" sz="1800" b="1"/>
          </a:p>
        </p:txBody>
      </p:sp>
      <p:sp>
        <p:nvSpPr>
          <p:cNvPr id="3" name="TextBox 2">
            <a:extLst>
              <a:ext uri="{FF2B5EF4-FFF2-40B4-BE49-F238E27FC236}">
                <a16:creationId xmlns:a16="http://schemas.microsoft.com/office/drawing/2014/main" id="{17323212-D06D-63DB-1076-48E0D2CEBF4C}"/>
              </a:ext>
            </a:extLst>
          </p:cNvPr>
          <p:cNvSpPr txBox="1"/>
          <p:nvPr/>
        </p:nvSpPr>
        <p:spPr>
          <a:xfrm>
            <a:off x="4545912" y="1650710"/>
            <a:ext cx="3291840" cy="3193182"/>
          </a:xfrm>
          <a:prstGeom prst="rect">
            <a:avLst/>
          </a:prstGeom>
          <a:solidFill>
            <a:schemeClr val="bg1">
              <a:lumMod val="95000"/>
            </a:schemeClr>
          </a:solidFill>
        </p:spPr>
        <p:txBody>
          <a:bodyPr wrap="square" rtlCol="0">
            <a:noAutofit/>
          </a:bodyPr>
          <a:lstStyle/>
          <a:p>
            <a:pPr>
              <a:spcAft>
                <a:spcPts val="600"/>
              </a:spcAft>
            </a:pPr>
            <a:r>
              <a:rPr lang="en-US" sz="2000" b="1">
                <a:solidFill>
                  <a:srgbClr val="00518E"/>
                </a:solidFill>
              </a:rPr>
              <a:t>&gt;$500 million</a:t>
            </a:r>
            <a:endParaRPr lang="en-US" sz="2000">
              <a:solidFill>
                <a:srgbClr val="00518E"/>
              </a:solidFill>
            </a:endParaRPr>
          </a:p>
          <a:p>
            <a:pPr marL="182880" indent="-182880">
              <a:spcAft>
                <a:spcPts val="300"/>
              </a:spcAft>
              <a:buSzPct val="110000"/>
              <a:buFont typeface="Arial" panose="020B0604020202020204" pitchFamily="34" charset="0"/>
              <a:buChar char="•"/>
            </a:pPr>
            <a:r>
              <a:rPr lang="en-US" sz="1400"/>
              <a:t>Continued focus on liquid issuances in key terms (e.g. 10s, 20s, 30s)</a:t>
            </a:r>
          </a:p>
          <a:p>
            <a:pPr marL="182880" indent="-182880">
              <a:spcAft>
                <a:spcPts val="300"/>
              </a:spcAft>
              <a:buSzPct val="110000"/>
              <a:buFont typeface="Arial" panose="020B0604020202020204" pitchFamily="34" charset="0"/>
              <a:buChar char="•"/>
            </a:pPr>
            <a:r>
              <a:rPr lang="en-US" sz="1400"/>
              <a:t>Utilize re-openings where appropriate to build-up benchmark bonds</a:t>
            </a:r>
          </a:p>
        </p:txBody>
      </p:sp>
      <p:grpSp>
        <p:nvGrpSpPr>
          <p:cNvPr id="11" name="Group 10">
            <a:extLst>
              <a:ext uri="{FF2B5EF4-FFF2-40B4-BE49-F238E27FC236}">
                <a16:creationId xmlns:a16="http://schemas.microsoft.com/office/drawing/2014/main" id="{0B2DE3F4-7E09-888A-EAFC-6EF859105921}"/>
              </a:ext>
              <a:ext uri="{C183D7F6-B498-43B3-948B-1728B52AA6E4}">
                <adec:decorative xmlns:adec="http://schemas.microsoft.com/office/drawing/2017/decorative" val="1"/>
              </a:ext>
            </a:extLst>
          </p:cNvPr>
          <p:cNvGrpSpPr/>
          <p:nvPr/>
        </p:nvGrpSpPr>
        <p:grpSpPr>
          <a:xfrm>
            <a:off x="3222167" y="1232839"/>
            <a:ext cx="704897" cy="704897"/>
            <a:chOff x="3222167" y="1232839"/>
            <a:chExt cx="704897" cy="704897"/>
          </a:xfrm>
        </p:grpSpPr>
        <p:sp>
          <p:nvSpPr>
            <p:cNvPr id="10" name="Oval 9">
              <a:extLst>
                <a:ext uri="{FF2B5EF4-FFF2-40B4-BE49-F238E27FC236}">
                  <a16:creationId xmlns:a16="http://schemas.microsoft.com/office/drawing/2014/main" id="{FF882E66-C319-CBFC-B93F-08074F57505A}"/>
                </a:ext>
              </a:extLst>
            </p:cNvPr>
            <p:cNvSpPr/>
            <p:nvPr/>
          </p:nvSpPr>
          <p:spPr>
            <a:xfrm>
              <a:off x="3222167" y="1232839"/>
              <a:ext cx="704897" cy="704897"/>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7" name="Picture 26">
              <a:extLst>
                <a:ext uri="{FF2B5EF4-FFF2-40B4-BE49-F238E27FC236}">
                  <a16:creationId xmlns:a16="http://schemas.microsoft.com/office/drawing/2014/main" id="{BC158626-77A8-09FF-D39F-163F3814483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3364094" y="1338943"/>
              <a:ext cx="440892" cy="470263"/>
            </a:xfrm>
            <a:prstGeom prst="rect">
              <a:avLst/>
            </a:prstGeom>
          </p:spPr>
        </p:pic>
      </p:grpSp>
      <p:grpSp>
        <p:nvGrpSpPr>
          <p:cNvPr id="12" name="Group 11">
            <a:extLst>
              <a:ext uri="{FF2B5EF4-FFF2-40B4-BE49-F238E27FC236}">
                <a16:creationId xmlns:a16="http://schemas.microsoft.com/office/drawing/2014/main" id="{D7EFB13E-65DA-CEAD-E0A3-5FDD19AE5D9A}"/>
              </a:ext>
              <a:ext uri="{C183D7F6-B498-43B3-948B-1728B52AA6E4}">
                <adec:decorative xmlns:adec="http://schemas.microsoft.com/office/drawing/2017/decorative" val="1"/>
              </a:ext>
            </a:extLst>
          </p:cNvPr>
          <p:cNvGrpSpPr/>
          <p:nvPr/>
        </p:nvGrpSpPr>
        <p:grpSpPr>
          <a:xfrm>
            <a:off x="7160531" y="1232839"/>
            <a:ext cx="704897" cy="704897"/>
            <a:chOff x="3222167" y="1232839"/>
            <a:chExt cx="704897" cy="704897"/>
          </a:xfrm>
        </p:grpSpPr>
        <p:sp>
          <p:nvSpPr>
            <p:cNvPr id="13" name="Oval 12">
              <a:extLst>
                <a:ext uri="{FF2B5EF4-FFF2-40B4-BE49-F238E27FC236}">
                  <a16:creationId xmlns:a16="http://schemas.microsoft.com/office/drawing/2014/main" id="{C9D58E81-E300-5ABD-4B44-8AB8A7A98D48}"/>
                </a:ext>
              </a:extLst>
            </p:cNvPr>
            <p:cNvSpPr/>
            <p:nvPr/>
          </p:nvSpPr>
          <p:spPr>
            <a:xfrm>
              <a:off x="3222167" y="1232839"/>
              <a:ext cx="704897" cy="704897"/>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 name="Picture 13">
              <a:extLst>
                <a:ext uri="{FF2B5EF4-FFF2-40B4-BE49-F238E27FC236}">
                  <a16:creationId xmlns:a16="http://schemas.microsoft.com/office/drawing/2014/main" id="{B95E8B36-0D4C-7079-226D-F51B0D5EA65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3364094" y="1338943"/>
              <a:ext cx="440892" cy="470263"/>
            </a:xfrm>
            <a:prstGeom prst="rect">
              <a:avLst/>
            </a:prstGeom>
          </p:spPr>
        </p:pic>
      </p:grpSp>
    </p:spTree>
    <p:extLst>
      <p:ext uri="{BB962C8B-B14F-4D97-AF65-F5344CB8AC3E}">
        <p14:creationId xmlns:p14="http://schemas.microsoft.com/office/powerpoint/2010/main" val="755280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C2134734-4BFC-8AA1-5478-B61AC43ED14F}"/>
              </a:ext>
            </a:extLst>
          </p:cNvPr>
          <p:cNvSpPr>
            <a:spLocks noGrp="1"/>
          </p:cNvSpPr>
          <p:nvPr>
            <p:ph type="title"/>
          </p:nvPr>
        </p:nvSpPr>
        <p:spPr>
          <a:xfrm>
            <a:off x="489103" y="475941"/>
            <a:ext cx="7886700" cy="626133"/>
          </a:xfrm>
        </p:spPr>
        <p:txBody>
          <a:bodyPr>
            <a:normAutofit/>
          </a:bodyPr>
          <a:lstStyle/>
          <a:p>
            <a:r>
              <a:rPr lang="en-US" sz="3200"/>
              <a:t>Investor Protections </a:t>
            </a:r>
            <a:endParaRPr lang="en-CA" sz="3200"/>
          </a:p>
        </p:txBody>
      </p:sp>
      <p:sp>
        <p:nvSpPr>
          <p:cNvPr id="3" name="Rectangle 2">
            <a:extLst>
              <a:ext uri="{FF2B5EF4-FFF2-40B4-BE49-F238E27FC236}">
                <a16:creationId xmlns:a16="http://schemas.microsoft.com/office/drawing/2014/main" id="{0112034C-E09A-4C43-8F51-7A7F7A920974}"/>
              </a:ext>
            </a:extLst>
          </p:cNvPr>
          <p:cNvSpPr/>
          <p:nvPr/>
        </p:nvSpPr>
        <p:spPr>
          <a:xfrm>
            <a:off x="1660339" y="1441625"/>
            <a:ext cx="1798572" cy="1397239"/>
          </a:xfrm>
          <a:prstGeom prst="rect">
            <a:avLst/>
          </a:prstGeom>
          <a:solidFill>
            <a:schemeClr val="bg1">
              <a:lumMod val="95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400" b="1">
                <a:solidFill>
                  <a:schemeClr val="tx1"/>
                </a:solidFill>
              </a:rPr>
              <a:t>Municipal Debentures Rank </a:t>
            </a:r>
            <a:r>
              <a:rPr lang="en-US" sz="1400" b="1" i="1">
                <a:solidFill>
                  <a:schemeClr val="tx1"/>
                </a:solidFill>
              </a:rPr>
              <a:t>Pari Passu</a:t>
            </a:r>
          </a:p>
          <a:p>
            <a:pPr algn="ctr"/>
            <a:r>
              <a:rPr lang="en-US" sz="1100">
                <a:solidFill>
                  <a:schemeClr val="tx1"/>
                </a:solidFill>
              </a:rPr>
              <a:t>s.408(7)</a:t>
            </a:r>
            <a:endParaRPr lang="en-CA" sz="1100">
              <a:solidFill>
                <a:schemeClr val="tx1"/>
              </a:solidFill>
            </a:endParaRPr>
          </a:p>
        </p:txBody>
      </p:sp>
      <p:sp>
        <p:nvSpPr>
          <p:cNvPr id="7" name="Rectangle 6">
            <a:extLst>
              <a:ext uri="{FF2B5EF4-FFF2-40B4-BE49-F238E27FC236}">
                <a16:creationId xmlns:a16="http://schemas.microsoft.com/office/drawing/2014/main" id="{35A03383-4AEC-4F58-B620-C7728F4CA695}"/>
              </a:ext>
            </a:extLst>
          </p:cNvPr>
          <p:cNvSpPr/>
          <p:nvPr/>
        </p:nvSpPr>
        <p:spPr>
          <a:xfrm>
            <a:off x="3611311" y="1441625"/>
            <a:ext cx="1860575" cy="1397239"/>
          </a:xfrm>
          <a:prstGeom prst="rect">
            <a:avLst/>
          </a:prstGeom>
          <a:solidFill>
            <a:schemeClr val="bg1">
              <a:lumMod val="95000"/>
            </a:schemeClr>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400" b="1">
                <a:solidFill>
                  <a:schemeClr val="tx1"/>
                </a:solidFill>
              </a:rPr>
              <a:t>Annual Budgeting Requirements</a:t>
            </a:r>
            <a:r>
              <a:rPr lang="en-CA" sz="1400" b="1">
                <a:solidFill>
                  <a:schemeClr val="tx1"/>
                </a:solidFill>
              </a:rPr>
              <a:t> </a:t>
            </a:r>
          </a:p>
          <a:p>
            <a:pPr algn="ctr"/>
            <a:r>
              <a:rPr lang="en-CA" sz="1200" b="1">
                <a:solidFill>
                  <a:schemeClr val="tx1"/>
                </a:solidFill>
              </a:rPr>
              <a:t>(Debt Provision and No Operating Deficits)</a:t>
            </a:r>
          </a:p>
          <a:p>
            <a:pPr algn="ctr"/>
            <a:r>
              <a:rPr lang="en-US" sz="1100">
                <a:solidFill>
                  <a:schemeClr val="tx1"/>
                </a:solidFill>
              </a:rPr>
              <a:t>s</a:t>
            </a:r>
            <a:r>
              <a:rPr lang="en-CA" sz="1100">
                <a:solidFill>
                  <a:schemeClr val="tx1"/>
                </a:solidFill>
              </a:rPr>
              <a:t>.289 and s.290</a:t>
            </a:r>
            <a:endParaRPr lang="en-US" sz="1100">
              <a:solidFill>
                <a:schemeClr val="tx1"/>
              </a:solidFill>
            </a:endParaRPr>
          </a:p>
        </p:txBody>
      </p:sp>
      <p:sp>
        <p:nvSpPr>
          <p:cNvPr id="9" name="Rectangle 8">
            <a:extLst>
              <a:ext uri="{FF2B5EF4-FFF2-40B4-BE49-F238E27FC236}">
                <a16:creationId xmlns:a16="http://schemas.microsoft.com/office/drawing/2014/main" id="{F1289B14-C974-4359-ACEC-576F8F9194BD}"/>
              </a:ext>
            </a:extLst>
          </p:cNvPr>
          <p:cNvSpPr/>
          <p:nvPr/>
        </p:nvSpPr>
        <p:spPr>
          <a:xfrm>
            <a:off x="5598952" y="1441625"/>
            <a:ext cx="1798572" cy="1397239"/>
          </a:xfrm>
          <a:prstGeom prst="rect">
            <a:avLst/>
          </a:prstGeom>
          <a:solidFill>
            <a:schemeClr val="bg1">
              <a:lumMod val="95000"/>
            </a:schemeClr>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400" b="1">
                <a:solidFill>
                  <a:schemeClr val="tx1"/>
                </a:solidFill>
              </a:rPr>
              <a:t>Limitations on Use of Proceeds</a:t>
            </a:r>
          </a:p>
          <a:p>
            <a:pPr algn="ctr"/>
            <a:r>
              <a:rPr lang="en-US" sz="1100">
                <a:solidFill>
                  <a:schemeClr val="tx1"/>
                </a:solidFill>
              </a:rPr>
              <a:t>s.413(1) and s.408(2.1)</a:t>
            </a:r>
            <a:endParaRPr lang="en-CA" sz="1100">
              <a:solidFill>
                <a:schemeClr val="tx1"/>
              </a:solidFill>
            </a:endParaRPr>
          </a:p>
        </p:txBody>
      </p:sp>
      <p:sp>
        <p:nvSpPr>
          <p:cNvPr id="10" name="Rectangle 9">
            <a:extLst>
              <a:ext uri="{FF2B5EF4-FFF2-40B4-BE49-F238E27FC236}">
                <a16:creationId xmlns:a16="http://schemas.microsoft.com/office/drawing/2014/main" id="{3A00B11F-63B0-4707-A564-70C4F1BE1343}"/>
              </a:ext>
            </a:extLst>
          </p:cNvPr>
          <p:cNvSpPr/>
          <p:nvPr/>
        </p:nvSpPr>
        <p:spPr>
          <a:xfrm>
            <a:off x="842181" y="2975015"/>
            <a:ext cx="1798572" cy="1397239"/>
          </a:xfrm>
          <a:prstGeom prst="rect">
            <a:avLst/>
          </a:prstGeom>
          <a:solidFill>
            <a:schemeClr val="bg1">
              <a:lumMod val="95000"/>
            </a:schemeClr>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400" b="1">
                <a:solidFill>
                  <a:schemeClr val="tx1"/>
                </a:solidFill>
              </a:rPr>
              <a:t>Debenture By-Law Permanence</a:t>
            </a:r>
          </a:p>
          <a:p>
            <a:pPr algn="ctr"/>
            <a:r>
              <a:rPr lang="en-US" sz="1100">
                <a:solidFill>
                  <a:schemeClr val="tx1"/>
                </a:solidFill>
              </a:rPr>
              <a:t>s.414(1)</a:t>
            </a:r>
            <a:endParaRPr lang="en-CA" sz="1100">
              <a:solidFill>
                <a:schemeClr val="tx1"/>
              </a:solidFill>
            </a:endParaRPr>
          </a:p>
        </p:txBody>
      </p:sp>
      <p:sp>
        <p:nvSpPr>
          <p:cNvPr id="11" name="Rectangle 10">
            <a:extLst>
              <a:ext uri="{FF2B5EF4-FFF2-40B4-BE49-F238E27FC236}">
                <a16:creationId xmlns:a16="http://schemas.microsoft.com/office/drawing/2014/main" id="{3FF87D15-142D-44BA-A72F-66E0A8021520}"/>
              </a:ext>
            </a:extLst>
          </p:cNvPr>
          <p:cNvSpPr/>
          <p:nvPr/>
        </p:nvSpPr>
        <p:spPr>
          <a:xfrm>
            <a:off x="2773674" y="2970310"/>
            <a:ext cx="1802833" cy="1397239"/>
          </a:xfrm>
          <a:prstGeom prst="rect">
            <a:avLst/>
          </a:prstGeom>
          <a:solidFill>
            <a:schemeClr val="bg1">
              <a:lumMod val="95000"/>
            </a:schemeClr>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400" b="1">
                <a:solidFill>
                  <a:schemeClr val="tx1"/>
                </a:solidFill>
              </a:rPr>
              <a:t>Doctrine of </a:t>
            </a:r>
          </a:p>
          <a:p>
            <a:pPr algn="ctr"/>
            <a:r>
              <a:rPr lang="en-US" sz="1400" b="1" i="1">
                <a:solidFill>
                  <a:schemeClr val="tx1"/>
                </a:solidFill>
              </a:rPr>
              <a:t>Ultra Vires</a:t>
            </a:r>
          </a:p>
          <a:p>
            <a:pPr algn="ctr"/>
            <a:r>
              <a:rPr lang="en-US" sz="1100">
                <a:solidFill>
                  <a:schemeClr val="tx1"/>
                </a:solidFill>
              </a:rPr>
              <a:t>s.9 and s.17</a:t>
            </a:r>
            <a:endParaRPr lang="en-CA" sz="1100">
              <a:solidFill>
                <a:schemeClr val="tx1"/>
              </a:solidFill>
            </a:endParaRPr>
          </a:p>
        </p:txBody>
      </p:sp>
      <p:sp>
        <p:nvSpPr>
          <p:cNvPr id="12" name="Rectangle 11">
            <a:extLst>
              <a:ext uri="{FF2B5EF4-FFF2-40B4-BE49-F238E27FC236}">
                <a16:creationId xmlns:a16="http://schemas.microsoft.com/office/drawing/2014/main" id="{0BA030A7-1678-433F-AD7B-23772BBAACF6}"/>
              </a:ext>
            </a:extLst>
          </p:cNvPr>
          <p:cNvSpPr/>
          <p:nvPr/>
        </p:nvSpPr>
        <p:spPr>
          <a:xfrm>
            <a:off x="4715780" y="2970309"/>
            <a:ext cx="1873702" cy="1397239"/>
          </a:xfrm>
          <a:prstGeom prst="rect">
            <a:avLst/>
          </a:prstGeom>
          <a:solidFill>
            <a:schemeClr val="bg1">
              <a:lumMod val="95000"/>
            </a:schemeClr>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400" b="1">
                <a:solidFill>
                  <a:schemeClr val="tx1"/>
                </a:solidFill>
              </a:rPr>
              <a:t>Municipal Officer Guilty of an Offense</a:t>
            </a:r>
          </a:p>
          <a:p>
            <a:pPr algn="ctr"/>
            <a:r>
              <a:rPr lang="en-US" sz="1100">
                <a:solidFill>
                  <a:schemeClr val="tx1"/>
                </a:solidFill>
              </a:rPr>
              <a:t>s.422</a:t>
            </a:r>
            <a:endParaRPr lang="en-CA" sz="1100">
              <a:solidFill>
                <a:schemeClr val="tx1"/>
              </a:solidFill>
            </a:endParaRPr>
          </a:p>
        </p:txBody>
      </p:sp>
      <p:sp>
        <p:nvSpPr>
          <p:cNvPr id="13" name="Rectangle 12">
            <a:extLst>
              <a:ext uri="{FF2B5EF4-FFF2-40B4-BE49-F238E27FC236}">
                <a16:creationId xmlns:a16="http://schemas.microsoft.com/office/drawing/2014/main" id="{79BC3F4A-843D-45E5-981E-8BE1DABB36B7}"/>
              </a:ext>
            </a:extLst>
          </p:cNvPr>
          <p:cNvSpPr/>
          <p:nvPr/>
        </p:nvSpPr>
        <p:spPr>
          <a:xfrm>
            <a:off x="6722402" y="2970310"/>
            <a:ext cx="1802833" cy="1397239"/>
          </a:xfrm>
          <a:prstGeom prst="rect">
            <a:avLst/>
          </a:prstGeom>
          <a:solidFill>
            <a:schemeClr val="bg1">
              <a:lumMod val="95000"/>
            </a:schemeClr>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400" b="1">
                <a:solidFill>
                  <a:schemeClr val="tx1"/>
                </a:solidFill>
              </a:rPr>
              <a:t>Member of Council Diversion of Funds Liability</a:t>
            </a:r>
          </a:p>
          <a:p>
            <a:pPr algn="ctr"/>
            <a:r>
              <a:rPr lang="en-US" sz="1100">
                <a:solidFill>
                  <a:schemeClr val="tx1"/>
                </a:solidFill>
              </a:rPr>
              <a:t>s.424</a:t>
            </a:r>
            <a:endParaRPr lang="en-CA" sz="1100">
              <a:solidFill>
                <a:schemeClr val="tx1"/>
              </a:solidFill>
            </a:endParaRPr>
          </a:p>
        </p:txBody>
      </p:sp>
      <p:sp>
        <p:nvSpPr>
          <p:cNvPr id="4" name="Rectangle 3">
            <a:extLst>
              <a:ext uri="{FF2B5EF4-FFF2-40B4-BE49-F238E27FC236}">
                <a16:creationId xmlns:a16="http://schemas.microsoft.com/office/drawing/2014/main" id="{371C4CCB-D94E-42D1-A027-EF4271F05EA3}"/>
              </a:ext>
            </a:extLst>
          </p:cNvPr>
          <p:cNvSpPr/>
          <p:nvPr/>
        </p:nvSpPr>
        <p:spPr>
          <a:xfrm>
            <a:off x="820057" y="4367546"/>
            <a:ext cx="6379029" cy="307777"/>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400" b="1"/>
              <a:t>No Bankruptcy Allowed </a:t>
            </a:r>
            <a:r>
              <a:rPr lang="en-US" sz="1200" b="1"/>
              <a:t>(No Equivalent of Chapter 9 in USA)</a:t>
            </a:r>
            <a:endParaRPr lang="en-CA" sz="1200"/>
          </a:p>
        </p:txBody>
      </p:sp>
    </p:spTree>
    <p:extLst>
      <p:ext uri="{BB962C8B-B14F-4D97-AF65-F5344CB8AC3E}">
        <p14:creationId xmlns:p14="http://schemas.microsoft.com/office/powerpoint/2010/main" val="3597688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Graphical statement of: Investing to build our Community for Life">
            <a:extLst>
              <a:ext uri="{FF2B5EF4-FFF2-40B4-BE49-F238E27FC236}">
                <a16:creationId xmlns:a16="http://schemas.microsoft.com/office/drawing/2014/main" id="{FC9789A4-2F84-4802-B399-15ACCEAAB5F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607393" y="1143001"/>
            <a:ext cx="5736394" cy="1151314"/>
          </a:xfrm>
          <a:prstGeom prst="rect">
            <a:avLst/>
          </a:prstGeom>
        </p:spPr>
      </p:pic>
      <p:pic>
        <p:nvPicPr>
          <p:cNvPr id="4" name="Picture 3">
            <a:extLst>
              <a:ext uri="{FF2B5EF4-FFF2-40B4-BE49-F238E27FC236}">
                <a16:creationId xmlns:a16="http://schemas.microsoft.com/office/drawing/2014/main" id="{CC7C6523-D0B0-9AEC-8CA2-D219C83935F2}"/>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607392" y="2327910"/>
            <a:ext cx="5727168" cy="1539240"/>
          </a:xfrm>
          <a:prstGeom prst="rect">
            <a:avLst/>
          </a:prstGeom>
        </p:spPr>
      </p:pic>
    </p:spTree>
    <p:extLst>
      <p:ext uri="{BB962C8B-B14F-4D97-AF65-F5344CB8AC3E}">
        <p14:creationId xmlns:p14="http://schemas.microsoft.com/office/powerpoint/2010/main" val="2914708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BDC49D-93C6-F828-17E9-7BD5EA7E2C95}"/>
              </a:ext>
              <a:ext uri="{C183D7F6-B498-43B3-948B-1728B52AA6E4}">
                <adec:decorative xmlns:adec="http://schemas.microsoft.com/office/drawing/2017/decorative" val="1"/>
              </a:ext>
            </a:extLst>
          </p:cNvPr>
          <p:cNvSpPr/>
          <p:nvPr/>
        </p:nvSpPr>
        <p:spPr>
          <a:xfrm>
            <a:off x="686261" y="3469710"/>
            <a:ext cx="3247598" cy="10231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a:extLst>
              <a:ext uri="{FF2B5EF4-FFF2-40B4-BE49-F238E27FC236}">
                <a16:creationId xmlns:a16="http://schemas.microsoft.com/office/drawing/2014/main" id="{5368DEAD-510C-44FE-5FFF-4541FEFFB525}"/>
              </a:ext>
              <a:ext uri="{C183D7F6-B498-43B3-948B-1728B52AA6E4}">
                <adec:decorative xmlns:adec="http://schemas.microsoft.com/office/drawing/2017/decorative" val="1"/>
              </a:ext>
            </a:extLst>
          </p:cNvPr>
          <p:cNvSpPr/>
          <p:nvPr/>
        </p:nvSpPr>
        <p:spPr>
          <a:xfrm>
            <a:off x="4031209" y="3469710"/>
            <a:ext cx="3344950" cy="10231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6" name="Picture 15" descr="Peel Region logo">
            <a:extLst>
              <a:ext uri="{FF2B5EF4-FFF2-40B4-BE49-F238E27FC236}">
                <a16:creationId xmlns:a16="http://schemas.microsoft.com/office/drawing/2014/main" id="{F2A08093-1AD4-9AA9-B8AC-4173584E500B}"/>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84201" y="523787"/>
            <a:ext cx="2433319" cy="559664"/>
          </a:xfrm>
          <a:prstGeom prst="rect">
            <a:avLst/>
          </a:prstGeom>
        </p:spPr>
      </p:pic>
      <p:sp>
        <p:nvSpPr>
          <p:cNvPr id="13" name="Title 12">
            <a:extLst>
              <a:ext uri="{FF2B5EF4-FFF2-40B4-BE49-F238E27FC236}">
                <a16:creationId xmlns:a16="http://schemas.microsoft.com/office/drawing/2014/main" id="{C2F77FEA-F8E9-60DD-F189-AAC84203EE38}"/>
              </a:ext>
            </a:extLst>
          </p:cNvPr>
          <p:cNvSpPr>
            <a:spLocks noGrp="1"/>
          </p:cNvSpPr>
          <p:nvPr>
            <p:ph type="ctrTitle"/>
          </p:nvPr>
        </p:nvSpPr>
        <p:spPr>
          <a:xfrm>
            <a:off x="551188" y="1369125"/>
            <a:ext cx="7986713" cy="406265"/>
          </a:xfrm>
        </p:spPr>
        <p:txBody>
          <a:bodyPr/>
          <a:lstStyle/>
          <a:p>
            <a:r>
              <a:rPr lang="en-CA" sz="2400" b="1"/>
              <a:t>Contact details</a:t>
            </a:r>
            <a:endParaRPr lang="en-CA" sz="2400"/>
          </a:p>
        </p:txBody>
      </p:sp>
      <p:sp>
        <p:nvSpPr>
          <p:cNvPr id="17" name="Rectangle 16">
            <a:extLst>
              <a:ext uri="{FF2B5EF4-FFF2-40B4-BE49-F238E27FC236}">
                <a16:creationId xmlns:a16="http://schemas.microsoft.com/office/drawing/2014/main" id="{928FB603-ADA7-D637-0E99-AD8657B003E6}"/>
              </a:ext>
              <a:ext uri="{C183D7F6-B498-43B3-948B-1728B52AA6E4}">
                <adec:decorative xmlns:adec="http://schemas.microsoft.com/office/drawing/2017/decorative" val="1"/>
              </a:ext>
            </a:extLst>
          </p:cNvPr>
          <p:cNvSpPr/>
          <p:nvPr/>
        </p:nvSpPr>
        <p:spPr>
          <a:xfrm>
            <a:off x="686260" y="1775390"/>
            <a:ext cx="6689899" cy="10231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814077" y="1871457"/>
            <a:ext cx="2626165" cy="830997"/>
          </a:xfrm>
          <a:prstGeom prst="rect">
            <a:avLst/>
          </a:prstGeom>
          <a:noFill/>
        </p:spPr>
        <p:txBody>
          <a:bodyPr wrap="square" rtlCol="0">
            <a:spAutoFit/>
          </a:bodyPr>
          <a:lstStyle/>
          <a:p>
            <a:r>
              <a:rPr lang="en-US" sz="1200" b="1"/>
              <a:t>Julie Pittini</a:t>
            </a:r>
          </a:p>
          <a:p>
            <a:r>
              <a:rPr lang="en-US" sz="1200"/>
              <a:t>Senior Director | Treasury Services</a:t>
            </a:r>
          </a:p>
          <a:p>
            <a:r>
              <a:rPr lang="en-US" sz="1200"/>
              <a:t>Region of Peel</a:t>
            </a:r>
          </a:p>
          <a:p>
            <a:r>
              <a:rPr lang="en-US" sz="1200">
                <a:hlinkClick r:id="rId4"/>
              </a:rPr>
              <a:t>julie.pittini@peelregion.ca</a:t>
            </a:r>
            <a:endParaRPr lang="en-US" sz="1200"/>
          </a:p>
        </p:txBody>
      </p:sp>
      <p:sp>
        <p:nvSpPr>
          <p:cNvPr id="3" name="TextBox 2">
            <a:extLst>
              <a:ext uri="{FF2B5EF4-FFF2-40B4-BE49-F238E27FC236}">
                <a16:creationId xmlns:a16="http://schemas.microsoft.com/office/drawing/2014/main" id="{D5EC2275-B3D4-7A5F-A2FF-E5A4BF324A8D}"/>
              </a:ext>
            </a:extLst>
          </p:cNvPr>
          <p:cNvSpPr txBox="1"/>
          <p:nvPr/>
        </p:nvSpPr>
        <p:spPr>
          <a:xfrm>
            <a:off x="4042478" y="1871455"/>
            <a:ext cx="3296912" cy="830997"/>
          </a:xfrm>
          <a:prstGeom prst="rect">
            <a:avLst/>
          </a:prstGeom>
          <a:noFill/>
        </p:spPr>
        <p:txBody>
          <a:bodyPr wrap="square" rtlCol="0">
            <a:spAutoFit/>
          </a:bodyPr>
          <a:lstStyle/>
          <a:p>
            <a:r>
              <a:rPr lang="en-US" sz="1200" b="1"/>
              <a:t>Scott Hodgson</a:t>
            </a:r>
          </a:p>
          <a:p>
            <a:r>
              <a:rPr lang="en-US" sz="1200"/>
              <a:t>Senior Portfolio Manager | Treasury Services</a:t>
            </a:r>
          </a:p>
          <a:p>
            <a:r>
              <a:rPr lang="en-US" sz="1200"/>
              <a:t>Region of Peel</a:t>
            </a:r>
          </a:p>
          <a:p>
            <a:r>
              <a:rPr lang="en-US" sz="1200">
                <a:hlinkClick r:id="rId5"/>
              </a:rPr>
              <a:t>scott.hodgson@peelregion.ca</a:t>
            </a:r>
            <a:endParaRPr lang="en-US" sz="1200"/>
          </a:p>
        </p:txBody>
      </p:sp>
      <p:sp>
        <p:nvSpPr>
          <p:cNvPr id="11" name="TextBox 10">
            <a:extLst>
              <a:ext uri="{FF2B5EF4-FFF2-40B4-BE49-F238E27FC236}">
                <a16:creationId xmlns:a16="http://schemas.microsoft.com/office/drawing/2014/main" id="{08C29056-3BD1-48ED-B3B8-10CB6438F2A0}"/>
              </a:ext>
            </a:extLst>
          </p:cNvPr>
          <p:cNvSpPr txBox="1"/>
          <p:nvPr/>
        </p:nvSpPr>
        <p:spPr>
          <a:xfrm>
            <a:off x="584201" y="2999581"/>
            <a:ext cx="7828106" cy="470129"/>
          </a:xfrm>
          <a:prstGeom prst="rect">
            <a:avLst/>
          </a:prstGeom>
          <a:noFill/>
        </p:spPr>
        <p:txBody>
          <a:bodyPr wrap="square" rtlCol="0">
            <a:spAutoFit/>
          </a:bodyPr>
          <a:lstStyle/>
          <a:p>
            <a:pPr>
              <a:lnSpc>
                <a:spcPts val="3400"/>
              </a:lnSpc>
            </a:pPr>
            <a:r>
              <a:rPr lang="en-CA" sz="1600" b="1">
                <a:solidFill>
                  <a:schemeClr val="bg1"/>
                </a:solidFill>
              </a:rPr>
              <a:t>Other information available at </a:t>
            </a:r>
            <a:endParaRPr lang="en-US" sz="1600" b="1">
              <a:solidFill>
                <a:schemeClr val="bg1"/>
              </a:solidFill>
            </a:endParaRPr>
          </a:p>
        </p:txBody>
      </p:sp>
      <p:sp>
        <p:nvSpPr>
          <p:cNvPr id="12" name="TextBox 11">
            <a:extLst>
              <a:ext uri="{FF2B5EF4-FFF2-40B4-BE49-F238E27FC236}">
                <a16:creationId xmlns:a16="http://schemas.microsoft.com/office/drawing/2014/main" id="{D8921596-B48B-48E5-B635-6457F44EB0E2}"/>
              </a:ext>
            </a:extLst>
          </p:cNvPr>
          <p:cNvSpPr txBox="1"/>
          <p:nvPr/>
        </p:nvSpPr>
        <p:spPr>
          <a:xfrm>
            <a:off x="690657" y="3484091"/>
            <a:ext cx="3247598" cy="892167"/>
          </a:xfrm>
          <a:prstGeom prst="rect">
            <a:avLst/>
          </a:prstGeom>
          <a:noFill/>
          <a:ln>
            <a:noFill/>
          </a:ln>
        </p:spPr>
        <p:txBody>
          <a:bodyPr wrap="square" rtlCol="0">
            <a:spAutoFit/>
          </a:bodyPr>
          <a:lstStyle/>
          <a:p>
            <a:pPr>
              <a:lnSpc>
                <a:spcPct val="150000"/>
              </a:lnSpc>
            </a:pPr>
            <a:r>
              <a:rPr lang="en-US" sz="1200"/>
              <a:t>Web: peelregion.ca/investors</a:t>
            </a:r>
          </a:p>
          <a:p>
            <a:pPr>
              <a:lnSpc>
                <a:spcPct val="150000"/>
              </a:lnSpc>
            </a:pPr>
            <a:r>
              <a:rPr lang="en-US" sz="1200"/>
              <a:t>On X:       @regionofpeel </a:t>
            </a:r>
          </a:p>
          <a:p>
            <a:pPr>
              <a:lnSpc>
                <a:spcPct val="150000"/>
              </a:lnSpc>
            </a:pPr>
            <a:endParaRPr lang="en-US" sz="1200"/>
          </a:p>
        </p:txBody>
      </p:sp>
      <p:sp>
        <p:nvSpPr>
          <p:cNvPr id="18" name="TextBox 17">
            <a:extLst>
              <a:ext uri="{FF2B5EF4-FFF2-40B4-BE49-F238E27FC236}">
                <a16:creationId xmlns:a16="http://schemas.microsoft.com/office/drawing/2014/main" id="{CA7FC821-D8B2-E145-95CF-B8E8B91DC6A7}"/>
              </a:ext>
            </a:extLst>
          </p:cNvPr>
          <p:cNvSpPr txBox="1"/>
          <p:nvPr/>
        </p:nvSpPr>
        <p:spPr>
          <a:xfrm>
            <a:off x="4042478" y="3484091"/>
            <a:ext cx="3333681" cy="892167"/>
          </a:xfrm>
          <a:prstGeom prst="rect">
            <a:avLst/>
          </a:prstGeom>
          <a:noFill/>
          <a:ln>
            <a:noFill/>
          </a:ln>
        </p:spPr>
        <p:txBody>
          <a:bodyPr wrap="square" rtlCol="0">
            <a:spAutoFit/>
          </a:bodyPr>
          <a:lstStyle/>
          <a:p>
            <a:pPr>
              <a:lnSpc>
                <a:spcPct val="150000"/>
              </a:lnSpc>
            </a:pPr>
            <a:r>
              <a:rPr lang="en-US" sz="1200"/>
              <a:t>peelregion.ca/planning/</a:t>
            </a:r>
            <a:r>
              <a:rPr lang="en-US" sz="1200" err="1"/>
              <a:t>pdc</a:t>
            </a:r>
            <a:r>
              <a:rPr lang="en-US" sz="1200"/>
              <a:t>/data</a:t>
            </a:r>
          </a:p>
          <a:p>
            <a:pPr>
              <a:lnSpc>
                <a:spcPct val="150000"/>
              </a:lnSpc>
            </a:pPr>
            <a:endParaRPr lang="en-US" sz="1200"/>
          </a:p>
          <a:p>
            <a:pPr>
              <a:lnSpc>
                <a:spcPct val="150000"/>
              </a:lnSpc>
            </a:pPr>
            <a:r>
              <a:rPr lang="en-US" sz="1200"/>
              <a:t>Bloomberg = PEEL</a:t>
            </a:r>
          </a:p>
        </p:txBody>
      </p:sp>
      <p:pic>
        <p:nvPicPr>
          <p:cNvPr id="20" name="Picture 19">
            <a:extLst>
              <a:ext uri="{FF2B5EF4-FFF2-40B4-BE49-F238E27FC236}">
                <a16:creationId xmlns:a16="http://schemas.microsoft.com/office/drawing/2014/main" id="{CE353E91-1B42-8E3D-FC91-C6580CD8BFAB}"/>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137314" y="3941512"/>
            <a:ext cx="1009650" cy="201930"/>
          </a:xfrm>
          <a:prstGeom prst="rect">
            <a:avLst/>
          </a:prstGeom>
        </p:spPr>
      </p:pic>
      <p:pic>
        <p:nvPicPr>
          <p:cNvPr id="6" name="image6.png">
            <a:extLst>
              <a:ext uri="{FF2B5EF4-FFF2-40B4-BE49-F238E27FC236}">
                <a16:creationId xmlns:a16="http://schemas.microsoft.com/office/drawing/2014/main" id="{A33C7B3F-05D4-DCC1-5812-025E811CD881}"/>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239076" y="3837372"/>
            <a:ext cx="208280" cy="208280"/>
          </a:xfrm>
          <a:prstGeom prst="rect">
            <a:avLst/>
          </a:prstGeom>
        </p:spPr>
      </p:pic>
      <p:pic>
        <p:nvPicPr>
          <p:cNvPr id="5" name="Picture 4">
            <a:extLst>
              <a:ext uri="{FF2B5EF4-FFF2-40B4-BE49-F238E27FC236}">
                <a16:creationId xmlns:a16="http://schemas.microsoft.com/office/drawing/2014/main" id="{0071B1DA-4771-4364-BBD0-857867DFBF0A}"/>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6569046" y="3603893"/>
            <a:ext cx="471228" cy="220575"/>
          </a:xfrm>
          <a:prstGeom prst="rect">
            <a:avLst/>
          </a:prstGeom>
        </p:spPr>
      </p:pic>
      <p:sp>
        <p:nvSpPr>
          <p:cNvPr id="8" name="Slide Number Placeholder 2">
            <a:extLst>
              <a:ext uri="{FF2B5EF4-FFF2-40B4-BE49-F238E27FC236}">
                <a16:creationId xmlns:a16="http://schemas.microsoft.com/office/drawing/2014/main" id="{EAE86D50-DC89-42AB-9276-351040C5E5F6}"/>
              </a:ext>
              <a:ext uri="{C183D7F6-B498-43B3-948B-1728B52AA6E4}">
                <adec:decorative xmlns:adec="http://schemas.microsoft.com/office/drawing/2017/decorative" val="1"/>
              </a:ext>
            </a:extLst>
          </p:cNvPr>
          <p:cNvSpPr txBox="1">
            <a:spLocks/>
          </p:cNvSpPr>
          <p:nvPr/>
        </p:nvSpPr>
        <p:spPr>
          <a:xfrm>
            <a:off x="6804660" y="4767264"/>
            <a:ext cx="2133600"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FF58B09-5FED-EE4D-AEDA-FB5EBA0FA7C2}" type="slidenum">
              <a:rPr lang="en-US">
                <a:solidFill>
                  <a:schemeClr val="bg1"/>
                </a:solidFill>
              </a:rPr>
              <a:pPr/>
              <a:t>27</a:t>
            </a:fld>
            <a:endParaRPr lang="en-US">
              <a:solidFill>
                <a:schemeClr val="bg1"/>
              </a:solidFill>
            </a:endParaRPr>
          </a:p>
        </p:txBody>
      </p:sp>
    </p:spTree>
    <p:extLst>
      <p:ext uri="{BB962C8B-B14F-4D97-AF65-F5344CB8AC3E}">
        <p14:creationId xmlns:p14="http://schemas.microsoft.com/office/powerpoint/2010/main" val="1185722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B313170A-76BE-41C6-82C7-3341A05E879D}"/>
              </a:ext>
            </a:extLst>
          </p:cNvPr>
          <p:cNvSpPr>
            <a:spLocks noGrp="1"/>
          </p:cNvSpPr>
          <p:nvPr>
            <p:ph type="title"/>
          </p:nvPr>
        </p:nvSpPr>
        <p:spPr/>
        <p:txBody>
          <a:bodyPr>
            <a:normAutofit/>
          </a:bodyPr>
          <a:lstStyle/>
          <a:p>
            <a:r>
              <a:rPr lang="en-US" sz="3200"/>
              <a:t>Contents</a:t>
            </a:r>
            <a:endParaRPr lang="en-US" sz="4000"/>
          </a:p>
        </p:txBody>
      </p:sp>
      <p:sp>
        <p:nvSpPr>
          <p:cNvPr id="2" name="Content Placeholder 1">
            <a:extLst>
              <a:ext uri="{FF2B5EF4-FFF2-40B4-BE49-F238E27FC236}">
                <a16:creationId xmlns:a16="http://schemas.microsoft.com/office/drawing/2014/main" id="{3E9D5670-8425-686D-8FCD-7088611FB41D}"/>
              </a:ext>
            </a:extLst>
          </p:cNvPr>
          <p:cNvSpPr>
            <a:spLocks noGrp="1"/>
          </p:cNvSpPr>
          <p:nvPr>
            <p:ph idx="1"/>
          </p:nvPr>
        </p:nvSpPr>
        <p:spPr/>
        <p:txBody>
          <a:bodyPr>
            <a:normAutofit lnSpcReduction="10000"/>
          </a:bodyPr>
          <a:lstStyle/>
          <a:p>
            <a:pPr marL="0" indent="0">
              <a:buNone/>
              <a:tabLst>
                <a:tab pos="6286500" algn="r"/>
              </a:tabLst>
            </a:pPr>
            <a:r>
              <a:rPr lang="en-US"/>
              <a:t>Overview</a:t>
            </a:r>
            <a:r>
              <a:rPr lang="en-US" u="dotted"/>
              <a:t>	</a:t>
            </a:r>
            <a:r>
              <a:rPr lang="en-US">
                <a:hlinkClick r:id="rId3" action="ppaction://hlinksldjump"/>
              </a:rPr>
              <a:t>4</a:t>
            </a:r>
            <a:endParaRPr lang="en-US"/>
          </a:p>
          <a:p>
            <a:pPr marL="0" indent="0">
              <a:buNone/>
              <a:tabLst>
                <a:tab pos="6286500" algn="r"/>
              </a:tabLst>
            </a:pPr>
            <a:endParaRPr lang="en-US">
              <a:highlight>
                <a:srgbClr val="FFFF00"/>
              </a:highlight>
            </a:endParaRPr>
          </a:p>
          <a:p>
            <a:pPr marL="0" indent="0">
              <a:buNone/>
              <a:tabLst>
                <a:tab pos="6286500" algn="r"/>
              </a:tabLst>
            </a:pPr>
            <a:r>
              <a:rPr lang="en-US"/>
              <a:t>Economic Highlights</a:t>
            </a:r>
            <a:r>
              <a:rPr lang="en-US" u="dotted"/>
              <a:t>	</a:t>
            </a:r>
            <a:r>
              <a:rPr lang="en-US">
                <a:hlinkClick r:id="rId4" action="ppaction://hlinksldjump"/>
              </a:rPr>
              <a:t>9</a:t>
            </a:r>
            <a:endParaRPr lang="en-US"/>
          </a:p>
          <a:p>
            <a:pPr marL="0" indent="0">
              <a:buNone/>
              <a:tabLst>
                <a:tab pos="6286500" algn="r"/>
              </a:tabLst>
            </a:pPr>
            <a:endParaRPr lang="en-US"/>
          </a:p>
          <a:p>
            <a:pPr marL="0" indent="0">
              <a:buNone/>
              <a:tabLst>
                <a:tab pos="6286500" algn="r"/>
              </a:tabLst>
            </a:pPr>
            <a:r>
              <a:rPr lang="en-US"/>
              <a:t>Financial Overview</a:t>
            </a:r>
            <a:r>
              <a:rPr lang="en-US" u="dotted"/>
              <a:t>	</a:t>
            </a:r>
            <a:r>
              <a:rPr lang="en-US">
                <a:hlinkClick r:id="rId5" action="ppaction://hlinksldjump"/>
              </a:rPr>
              <a:t>13</a:t>
            </a:r>
            <a:endParaRPr lang="en-US"/>
          </a:p>
          <a:p>
            <a:pPr marL="0" indent="0">
              <a:buNone/>
              <a:tabLst>
                <a:tab pos="6286500" algn="r"/>
              </a:tabLst>
            </a:pPr>
            <a:endParaRPr lang="en-US"/>
          </a:p>
          <a:p>
            <a:pPr marL="0" indent="0">
              <a:buNone/>
              <a:tabLst>
                <a:tab pos="6286500" algn="r"/>
              </a:tabLst>
            </a:pPr>
            <a:r>
              <a:rPr lang="en-US"/>
              <a:t>D</a:t>
            </a:r>
            <a:r>
              <a:rPr lang="en-CA" err="1"/>
              <a:t>ebt</a:t>
            </a:r>
            <a:r>
              <a:rPr lang="en-CA"/>
              <a:t> Financing</a:t>
            </a:r>
            <a:r>
              <a:rPr lang="en-US" u="dotted"/>
              <a:t>	</a:t>
            </a:r>
            <a:r>
              <a:rPr lang="en-CA">
                <a:hlinkClick r:id="rId6" action="ppaction://hlinksldjump"/>
              </a:rPr>
              <a:t>20</a:t>
            </a:r>
            <a:endParaRPr lang="en-CA"/>
          </a:p>
          <a:p>
            <a:pPr marL="0" indent="0">
              <a:buNone/>
              <a:tabLst>
                <a:tab pos="6286500" algn="r"/>
              </a:tabLst>
            </a:pPr>
            <a:endParaRPr lang="en-CA">
              <a:highlight>
                <a:srgbClr val="FFFF00"/>
              </a:highlight>
            </a:endParaRPr>
          </a:p>
          <a:p>
            <a:pPr marL="0" indent="0">
              <a:buNone/>
              <a:tabLst>
                <a:tab pos="6286500" algn="r"/>
              </a:tabLst>
            </a:pPr>
            <a:r>
              <a:rPr lang="en-CA"/>
              <a:t>Contact Details</a:t>
            </a:r>
            <a:r>
              <a:rPr lang="en-US" u="dotted"/>
              <a:t>	</a:t>
            </a:r>
            <a:r>
              <a:rPr lang="en-CA">
                <a:hlinkClick r:id="rId7" action="ppaction://hlinksldjump"/>
              </a:rPr>
              <a:t>26</a:t>
            </a:r>
            <a:endParaRPr lang="en-CA"/>
          </a:p>
          <a:p>
            <a:endParaRPr lang="en-CA"/>
          </a:p>
        </p:txBody>
      </p:sp>
    </p:spTree>
    <p:extLst>
      <p:ext uri="{BB962C8B-B14F-4D97-AF65-F5344CB8AC3E}">
        <p14:creationId xmlns:p14="http://schemas.microsoft.com/office/powerpoint/2010/main" val="1847916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Photo: East Trunk Offline Storage Facility&#10;">
            <a:extLst>
              <a:ext uri="{FF2B5EF4-FFF2-40B4-BE49-F238E27FC236}">
                <a16:creationId xmlns:a16="http://schemas.microsoft.com/office/drawing/2014/main" id="{56A48A3B-DE1B-0B99-7238-2B53908D8687}"/>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sp>
        <p:nvSpPr>
          <p:cNvPr id="9" name="Rectangle 5">
            <a:extLst>
              <a:ext uri="{FF2B5EF4-FFF2-40B4-BE49-F238E27FC236}">
                <a16:creationId xmlns:a16="http://schemas.microsoft.com/office/drawing/2014/main" id="{D02898ED-8858-947C-65EE-A931FD422AF4}"/>
              </a:ext>
              <a:ext uri="{C183D7F6-B498-43B3-948B-1728B52AA6E4}">
                <adec:decorative xmlns:adec="http://schemas.microsoft.com/office/drawing/2017/decorative" val="1"/>
              </a:ext>
            </a:extLst>
          </p:cNvPr>
          <p:cNvSpPr>
            <a:spLocks/>
          </p:cNvSpPr>
          <p:nvPr/>
        </p:nvSpPr>
        <p:spPr>
          <a:xfrm>
            <a:off x="-529" y="-18672"/>
            <a:ext cx="9131225" cy="2768200"/>
          </a:xfrm>
          <a:custGeom>
            <a:avLst/>
            <a:gdLst>
              <a:gd name="connsiteX0" fmla="*/ 0 w 9144000"/>
              <a:gd name="connsiteY0" fmla="*/ 0 h 2317070"/>
              <a:gd name="connsiteX1" fmla="*/ 9144000 w 9144000"/>
              <a:gd name="connsiteY1" fmla="*/ 0 h 2317070"/>
              <a:gd name="connsiteX2" fmla="*/ 9144000 w 9144000"/>
              <a:gd name="connsiteY2" fmla="*/ 2317070 h 2317070"/>
              <a:gd name="connsiteX3" fmla="*/ 0 w 9144000"/>
              <a:gd name="connsiteY3" fmla="*/ 2317070 h 2317070"/>
              <a:gd name="connsiteX4" fmla="*/ 0 w 9144000"/>
              <a:gd name="connsiteY4" fmla="*/ 0 h 2317070"/>
              <a:gd name="connsiteX0" fmla="*/ 0 w 9144000"/>
              <a:gd name="connsiteY0" fmla="*/ 0 h 3617232"/>
              <a:gd name="connsiteX1" fmla="*/ 9144000 w 9144000"/>
              <a:gd name="connsiteY1" fmla="*/ 0 h 3617232"/>
              <a:gd name="connsiteX2" fmla="*/ 9144000 w 9144000"/>
              <a:gd name="connsiteY2" fmla="*/ 2317070 h 3617232"/>
              <a:gd name="connsiteX3" fmla="*/ 9525 w 9144000"/>
              <a:gd name="connsiteY3" fmla="*/ 3617232 h 3617232"/>
              <a:gd name="connsiteX4" fmla="*/ 0 w 9144000"/>
              <a:gd name="connsiteY4" fmla="*/ 0 h 3617232"/>
              <a:gd name="connsiteX0" fmla="*/ 0 w 9148763"/>
              <a:gd name="connsiteY0" fmla="*/ 0 h 3617232"/>
              <a:gd name="connsiteX1" fmla="*/ 9144000 w 9148763"/>
              <a:gd name="connsiteY1" fmla="*/ 0 h 3617232"/>
              <a:gd name="connsiteX2" fmla="*/ 9148763 w 9148763"/>
              <a:gd name="connsiteY2" fmla="*/ 1893208 h 3617232"/>
              <a:gd name="connsiteX3" fmla="*/ 9525 w 9148763"/>
              <a:gd name="connsiteY3" fmla="*/ 3617232 h 3617232"/>
              <a:gd name="connsiteX4" fmla="*/ 0 w 9148763"/>
              <a:gd name="connsiteY4" fmla="*/ 0 h 3617232"/>
              <a:gd name="connsiteX0" fmla="*/ 0 w 9148763"/>
              <a:gd name="connsiteY0" fmla="*/ 0 h 3617232"/>
              <a:gd name="connsiteX1" fmla="*/ 9144000 w 9148763"/>
              <a:gd name="connsiteY1" fmla="*/ 0 h 3617232"/>
              <a:gd name="connsiteX2" fmla="*/ 9148763 w 9148763"/>
              <a:gd name="connsiteY2" fmla="*/ 1797958 h 3617232"/>
              <a:gd name="connsiteX3" fmla="*/ 9525 w 9148763"/>
              <a:gd name="connsiteY3" fmla="*/ 3617232 h 3617232"/>
              <a:gd name="connsiteX4" fmla="*/ 0 w 9148763"/>
              <a:gd name="connsiteY4" fmla="*/ 0 h 3617232"/>
              <a:gd name="connsiteX0" fmla="*/ 0 w 9144458"/>
              <a:gd name="connsiteY0" fmla="*/ 0 h 3617232"/>
              <a:gd name="connsiteX1" fmla="*/ 9144000 w 9144458"/>
              <a:gd name="connsiteY1" fmla="*/ 0 h 3617232"/>
              <a:gd name="connsiteX2" fmla="*/ 9144000 w 9144458"/>
              <a:gd name="connsiteY2" fmla="*/ 1707470 h 3617232"/>
              <a:gd name="connsiteX3" fmla="*/ 9525 w 9144458"/>
              <a:gd name="connsiteY3" fmla="*/ 3617232 h 3617232"/>
              <a:gd name="connsiteX4" fmla="*/ 0 w 9144458"/>
              <a:gd name="connsiteY4" fmla="*/ 0 h 3617232"/>
              <a:gd name="connsiteX0" fmla="*/ 0 w 9144458"/>
              <a:gd name="connsiteY0" fmla="*/ 0 h 3712482"/>
              <a:gd name="connsiteX1" fmla="*/ 9144000 w 9144458"/>
              <a:gd name="connsiteY1" fmla="*/ 0 h 3712482"/>
              <a:gd name="connsiteX2" fmla="*/ 9144000 w 9144458"/>
              <a:gd name="connsiteY2" fmla="*/ 1707470 h 3712482"/>
              <a:gd name="connsiteX3" fmla="*/ 14288 w 9144458"/>
              <a:gd name="connsiteY3" fmla="*/ 3712482 h 3712482"/>
              <a:gd name="connsiteX4" fmla="*/ 0 w 9144458"/>
              <a:gd name="connsiteY4" fmla="*/ 0 h 3712482"/>
              <a:gd name="connsiteX0" fmla="*/ 0 w 9144458"/>
              <a:gd name="connsiteY0" fmla="*/ 0 h 3694553"/>
              <a:gd name="connsiteX1" fmla="*/ 9144000 w 9144458"/>
              <a:gd name="connsiteY1" fmla="*/ 0 h 3694553"/>
              <a:gd name="connsiteX2" fmla="*/ 9144000 w 9144458"/>
              <a:gd name="connsiteY2" fmla="*/ 1707470 h 3694553"/>
              <a:gd name="connsiteX3" fmla="*/ 14288 w 9144458"/>
              <a:gd name="connsiteY3" fmla="*/ 3694553 h 3694553"/>
              <a:gd name="connsiteX4" fmla="*/ 0 w 9144458"/>
              <a:gd name="connsiteY4" fmla="*/ 0 h 3694553"/>
              <a:gd name="connsiteX0" fmla="*/ 4698 w 9131227"/>
              <a:gd name="connsiteY0" fmla="*/ 1625600 h 3694553"/>
              <a:gd name="connsiteX1" fmla="*/ 9130769 w 9131227"/>
              <a:gd name="connsiteY1" fmla="*/ 0 h 3694553"/>
              <a:gd name="connsiteX2" fmla="*/ 9130769 w 9131227"/>
              <a:gd name="connsiteY2" fmla="*/ 1707470 h 3694553"/>
              <a:gd name="connsiteX3" fmla="*/ 1057 w 9131227"/>
              <a:gd name="connsiteY3" fmla="*/ 3694553 h 3694553"/>
              <a:gd name="connsiteX4" fmla="*/ 4698 w 9131227"/>
              <a:gd name="connsiteY4" fmla="*/ 1625600 h 3694553"/>
              <a:gd name="connsiteX0" fmla="*/ 4698 w 9130769"/>
              <a:gd name="connsiteY0" fmla="*/ 107990 h 2176943"/>
              <a:gd name="connsiteX1" fmla="*/ 9029169 w 9130769"/>
              <a:gd name="connsiteY1" fmla="*/ 125920 h 2176943"/>
              <a:gd name="connsiteX2" fmla="*/ 9130769 w 9130769"/>
              <a:gd name="connsiteY2" fmla="*/ 189860 h 2176943"/>
              <a:gd name="connsiteX3" fmla="*/ 1057 w 9130769"/>
              <a:gd name="connsiteY3" fmla="*/ 2176943 h 2176943"/>
              <a:gd name="connsiteX4" fmla="*/ 4698 w 9130769"/>
              <a:gd name="connsiteY4" fmla="*/ 107990 h 2176943"/>
              <a:gd name="connsiteX0" fmla="*/ 4698 w 9130769"/>
              <a:gd name="connsiteY0" fmla="*/ 105767 h 2174720"/>
              <a:gd name="connsiteX1" fmla="*/ 9112839 w 9130769"/>
              <a:gd name="connsiteY1" fmla="*/ 141627 h 2174720"/>
              <a:gd name="connsiteX2" fmla="*/ 9130769 w 9130769"/>
              <a:gd name="connsiteY2" fmla="*/ 187637 h 2174720"/>
              <a:gd name="connsiteX3" fmla="*/ 1057 w 9130769"/>
              <a:gd name="connsiteY3" fmla="*/ 2174720 h 2174720"/>
              <a:gd name="connsiteX4" fmla="*/ 4698 w 9130769"/>
              <a:gd name="connsiteY4" fmla="*/ 105767 h 2174720"/>
              <a:gd name="connsiteX0" fmla="*/ 4698 w 9130769"/>
              <a:gd name="connsiteY0" fmla="*/ 0 h 2768200"/>
              <a:gd name="connsiteX1" fmla="*/ 9112839 w 9130769"/>
              <a:gd name="connsiteY1" fmla="*/ 735107 h 2768200"/>
              <a:gd name="connsiteX2" fmla="*/ 9130769 w 9130769"/>
              <a:gd name="connsiteY2" fmla="*/ 781117 h 2768200"/>
              <a:gd name="connsiteX3" fmla="*/ 1057 w 9130769"/>
              <a:gd name="connsiteY3" fmla="*/ 2768200 h 2768200"/>
              <a:gd name="connsiteX4" fmla="*/ 4698 w 9130769"/>
              <a:gd name="connsiteY4" fmla="*/ 0 h 2768200"/>
              <a:gd name="connsiteX0" fmla="*/ 4698 w 9136929"/>
              <a:gd name="connsiteY0" fmla="*/ 0 h 2768200"/>
              <a:gd name="connsiteX1" fmla="*/ 9136744 w 9136929"/>
              <a:gd name="connsiteY1" fmla="*/ 89648 h 2768200"/>
              <a:gd name="connsiteX2" fmla="*/ 9130769 w 9136929"/>
              <a:gd name="connsiteY2" fmla="*/ 781117 h 2768200"/>
              <a:gd name="connsiteX3" fmla="*/ 1057 w 9136929"/>
              <a:gd name="connsiteY3" fmla="*/ 2768200 h 2768200"/>
              <a:gd name="connsiteX4" fmla="*/ 4698 w 9136929"/>
              <a:gd name="connsiteY4" fmla="*/ 0 h 2768200"/>
              <a:gd name="connsiteX0" fmla="*/ 4698 w 9131225"/>
              <a:gd name="connsiteY0" fmla="*/ 0 h 2768200"/>
              <a:gd name="connsiteX1" fmla="*/ 9130767 w 9131225"/>
              <a:gd name="connsiteY1" fmla="*/ 11954 h 2768200"/>
              <a:gd name="connsiteX2" fmla="*/ 9130769 w 9131225"/>
              <a:gd name="connsiteY2" fmla="*/ 781117 h 2768200"/>
              <a:gd name="connsiteX3" fmla="*/ 1057 w 9131225"/>
              <a:gd name="connsiteY3" fmla="*/ 2768200 h 2768200"/>
              <a:gd name="connsiteX4" fmla="*/ 4698 w 9131225"/>
              <a:gd name="connsiteY4" fmla="*/ 0 h 276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225" h="2768200">
                <a:moveTo>
                  <a:pt x="4698" y="0"/>
                </a:moveTo>
                <a:lnTo>
                  <a:pt x="9130767" y="11954"/>
                </a:lnTo>
                <a:cubicBezTo>
                  <a:pt x="9132355" y="643023"/>
                  <a:pt x="9129181" y="150048"/>
                  <a:pt x="9130769" y="781117"/>
                </a:cubicBezTo>
                <a:lnTo>
                  <a:pt x="1057" y="2768200"/>
                </a:lnTo>
                <a:cubicBezTo>
                  <a:pt x="-3706" y="1530706"/>
                  <a:pt x="9461" y="1237494"/>
                  <a:pt x="4698" y="0"/>
                </a:cubicBezTo>
                <a:close/>
              </a:path>
            </a:pathLst>
          </a:custGeom>
          <a:solidFill>
            <a:srgbClr val="0051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7496AE58-0378-F718-2B9D-927A03BAB10F}"/>
              </a:ext>
            </a:extLst>
          </p:cNvPr>
          <p:cNvSpPr>
            <a:spLocks noGrp="1"/>
          </p:cNvSpPr>
          <p:nvPr>
            <p:ph type="ctrTitle"/>
          </p:nvPr>
        </p:nvSpPr>
        <p:spPr/>
        <p:txBody>
          <a:bodyPr/>
          <a:lstStyle/>
          <a:p>
            <a:r>
              <a:rPr lang="en-US"/>
              <a:t>Overview</a:t>
            </a:r>
            <a:endParaRPr lang="en-CA"/>
          </a:p>
        </p:txBody>
      </p:sp>
    </p:spTree>
    <p:extLst>
      <p:ext uri="{BB962C8B-B14F-4D97-AF65-F5344CB8AC3E}">
        <p14:creationId xmlns:p14="http://schemas.microsoft.com/office/powerpoint/2010/main" val="87459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9D614D-783C-4EE7-9F8C-B3575E7BCB54}"/>
              </a:ext>
            </a:extLst>
          </p:cNvPr>
          <p:cNvSpPr>
            <a:spLocks noGrp="1"/>
          </p:cNvSpPr>
          <p:nvPr>
            <p:ph type="title"/>
          </p:nvPr>
        </p:nvSpPr>
        <p:spPr/>
        <p:txBody>
          <a:bodyPr>
            <a:normAutofit/>
          </a:bodyPr>
          <a:lstStyle/>
          <a:p>
            <a:r>
              <a:rPr lang="en-US" sz="3600"/>
              <a:t>Who We Are</a:t>
            </a:r>
            <a:endParaRPr lang="en-CA" sz="3600"/>
          </a:p>
        </p:txBody>
      </p:sp>
      <p:sp>
        <p:nvSpPr>
          <p:cNvPr id="8" name="Content Placeholder 7">
            <a:extLst>
              <a:ext uri="{FF2B5EF4-FFF2-40B4-BE49-F238E27FC236}">
                <a16:creationId xmlns:a16="http://schemas.microsoft.com/office/drawing/2014/main" id="{DC66AF5A-4AE0-FE7B-079E-BF1FE885687E}"/>
              </a:ext>
            </a:extLst>
          </p:cNvPr>
          <p:cNvSpPr>
            <a:spLocks noGrp="1"/>
          </p:cNvSpPr>
          <p:nvPr>
            <p:ph idx="1"/>
          </p:nvPr>
        </p:nvSpPr>
        <p:spPr>
          <a:xfrm>
            <a:off x="489103" y="1369219"/>
            <a:ext cx="5556855" cy="1545764"/>
          </a:xfrm>
        </p:spPr>
        <p:txBody>
          <a:bodyPr/>
          <a:lstStyle/>
          <a:p>
            <a:pPr marL="0" indent="0">
              <a:buNone/>
            </a:pPr>
            <a:r>
              <a:rPr lang="en-US" b="1">
                <a:solidFill>
                  <a:schemeClr val="tx2"/>
                </a:solidFill>
              </a:rPr>
              <a:t>Vision</a:t>
            </a:r>
            <a:r>
              <a:rPr lang="en-US"/>
              <a:t>: Community for Life</a:t>
            </a:r>
          </a:p>
          <a:p>
            <a:pPr marL="0" indent="0">
              <a:buNone/>
            </a:pPr>
            <a:r>
              <a:rPr lang="en-US" b="1">
                <a:solidFill>
                  <a:schemeClr val="tx2"/>
                </a:solidFill>
              </a:rPr>
              <a:t>Mission</a:t>
            </a:r>
            <a:r>
              <a:rPr lang="en-US"/>
              <a:t>: Working with you to create a healthy, safe, and connected community</a:t>
            </a:r>
          </a:p>
          <a:p>
            <a:endParaRPr lang="en-CA"/>
          </a:p>
        </p:txBody>
      </p:sp>
      <p:pic>
        <p:nvPicPr>
          <p:cNvPr id="3" name="Picture 2" descr="Five circle logos from left to right representing: housing and social impact, sustainability, service excellence, our people, and future ready">
            <a:extLst>
              <a:ext uri="{FF2B5EF4-FFF2-40B4-BE49-F238E27FC236}">
                <a16:creationId xmlns:a16="http://schemas.microsoft.com/office/drawing/2014/main" id="{447B3390-69D9-8CB2-E48F-C2012401A82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3207" y="2702541"/>
            <a:ext cx="5126136" cy="1582471"/>
          </a:xfrm>
          <a:prstGeom prst="rect">
            <a:avLst/>
          </a:prstGeom>
        </p:spPr>
      </p:pic>
      <p:pic>
        <p:nvPicPr>
          <p:cNvPr id="5" name="Picture 4" descr="A map showing the Region of Peel, located west of the City of Toronto and York Region, and east of Halton Region">
            <a:extLst>
              <a:ext uri="{FF2B5EF4-FFF2-40B4-BE49-F238E27FC236}">
                <a16:creationId xmlns:a16="http://schemas.microsoft.com/office/drawing/2014/main" id="{65A84EAA-0B18-F3AE-2593-36BE2B48156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6970"/>
          <a:stretch/>
        </p:blipFill>
        <p:spPr>
          <a:xfrm>
            <a:off x="5304731" y="0"/>
            <a:ext cx="3839269" cy="5143500"/>
          </a:xfrm>
          <a:prstGeom prst="rect">
            <a:avLst/>
          </a:prstGeom>
        </p:spPr>
      </p:pic>
    </p:spTree>
    <p:extLst>
      <p:ext uri="{BB962C8B-B14F-4D97-AF65-F5344CB8AC3E}">
        <p14:creationId xmlns:p14="http://schemas.microsoft.com/office/powerpoint/2010/main" val="3223164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B313170A-76BE-41C6-82C7-3341A05E879D}"/>
              </a:ext>
            </a:extLst>
          </p:cNvPr>
          <p:cNvSpPr>
            <a:spLocks noGrp="1"/>
          </p:cNvSpPr>
          <p:nvPr>
            <p:ph type="title"/>
          </p:nvPr>
        </p:nvSpPr>
        <p:spPr>
          <a:xfrm>
            <a:off x="628650" y="475941"/>
            <a:ext cx="7886700" cy="487483"/>
          </a:xfrm>
        </p:spPr>
        <p:txBody>
          <a:bodyPr>
            <a:noAutofit/>
          </a:bodyPr>
          <a:lstStyle/>
          <a:p>
            <a:r>
              <a:rPr lang="en-US" sz="3200"/>
              <a:t>Peel At A Glance</a:t>
            </a:r>
            <a:endParaRPr lang="en-CA" sz="3200"/>
          </a:p>
        </p:txBody>
      </p:sp>
      <p:pic>
        <p:nvPicPr>
          <p:cNvPr id="2" name="Picture 1">
            <a:extLst>
              <a:ext uri="{FF2B5EF4-FFF2-40B4-BE49-F238E27FC236}">
                <a16:creationId xmlns:a16="http://schemas.microsoft.com/office/drawing/2014/main" id="{F31BCBCC-5FCD-72D7-CA2C-4F0A25FB4673}"/>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305370" y="1060585"/>
            <a:ext cx="672473" cy="517698"/>
          </a:xfrm>
          <a:prstGeom prst="rect">
            <a:avLst/>
          </a:prstGeom>
        </p:spPr>
      </p:pic>
      <p:pic>
        <p:nvPicPr>
          <p:cNvPr id="9" name="Picture 8">
            <a:extLst>
              <a:ext uri="{FF2B5EF4-FFF2-40B4-BE49-F238E27FC236}">
                <a16:creationId xmlns:a16="http://schemas.microsoft.com/office/drawing/2014/main" id="{6C7A33BD-84C1-B2D9-8BDD-0849F73808FA}"/>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169935" y="2319739"/>
            <a:ext cx="541920" cy="517698"/>
          </a:xfrm>
          <a:prstGeom prst="rect">
            <a:avLst/>
          </a:prstGeom>
        </p:spPr>
      </p:pic>
      <p:pic>
        <p:nvPicPr>
          <p:cNvPr id="10" name="Picture 9">
            <a:extLst>
              <a:ext uri="{FF2B5EF4-FFF2-40B4-BE49-F238E27FC236}">
                <a16:creationId xmlns:a16="http://schemas.microsoft.com/office/drawing/2014/main" id="{94273167-5C6A-D8E2-0D9B-5C0F9EC1F857}"/>
              </a:ext>
              <a:ext uri="{C183D7F6-B498-43B3-948B-1728B52AA6E4}">
                <adec:decorative xmlns:adec="http://schemas.microsoft.com/office/drawing/2017/decorative" val="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299358" y="3639828"/>
            <a:ext cx="665084" cy="517698"/>
          </a:xfrm>
          <a:prstGeom prst="rect">
            <a:avLst/>
          </a:prstGeom>
        </p:spPr>
      </p:pic>
      <p:pic>
        <p:nvPicPr>
          <p:cNvPr id="11" name="Picture 10">
            <a:extLst>
              <a:ext uri="{FF2B5EF4-FFF2-40B4-BE49-F238E27FC236}">
                <a16:creationId xmlns:a16="http://schemas.microsoft.com/office/drawing/2014/main" id="{5E545F4F-0805-3C0D-8060-948D9FC9152E}"/>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432228" y="3644069"/>
            <a:ext cx="418757" cy="517698"/>
          </a:xfrm>
          <a:prstGeom prst="rect">
            <a:avLst/>
          </a:prstGeom>
        </p:spPr>
      </p:pic>
      <p:pic>
        <p:nvPicPr>
          <p:cNvPr id="14" name="Picture 13">
            <a:extLst>
              <a:ext uri="{FF2B5EF4-FFF2-40B4-BE49-F238E27FC236}">
                <a16:creationId xmlns:a16="http://schemas.microsoft.com/office/drawing/2014/main" id="{3406AC79-B999-22FC-70AC-440B7C8B016A}"/>
              </a:ext>
              <a:ext uri="{C183D7F6-B498-43B3-948B-1728B52AA6E4}">
                <adec:decorative xmlns:adec="http://schemas.microsoft.com/office/drawing/2017/decorative" val="1"/>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339029" y="1101442"/>
            <a:ext cx="467201" cy="517698"/>
          </a:xfrm>
          <a:prstGeom prst="rect">
            <a:avLst/>
          </a:prstGeom>
        </p:spPr>
      </p:pic>
      <p:cxnSp>
        <p:nvCxnSpPr>
          <p:cNvPr id="16" name="Straight Connector 15">
            <a:extLst>
              <a:ext uri="{FF2B5EF4-FFF2-40B4-BE49-F238E27FC236}">
                <a16:creationId xmlns:a16="http://schemas.microsoft.com/office/drawing/2014/main" id="{D0BB3C9C-873F-E2EE-983B-FC1159B3CDDC}"/>
              </a:ext>
              <a:ext uri="{C183D7F6-B498-43B3-948B-1728B52AA6E4}">
                <adec:decorative xmlns:adec="http://schemas.microsoft.com/office/drawing/2017/decorative" val="1"/>
              </a:ext>
            </a:extLst>
          </p:cNvPr>
          <p:cNvCxnSpPr>
            <a:cxnSpLocks/>
          </p:cNvCxnSpPr>
          <p:nvPr/>
        </p:nvCxnSpPr>
        <p:spPr>
          <a:xfrm>
            <a:off x="724411" y="2248043"/>
            <a:ext cx="767409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AD6F26C-90A0-2906-0E34-C3DFBB4602BE}"/>
              </a:ext>
              <a:ext uri="{C183D7F6-B498-43B3-948B-1728B52AA6E4}">
                <adec:decorative xmlns:adec="http://schemas.microsoft.com/office/drawing/2017/decorative" val="1"/>
              </a:ext>
            </a:extLst>
          </p:cNvPr>
          <p:cNvCxnSpPr>
            <a:cxnSpLocks/>
          </p:cNvCxnSpPr>
          <p:nvPr/>
        </p:nvCxnSpPr>
        <p:spPr>
          <a:xfrm>
            <a:off x="724411" y="3534820"/>
            <a:ext cx="767409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7FAF1CD-2E76-5E9C-0927-8E0198F4D97A}"/>
              </a:ext>
              <a:ext uri="{C183D7F6-B498-43B3-948B-1728B52AA6E4}">
                <adec:decorative xmlns:adec="http://schemas.microsoft.com/office/drawing/2017/decorative" val="1"/>
              </a:ext>
            </a:extLst>
          </p:cNvPr>
          <p:cNvCxnSpPr>
            <a:cxnSpLocks/>
          </p:cNvCxnSpPr>
          <p:nvPr/>
        </p:nvCxnSpPr>
        <p:spPr>
          <a:xfrm flipV="1">
            <a:off x="2642934" y="1070984"/>
            <a:ext cx="0" cy="3782846"/>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D023C21-54BC-D626-F23E-7139AAD28139}"/>
              </a:ext>
              <a:ext uri="{C183D7F6-B498-43B3-948B-1728B52AA6E4}">
                <adec:decorative xmlns:adec="http://schemas.microsoft.com/office/drawing/2017/decorative" val="1"/>
              </a:ext>
            </a:extLst>
          </p:cNvPr>
          <p:cNvCxnSpPr>
            <a:cxnSpLocks/>
          </p:cNvCxnSpPr>
          <p:nvPr/>
        </p:nvCxnSpPr>
        <p:spPr>
          <a:xfrm flipV="1">
            <a:off x="4561457" y="1070984"/>
            <a:ext cx="0" cy="3782846"/>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73BC42F-5B12-F6DC-51ED-3BB7B9C70FF3}"/>
              </a:ext>
              <a:ext uri="{C183D7F6-B498-43B3-948B-1728B52AA6E4}">
                <adec:decorative xmlns:adec="http://schemas.microsoft.com/office/drawing/2017/decorative" val="1"/>
              </a:ext>
            </a:extLst>
          </p:cNvPr>
          <p:cNvCxnSpPr>
            <a:cxnSpLocks/>
          </p:cNvCxnSpPr>
          <p:nvPr/>
        </p:nvCxnSpPr>
        <p:spPr>
          <a:xfrm flipV="1">
            <a:off x="6479980" y="1070984"/>
            <a:ext cx="0" cy="3782846"/>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1726EBD-39FB-3344-576C-808EDC3BC897}"/>
              </a:ext>
            </a:extLst>
          </p:cNvPr>
          <p:cNvSpPr txBox="1"/>
          <p:nvPr/>
        </p:nvSpPr>
        <p:spPr>
          <a:xfrm>
            <a:off x="628651" y="1619140"/>
            <a:ext cx="2025910" cy="600164"/>
          </a:xfrm>
          <a:prstGeom prst="rect">
            <a:avLst/>
          </a:prstGeom>
          <a:noFill/>
        </p:spPr>
        <p:txBody>
          <a:bodyPr wrap="square" rtlCol="0">
            <a:spAutoFit/>
          </a:bodyPr>
          <a:lstStyle/>
          <a:p>
            <a:pPr algn="ctr" defTabSz="685766"/>
            <a:r>
              <a:rPr lang="en-US" sz="1100" b="1">
                <a:solidFill>
                  <a:schemeClr val="tx2"/>
                </a:solidFill>
                <a:latin typeface="+mj-lt"/>
              </a:rPr>
              <a:t>Population of 1.6 million, </a:t>
            </a:r>
            <a:br>
              <a:rPr lang="en-US" sz="1100" b="1">
                <a:solidFill>
                  <a:schemeClr val="tx2"/>
                </a:solidFill>
                <a:latin typeface="+mj-lt"/>
              </a:rPr>
            </a:br>
            <a:r>
              <a:rPr lang="en-US" sz="1100">
                <a:solidFill>
                  <a:srgbClr val="000000"/>
                </a:solidFill>
              </a:rPr>
              <a:t>larger</a:t>
            </a:r>
            <a:r>
              <a:rPr lang="en-US" sz="1100" b="1">
                <a:solidFill>
                  <a:schemeClr val="tx2"/>
                </a:solidFill>
                <a:latin typeface="+mj-lt"/>
              </a:rPr>
              <a:t> </a:t>
            </a:r>
            <a:r>
              <a:rPr lang="en-US" sz="1100">
                <a:solidFill>
                  <a:srgbClr val="000000"/>
                </a:solidFill>
              </a:rPr>
              <a:t>than</a:t>
            </a:r>
            <a:r>
              <a:rPr lang="en-US" sz="1100" b="1">
                <a:solidFill>
                  <a:schemeClr val="tx2"/>
                </a:solidFill>
                <a:latin typeface="+mj-lt"/>
              </a:rPr>
              <a:t> </a:t>
            </a:r>
            <a:r>
              <a:rPr lang="en-US" sz="1100">
                <a:solidFill>
                  <a:srgbClr val="000000"/>
                </a:solidFill>
              </a:rPr>
              <a:t>6 of </a:t>
            </a:r>
            <a:br>
              <a:rPr lang="en-US" sz="1100">
                <a:solidFill>
                  <a:srgbClr val="000000"/>
                </a:solidFill>
              </a:rPr>
            </a:br>
            <a:r>
              <a:rPr lang="en-US" sz="1100">
                <a:solidFill>
                  <a:srgbClr val="000000"/>
                </a:solidFill>
              </a:rPr>
              <a:t>Canada’s provinces</a:t>
            </a:r>
          </a:p>
        </p:txBody>
      </p:sp>
      <p:sp>
        <p:nvSpPr>
          <p:cNvPr id="32" name="TextBox 31">
            <a:extLst>
              <a:ext uri="{FF2B5EF4-FFF2-40B4-BE49-F238E27FC236}">
                <a16:creationId xmlns:a16="http://schemas.microsoft.com/office/drawing/2014/main" id="{A5644FF3-4CE7-1311-01E8-3E1C2727CE83}"/>
              </a:ext>
            </a:extLst>
          </p:cNvPr>
          <p:cNvSpPr txBox="1"/>
          <p:nvPr/>
        </p:nvSpPr>
        <p:spPr>
          <a:xfrm>
            <a:off x="2627504" y="1456986"/>
            <a:ext cx="1946088" cy="769441"/>
          </a:xfrm>
          <a:prstGeom prst="rect">
            <a:avLst/>
          </a:prstGeom>
          <a:noFill/>
        </p:spPr>
        <p:txBody>
          <a:bodyPr wrap="square" lIns="91440" tIns="45720" rIns="91440" bIns="45720" rtlCol="0" anchor="t">
            <a:spAutoFit/>
          </a:bodyPr>
          <a:lstStyle/>
          <a:p>
            <a:pPr algn="ctr" defTabSz="685766"/>
            <a:r>
              <a:rPr lang="en-US" sz="1100" b="1">
                <a:solidFill>
                  <a:schemeClr val="tx2"/>
                </a:solidFill>
                <a:latin typeface="+mj-lt"/>
              </a:rPr>
              <a:t>$3.9 billion </a:t>
            </a:r>
            <a:r>
              <a:rPr lang="en-US" sz="1100">
                <a:solidFill>
                  <a:srgbClr val="000000"/>
                </a:solidFill>
              </a:rPr>
              <a:t>Annual Operating Budget and </a:t>
            </a:r>
            <a:r>
              <a:rPr lang="en-US" sz="1100" b="1">
                <a:solidFill>
                  <a:schemeClr val="tx2"/>
                </a:solidFill>
                <a:latin typeface="+mj-lt"/>
              </a:rPr>
              <a:t>$2.3 billion </a:t>
            </a:r>
            <a:r>
              <a:rPr lang="en-US" sz="1100">
                <a:solidFill>
                  <a:srgbClr val="000000"/>
                </a:solidFill>
              </a:rPr>
              <a:t>Annual Capital Budget</a:t>
            </a:r>
          </a:p>
        </p:txBody>
      </p:sp>
      <p:sp>
        <p:nvSpPr>
          <p:cNvPr id="33" name="TextBox 32">
            <a:extLst>
              <a:ext uri="{FF2B5EF4-FFF2-40B4-BE49-F238E27FC236}">
                <a16:creationId xmlns:a16="http://schemas.microsoft.com/office/drawing/2014/main" id="{297CB0C5-438A-336C-ED84-7CFC5CC4C029}"/>
              </a:ext>
            </a:extLst>
          </p:cNvPr>
          <p:cNvSpPr txBox="1"/>
          <p:nvPr/>
        </p:nvSpPr>
        <p:spPr>
          <a:xfrm>
            <a:off x="4791800" y="1623452"/>
            <a:ext cx="1515812" cy="600164"/>
          </a:xfrm>
          <a:prstGeom prst="rect">
            <a:avLst/>
          </a:prstGeom>
          <a:noFill/>
        </p:spPr>
        <p:txBody>
          <a:bodyPr wrap="square" rtlCol="0">
            <a:spAutoFit/>
          </a:bodyPr>
          <a:lstStyle/>
          <a:p>
            <a:pPr algn="ctr" defTabSz="685766"/>
            <a:r>
              <a:rPr lang="en-US" sz="1100" b="1">
                <a:solidFill>
                  <a:schemeClr val="tx2"/>
                </a:solidFill>
                <a:latin typeface="+mj-lt"/>
              </a:rPr>
              <a:t>AAA/</a:t>
            </a:r>
            <a:r>
              <a:rPr lang="en-US" sz="1100" b="1" err="1">
                <a:solidFill>
                  <a:schemeClr val="tx2"/>
                </a:solidFill>
                <a:latin typeface="+mj-lt"/>
              </a:rPr>
              <a:t>Aaa</a:t>
            </a:r>
            <a:r>
              <a:rPr lang="en-US" sz="1100" b="1">
                <a:solidFill>
                  <a:schemeClr val="tx2"/>
                </a:solidFill>
                <a:latin typeface="+mj-lt"/>
              </a:rPr>
              <a:t> </a:t>
            </a:r>
            <a:br>
              <a:rPr lang="en-US" sz="1100" b="1">
                <a:solidFill>
                  <a:schemeClr val="tx2"/>
                </a:solidFill>
                <a:latin typeface="+mj-lt"/>
              </a:rPr>
            </a:br>
            <a:r>
              <a:rPr lang="en-US" sz="1100" b="1">
                <a:solidFill>
                  <a:schemeClr val="tx2"/>
                </a:solidFill>
                <a:latin typeface="+mj-lt"/>
              </a:rPr>
              <a:t>Credit Rating </a:t>
            </a:r>
            <a:r>
              <a:rPr lang="en-US" sz="1100">
                <a:solidFill>
                  <a:srgbClr val="000000"/>
                </a:solidFill>
              </a:rPr>
              <a:t>for </a:t>
            </a:r>
            <a:br>
              <a:rPr lang="en-US" sz="1100">
                <a:solidFill>
                  <a:srgbClr val="000000"/>
                </a:solidFill>
              </a:rPr>
            </a:br>
            <a:r>
              <a:rPr lang="en-US" sz="1100">
                <a:solidFill>
                  <a:srgbClr val="000000"/>
                </a:solidFill>
              </a:rPr>
              <a:t>30 consecutive years</a:t>
            </a:r>
          </a:p>
        </p:txBody>
      </p:sp>
      <p:sp>
        <p:nvSpPr>
          <p:cNvPr id="24" name="TextBox 23">
            <a:extLst>
              <a:ext uri="{FF2B5EF4-FFF2-40B4-BE49-F238E27FC236}">
                <a16:creationId xmlns:a16="http://schemas.microsoft.com/office/drawing/2014/main" id="{9333CBD5-33E1-044B-BF85-D7C00C5D0B4E}"/>
              </a:ext>
            </a:extLst>
          </p:cNvPr>
          <p:cNvSpPr txBox="1"/>
          <p:nvPr/>
        </p:nvSpPr>
        <p:spPr>
          <a:xfrm>
            <a:off x="6307613" y="1619140"/>
            <a:ext cx="2297104" cy="600164"/>
          </a:xfrm>
          <a:prstGeom prst="rect">
            <a:avLst/>
          </a:prstGeom>
          <a:noFill/>
        </p:spPr>
        <p:txBody>
          <a:bodyPr wrap="square" rtlCol="0">
            <a:spAutoFit/>
          </a:bodyPr>
          <a:lstStyle/>
          <a:p>
            <a:pPr algn="ctr" defTabSz="685766"/>
            <a:r>
              <a:rPr lang="en-US" sz="1100" b="1">
                <a:solidFill>
                  <a:schemeClr val="tx2"/>
                </a:solidFill>
                <a:latin typeface="+mj-lt"/>
              </a:rPr>
              <a:t>2</a:t>
            </a:r>
            <a:r>
              <a:rPr lang="en-US" sz="1100" b="1" baseline="30000">
                <a:solidFill>
                  <a:schemeClr val="tx2"/>
                </a:solidFill>
                <a:latin typeface="+mj-lt"/>
              </a:rPr>
              <a:t>nd</a:t>
            </a:r>
            <a:r>
              <a:rPr lang="en-US" sz="1100" b="1">
                <a:solidFill>
                  <a:schemeClr val="tx2"/>
                </a:solidFill>
                <a:latin typeface="+mj-lt"/>
              </a:rPr>
              <a:t> largest </a:t>
            </a:r>
            <a:r>
              <a:rPr lang="en-US" sz="1100">
                <a:solidFill>
                  <a:srgbClr val="000000"/>
                </a:solidFill>
              </a:rPr>
              <a:t>water and wastewater system in Ontario and 4</a:t>
            </a:r>
            <a:r>
              <a:rPr lang="en-US" sz="1100" baseline="30000">
                <a:solidFill>
                  <a:srgbClr val="000000"/>
                </a:solidFill>
              </a:rPr>
              <a:t>th</a:t>
            </a:r>
            <a:r>
              <a:rPr lang="en-US" sz="1100">
                <a:solidFill>
                  <a:srgbClr val="000000"/>
                </a:solidFill>
              </a:rPr>
              <a:t> largest in Canada</a:t>
            </a:r>
          </a:p>
        </p:txBody>
      </p:sp>
      <p:sp>
        <p:nvSpPr>
          <p:cNvPr id="36" name="TextBox 35">
            <a:extLst>
              <a:ext uri="{FF2B5EF4-FFF2-40B4-BE49-F238E27FC236}">
                <a16:creationId xmlns:a16="http://schemas.microsoft.com/office/drawing/2014/main" id="{C45D051A-34F5-644F-E517-69B8CC4BE79A}"/>
              </a:ext>
            </a:extLst>
          </p:cNvPr>
          <p:cNvSpPr txBox="1"/>
          <p:nvPr/>
        </p:nvSpPr>
        <p:spPr>
          <a:xfrm>
            <a:off x="655709" y="2927565"/>
            <a:ext cx="1971796" cy="430887"/>
          </a:xfrm>
          <a:prstGeom prst="rect">
            <a:avLst/>
          </a:prstGeom>
          <a:noFill/>
        </p:spPr>
        <p:txBody>
          <a:bodyPr wrap="square" rtlCol="0">
            <a:spAutoFit/>
          </a:bodyPr>
          <a:lstStyle/>
          <a:p>
            <a:pPr algn="ctr" defTabSz="685766"/>
            <a:r>
              <a:rPr lang="en-US" sz="1100" b="1">
                <a:solidFill>
                  <a:schemeClr val="tx2"/>
                </a:solidFill>
                <a:latin typeface="+mj-lt"/>
              </a:rPr>
              <a:t>3</a:t>
            </a:r>
            <a:r>
              <a:rPr lang="en-US" sz="1100" b="1" baseline="30000">
                <a:solidFill>
                  <a:schemeClr val="tx2"/>
                </a:solidFill>
                <a:latin typeface="+mj-lt"/>
              </a:rPr>
              <a:t>rd</a:t>
            </a:r>
            <a:r>
              <a:rPr lang="en-US" sz="1100" b="1">
                <a:solidFill>
                  <a:schemeClr val="tx2"/>
                </a:solidFill>
                <a:latin typeface="+mj-lt"/>
              </a:rPr>
              <a:t> largest </a:t>
            </a:r>
            <a:r>
              <a:rPr lang="en-US" sz="1100">
                <a:solidFill>
                  <a:srgbClr val="000000"/>
                </a:solidFill>
              </a:rPr>
              <a:t>community housing provider in Ontario</a:t>
            </a:r>
          </a:p>
        </p:txBody>
      </p:sp>
      <p:pic>
        <p:nvPicPr>
          <p:cNvPr id="3" name="Picture 2">
            <a:extLst>
              <a:ext uri="{FF2B5EF4-FFF2-40B4-BE49-F238E27FC236}">
                <a16:creationId xmlns:a16="http://schemas.microsoft.com/office/drawing/2014/main" id="{8CA2266B-72D9-DB73-81BA-9399FF63AA24}"/>
              </a:ext>
              <a:ext uri="{C183D7F6-B498-43B3-948B-1728B52AA6E4}">
                <adec:decorative xmlns:adec="http://schemas.microsoft.com/office/drawing/2017/decorative" val="1"/>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3388479" y="2349267"/>
            <a:ext cx="448316" cy="493349"/>
          </a:xfrm>
          <a:prstGeom prst="rect">
            <a:avLst/>
          </a:prstGeom>
        </p:spPr>
      </p:pic>
      <p:sp>
        <p:nvSpPr>
          <p:cNvPr id="23" name="TextBox 22">
            <a:extLst>
              <a:ext uri="{FF2B5EF4-FFF2-40B4-BE49-F238E27FC236}">
                <a16:creationId xmlns:a16="http://schemas.microsoft.com/office/drawing/2014/main" id="{9FFCCD56-EFD7-AC44-06F3-885940D723F3}"/>
              </a:ext>
            </a:extLst>
          </p:cNvPr>
          <p:cNvSpPr txBox="1"/>
          <p:nvPr/>
        </p:nvSpPr>
        <p:spPr>
          <a:xfrm>
            <a:off x="2750067" y="2895647"/>
            <a:ext cx="1715098" cy="600164"/>
          </a:xfrm>
          <a:prstGeom prst="rect">
            <a:avLst/>
          </a:prstGeom>
          <a:noFill/>
        </p:spPr>
        <p:txBody>
          <a:bodyPr wrap="square" rtlCol="0">
            <a:spAutoFit/>
          </a:bodyPr>
          <a:lstStyle/>
          <a:p>
            <a:pPr algn="ctr" defTabSz="685766"/>
            <a:r>
              <a:rPr lang="en-US" sz="1100" b="1">
                <a:solidFill>
                  <a:schemeClr val="tx2"/>
                </a:solidFill>
                <a:latin typeface="+mj-lt"/>
              </a:rPr>
              <a:t>2.3% GDP forecast </a:t>
            </a:r>
            <a:br>
              <a:rPr lang="en-US" sz="1100" b="1">
                <a:solidFill>
                  <a:schemeClr val="tx2"/>
                </a:solidFill>
                <a:latin typeface="+mj-lt"/>
              </a:rPr>
            </a:br>
            <a:r>
              <a:rPr lang="en-US" sz="1100">
                <a:solidFill>
                  <a:srgbClr val="000000"/>
                </a:solidFill>
              </a:rPr>
              <a:t>(annual average GDP growth 2025-2029)</a:t>
            </a:r>
          </a:p>
        </p:txBody>
      </p:sp>
      <p:sp>
        <p:nvSpPr>
          <p:cNvPr id="26" name="TextBox 25">
            <a:extLst>
              <a:ext uri="{FF2B5EF4-FFF2-40B4-BE49-F238E27FC236}">
                <a16:creationId xmlns:a16="http://schemas.microsoft.com/office/drawing/2014/main" id="{1DCD2FA6-3B71-3B5A-4B63-BC2510F8C4F3}"/>
              </a:ext>
            </a:extLst>
          </p:cNvPr>
          <p:cNvSpPr txBox="1"/>
          <p:nvPr/>
        </p:nvSpPr>
        <p:spPr>
          <a:xfrm>
            <a:off x="4620865" y="2890961"/>
            <a:ext cx="1784952" cy="600164"/>
          </a:xfrm>
          <a:prstGeom prst="rect">
            <a:avLst/>
          </a:prstGeom>
          <a:noFill/>
        </p:spPr>
        <p:txBody>
          <a:bodyPr wrap="square" rtlCol="0">
            <a:spAutoFit/>
          </a:bodyPr>
          <a:lstStyle/>
          <a:p>
            <a:pPr algn="ctr" defTabSz="685766"/>
            <a:r>
              <a:rPr lang="en-US" sz="1100" b="1" dirty="0">
                <a:solidFill>
                  <a:schemeClr val="tx2"/>
                </a:solidFill>
                <a:latin typeface="+mj-lt"/>
              </a:rPr>
              <a:t>$1.8 billion </a:t>
            </a:r>
            <a:r>
              <a:rPr lang="en-US" sz="1100" dirty="0">
                <a:solidFill>
                  <a:srgbClr val="000000"/>
                </a:solidFill>
              </a:rPr>
              <a:t>worth in goods travel to, from or through Peel everyday</a:t>
            </a:r>
          </a:p>
        </p:txBody>
      </p:sp>
      <p:sp>
        <p:nvSpPr>
          <p:cNvPr id="28" name="TextBox 27">
            <a:extLst>
              <a:ext uri="{FF2B5EF4-FFF2-40B4-BE49-F238E27FC236}">
                <a16:creationId xmlns:a16="http://schemas.microsoft.com/office/drawing/2014/main" id="{8C39B5A9-7A7C-BB83-1F0C-75CD0B54F441}"/>
              </a:ext>
            </a:extLst>
          </p:cNvPr>
          <p:cNvSpPr txBox="1"/>
          <p:nvPr/>
        </p:nvSpPr>
        <p:spPr>
          <a:xfrm>
            <a:off x="6601931" y="2890961"/>
            <a:ext cx="1708468" cy="600164"/>
          </a:xfrm>
          <a:prstGeom prst="rect">
            <a:avLst/>
          </a:prstGeom>
          <a:noFill/>
        </p:spPr>
        <p:txBody>
          <a:bodyPr wrap="square" rtlCol="0">
            <a:spAutoFit/>
          </a:bodyPr>
          <a:lstStyle/>
          <a:p>
            <a:pPr algn="ctr" defTabSz="685766"/>
            <a:r>
              <a:rPr lang="en-US" sz="1100" b="1">
                <a:solidFill>
                  <a:schemeClr val="tx2"/>
                </a:solidFill>
                <a:latin typeface="+mj-lt"/>
              </a:rPr>
              <a:t>2</a:t>
            </a:r>
            <a:r>
              <a:rPr lang="en-US" sz="1100" b="1" baseline="30000">
                <a:solidFill>
                  <a:schemeClr val="tx2"/>
                </a:solidFill>
                <a:latin typeface="+mj-lt"/>
              </a:rPr>
              <a:t>nd</a:t>
            </a:r>
            <a:r>
              <a:rPr lang="en-US" sz="1100" b="1">
                <a:solidFill>
                  <a:schemeClr val="tx2"/>
                </a:solidFill>
                <a:latin typeface="+mj-lt"/>
              </a:rPr>
              <a:t> largest </a:t>
            </a:r>
            <a:r>
              <a:rPr lang="en-US" sz="1100">
                <a:solidFill>
                  <a:srgbClr val="000000"/>
                </a:solidFill>
              </a:rPr>
              <a:t>police service in Ontario and 3</a:t>
            </a:r>
            <a:r>
              <a:rPr lang="en-US" sz="1100" baseline="30000">
                <a:solidFill>
                  <a:srgbClr val="000000"/>
                </a:solidFill>
              </a:rPr>
              <a:t>rd</a:t>
            </a:r>
            <a:r>
              <a:rPr lang="en-US" sz="1100">
                <a:solidFill>
                  <a:srgbClr val="000000"/>
                </a:solidFill>
              </a:rPr>
              <a:t> largest in Canada</a:t>
            </a:r>
          </a:p>
        </p:txBody>
      </p:sp>
      <p:pic>
        <p:nvPicPr>
          <p:cNvPr id="5" name="Picture 4">
            <a:extLst>
              <a:ext uri="{FF2B5EF4-FFF2-40B4-BE49-F238E27FC236}">
                <a16:creationId xmlns:a16="http://schemas.microsoft.com/office/drawing/2014/main" id="{DD61FEE2-AE98-2E6B-5AC0-9F5776AA0530}"/>
              </a:ext>
              <a:ext uri="{C183D7F6-B498-43B3-948B-1728B52AA6E4}">
                <adec:decorative xmlns:adec="http://schemas.microsoft.com/office/drawing/2017/decorative" val="1"/>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5271222" y="3650503"/>
            <a:ext cx="437641" cy="507023"/>
          </a:xfrm>
          <a:prstGeom prst="rect">
            <a:avLst/>
          </a:prstGeom>
        </p:spPr>
      </p:pic>
      <p:sp>
        <p:nvSpPr>
          <p:cNvPr id="35" name="TextBox 34">
            <a:extLst>
              <a:ext uri="{FF2B5EF4-FFF2-40B4-BE49-F238E27FC236}">
                <a16:creationId xmlns:a16="http://schemas.microsoft.com/office/drawing/2014/main" id="{D1B1DA4B-FB39-A893-74F9-6D43E1EE815B}"/>
              </a:ext>
            </a:extLst>
          </p:cNvPr>
          <p:cNvSpPr txBox="1"/>
          <p:nvPr/>
        </p:nvSpPr>
        <p:spPr>
          <a:xfrm>
            <a:off x="730236" y="4159412"/>
            <a:ext cx="1822740" cy="769441"/>
          </a:xfrm>
          <a:prstGeom prst="rect">
            <a:avLst/>
          </a:prstGeom>
          <a:noFill/>
        </p:spPr>
        <p:txBody>
          <a:bodyPr wrap="square" rtlCol="0">
            <a:spAutoFit/>
          </a:bodyPr>
          <a:lstStyle/>
          <a:p>
            <a:pPr algn="ctr" defTabSz="685766"/>
            <a:r>
              <a:rPr lang="en-US" sz="1100" b="1">
                <a:solidFill>
                  <a:schemeClr val="tx2"/>
                </a:solidFill>
                <a:latin typeface="+mj-lt"/>
              </a:rPr>
              <a:t>2</a:t>
            </a:r>
            <a:r>
              <a:rPr lang="en-US" sz="1100" b="1" baseline="30000">
                <a:solidFill>
                  <a:schemeClr val="tx2"/>
                </a:solidFill>
                <a:latin typeface="+mj-lt"/>
              </a:rPr>
              <a:t>nd</a:t>
            </a:r>
            <a:r>
              <a:rPr lang="en-US" sz="1100" b="1">
                <a:solidFill>
                  <a:schemeClr val="tx2"/>
                </a:solidFill>
                <a:latin typeface="+mj-lt"/>
              </a:rPr>
              <a:t> largest </a:t>
            </a:r>
            <a:r>
              <a:rPr lang="en-US" sz="1100">
                <a:solidFill>
                  <a:srgbClr val="000000"/>
                </a:solidFill>
              </a:rPr>
              <a:t>waste </a:t>
            </a:r>
            <a:br>
              <a:rPr lang="en-US" sz="1100">
                <a:solidFill>
                  <a:srgbClr val="000000"/>
                </a:solidFill>
              </a:rPr>
            </a:br>
            <a:r>
              <a:rPr lang="en-US" sz="1100">
                <a:solidFill>
                  <a:srgbClr val="000000"/>
                </a:solidFill>
              </a:rPr>
              <a:t>management program </a:t>
            </a:r>
            <a:br>
              <a:rPr lang="en-US" sz="1100">
                <a:solidFill>
                  <a:srgbClr val="000000"/>
                </a:solidFill>
              </a:rPr>
            </a:br>
            <a:r>
              <a:rPr lang="en-US" sz="1100">
                <a:solidFill>
                  <a:srgbClr val="000000"/>
                </a:solidFill>
              </a:rPr>
              <a:t>in Ontario and </a:t>
            </a:r>
            <a:br>
              <a:rPr lang="en-US" sz="1100">
                <a:solidFill>
                  <a:srgbClr val="000000"/>
                </a:solidFill>
              </a:rPr>
            </a:br>
            <a:r>
              <a:rPr lang="en-US" sz="1100">
                <a:solidFill>
                  <a:srgbClr val="000000"/>
                </a:solidFill>
              </a:rPr>
              <a:t>4</a:t>
            </a:r>
            <a:r>
              <a:rPr lang="en-US" sz="1100" baseline="30000">
                <a:solidFill>
                  <a:srgbClr val="000000"/>
                </a:solidFill>
              </a:rPr>
              <a:t>th</a:t>
            </a:r>
            <a:r>
              <a:rPr lang="en-US" sz="1100">
                <a:solidFill>
                  <a:srgbClr val="000000"/>
                </a:solidFill>
              </a:rPr>
              <a:t> largest in Canada</a:t>
            </a:r>
          </a:p>
        </p:txBody>
      </p:sp>
      <p:sp>
        <p:nvSpPr>
          <p:cNvPr id="34" name="TextBox 33">
            <a:extLst>
              <a:ext uri="{FF2B5EF4-FFF2-40B4-BE49-F238E27FC236}">
                <a16:creationId xmlns:a16="http://schemas.microsoft.com/office/drawing/2014/main" id="{3D7D400E-DF42-E471-1B50-0D6EEB844FC3}"/>
              </a:ext>
            </a:extLst>
          </p:cNvPr>
          <p:cNvSpPr txBox="1"/>
          <p:nvPr/>
        </p:nvSpPr>
        <p:spPr>
          <a:xfrm>
            <a:off x="2775769" y="4159412"/>
            <a:ext cx="1677494" cy="600164"/>
          </a:xfrm>
          <a:prstGeom prst="rect">
            <a:avLst/>
          </a:prstGeom>
          <a:noFill/>
        </p:spPr>
        <p:txBody>
          <a:bodyPr wrap="square" rtlCol="0">
            <a:spAutoFit/>
          </a:bodyPr>
          <a:lstStyle/>
          <a:p>
            <a:pPr algn="ctr" defTabSz="685766"/>
            <a:r>
              <a:rPr lang="en-US" sz="1100" b="1">
                <a:solidFill>
                  <a:schemeClr val="tx2"/>
                </a:solidFill>
                <a:latin typeface="+mj-lt"/>
              </a:rPr>
              <a:t>2</a:t>
            </a:r>
            <a:r>
              <a:rPr lang="en-US" sz="1100" b="1" baseline="30000">
                <a:solidFill>
                  <a:schemeClr val="tx2"/>
                </a:solidFill>
                <a:latin typeface="+mj-lt"/>
              </a:rPr>
              <a:t>nd</a:t>
            </a:r>
            <a:r>
              <a:rPr lang="en-US" sz="1100" b="1">
                <a:solidFill>
                  <a:schemeClr val="tx2"/>
                </a:solidFill>
                <a:latin typeface="+mj-lt"/>
              </a:rPr>
              <a:t> largest </a:t>
            </a:r>
            <a:r>
              <a:rPr lang="en-US" sz="1100">
                <a:solidFill>
                  <a:srgbClr val="000000"/>
                </a:solidFill>
              </a:rPr>
              <a:t>public health and paramedic services in Ontario</a:t>
            </a:r>
          </a:p>
        </p:txBody>
      </p:sp>
      <p:sp>
        <p:nvSpPr>
          <p:cNvPr id="30" name="TextBox 29">
            <a:extLst>
              <a:ext uri="{FF2B5EF4-FFF2-40B4-BE49-F238E27FC236}">
                <a16:creationId xmlns:a16="http://schemas.microsoft.com/office/drawing/2014/main" id="{0A34FF2A-DE94-447D-20B9-FC29286512DE}"/>
              </a:ext>
            </a:extLst>
          </p:cNvPr>
          <p:cNvSpPr txBox="1"/>
          <p:nvPr/>
        </p:nvSpPr>
        <p:spPr>
          <a:xfrm>
            <a:off x="4669653" y="4187612"/>
            <a:ext cx="1708467" cy="600164"/>
          </a:xfrm>
          <a:prstGeom prst="rect">
            <a:avLst/>
          </a:prstGeom>
          <a:noFill/>
        </p:spPr>
        <p:txBody>
          <a:bodyPr wrap="square" rtlCol="0">
            <a:spAutoFit/>
          </a:bodyPr>
          <a:lstStyle/>
          <a:p>
            <a:pPr algn="ctr" defTabSz="685766"/>
            <a:r>
              <a:rPr lang="en-US" sz="1100" b="1">
                <a:solidFill>
                  <a:schemeClr val="tx2"/>
                </a:solidFill>
                <a:latin typeface="+mj-lt"/>
              </a:rPr>
              <a:t>35% lower </a:t>
            </a:r>
            <a:r>
              <a:rPr lang="en-US" sz="1100">
                <a:solidFill>
                  <a:srgbClr val="000000"/>
                </a:solidFill>
              </a:rPr>
              <a:t>utility rates than other GTA municipalities</a:t>
            </a:r>
          </a:p>
        </p:txBody>
      </p:sp>
      <p:pic>
        <p:nvPicPr>
          <p:cNvPr id="7" name="Picture 9" descr="Connections with solid fill">
            <a:extLst>
              <a:ext uri="{FF2B5EF4-FFF2-40B4-BE49-F238E27FC236}">
                <a16:creationId xmlns:a16="http://schemas.microsoft.com/office/drawing/2014/main" id="{FD7C628C-A653-1497-7BD1-82E5B6A0E874}"/>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7168315" y="3688697"/>
            <a:ext cx="517698" cy="517698"/>
          </a:xfrm>
          <a:prstGeom prst="rect">
            <a:avLst/>
          </a:prstGeom>
        </p:spPr>
      </p:pic>
      <p:sp>
        <p:nvSpPr>
          <p:cNvPr id="31" name="TextBox 30">
            <a:extLst>
              <a:ext uri="{FF2B5EF4-FFF2-40B4-BE49-F238E27FC236}">
                <a16:creationId xmlns:a16="http://schemas.microsoft.com/office/drawing/2014/main" id="{9C82571F-9A06-838D-44E9-B01B69C3E9A5}"/>
              </a:ext>
            </a:extLst>
          </p:cNvPr>
          <p:cNvSpPr txBox="1"/>
          <p:nvPr/>
        </p:nvSpPr>
        <p:spPr>
          <a:xfrm>
            <a:off x="6689445" y="4204041"/>
            <a:ext cx="1533438" cy="430887"/>
          </a:xfrm>
          <a:prstGeom prst="rect">
            <a:avLst/>
          </a:prstGeom>
          <a:noFill/>
        </p:spPr>
        <p:txBody>
          <a:bodyPr wrap="square" lIns="91440" tIns="45720" rIns="91440" bIns="45720" rtlCol="0" anchor="t">
            <a:spAutoFit/>
          </a:bodyPr>
          <a:lstStyle/>
          <a:p>
            <a:pPr algn="ctr" defTabSz="685766"/>
            <a:r>
              <a:rPr lang="en-US" sz="1100" b="1">
                <a:solidFill>
                  <a:schemeClr val="tx2"/>
                </a:solidFill>
                <a:latin typeface="+mj-lt"/>
              </a:rPr>
              <a:t>927,400 </a:t>
            </a:r>
            <a:r>
              <a:rPr lang="en-US" sz="1100">
                <a:solidFill>
                  <a:srgbClr val="000000"/>
                </a:solidFill>
              </a:rPr>
              <a:t>persons in the </a:t>
            </a:r>
            <a:r>
              <a:rPr lang="en-US" sz="1100" err="1">
                <a:solidFill>
                  <a:srgbClr val="000000"/>
                </a:solidFill>
              </a:rPr>
              <a:t>labour</a:t>
            </a:r>
            <a:r>
              <a:rPr lang="en-US" sz="1100">
                <a:solidFill>
                  <a:srgbClr val="000000"/>
                </a:solidFill>
              </a:rPr>
              <a:t> force</a:t>
            </a:r>
          </a:p>
        </p:txBody>
      </p:sp>
      <p:pic>
        <p:nvPicPr>
          <p:cNvPr id="15" name="Picture 14">
            <a:extLst>
              <a:ext uri="{FF2B5EF4-FFF2-40B4-BE49-F238E27FC236}">
                <a16:creationId xmlns:a16="http://schemas.microsoft.com/office/drawing/2014/main" id="{10F3A9B0-4CFF-3338-28FC-DFDB54D314EB}"/>
              </a:ext>
              <a:ext uri="{C183D7F6-B498-43B3-948B-1728B52AA6E4}">
                <adec:decorative xmlns:adec="http://schemas.microsoft.com/office/drawing/2017/decorative" val="1"/>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b="17225"/>
          <a:stretch>
            <a:fillRect/>
          </a:stretch>
        </p:blipFill>
        <p:spPr>
          <a:xfrm>
            <a:off x="3351268" y="1070984"/>
            <a:ext cx="418757" cy="428523"/>
          </a:xfrm>
          <a:prstGeom prst="rect">
            <a:avLst/>
          </a:prstGeom>
        </p:spPr>
      </p:pic>
      <p:pic>
        <p:nvPicPr>
          <p:cNvPr id="37" name="Picture 36">
            <a:extLst>
              <a:ext uri="{FF2B5EF4-FFF2-40B4-BE49-F238E27FC236}">
                <a16:creationId xmlns:a16="http://schemas.microsoft.com/office/drawing/2014/main" id="{965FF5C5-FEC2-BAC2-6F5B-7C6C4D9325E9}"/>
              </a:ext>
              <a:ext uri="{C183D7F6-B498-43B3-948B-1728B52AA6E4}">
                <adec:decorative xmlns:adec="http://schemas.microsoft.com/office/drawing/2017/decorative" val="1"/>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1382962" y="2355200"/>
            <a:ext cx="517288" cy="535761"/>
          </a:xfrm>
          <a:prstGeom prst="rect">
            <a:avLst/>
          </a:prstGeom>
        </p:spPr>
      </p:pic>
      <p:pic>
        <p:nvPicPr>
          <p:cNvPr id="39" name="Picture 38">
            <a:extLst>
              <a:ext uri="{FF2B5EF4-FFF2-40B4-BE49-F238E27FC236}">
                <a16:creationId xmlns:a16="http://schemas.microsoft.com/office/drawing/2014/main" id="{00BC9424-64AB-3AFA-2DD0-CF64BE2656EB}"/>
              </a:ext>
              <a:ext uri="{C183D7F6-B498-43B3-948B-1728B52AA6E4}">
                <adec:decorative xmlns:adec="http://schemas.microsoft.com/office/drawing/2017/decorative" val="1"/>
              </a:ext>
            </a:extLst>
          </p:cNvPr>
          <p:cNvPicPr>
            <a:picLocks noChangeAspect="1"/>
          </p:cNvPicPr>
          <p:nvPr/>
        </p:nvPicPr>
        <p:blipFill>
          <a:blip r:embed="rId14" cstate="print">
            <a:extLst>
              <a:ext uri="{28A0092B-C50C-407E-A947-70E740481C1C}">
                <a14:useLocalDpi xmlns:a14="http://schemas.microsoft.com/office/drawing/2010/main"/>
              </a:ext>
            </a:extLst>
          </a:blip>
          <a:srcRect/>
          <a:stretch>
            <a:fillRect/>
          </a:stretch>
        </p:blipFill>
        <p:spPr>
          <a:xfrm>
            <a:off x="5143744" y="2313553"/>
            <a:ext cx="857771" cy="497684"/>
          </a:xfrm>
          <a:prstGeom prst="rect">
            <a:avLst/>
          </a:prstGeom>
        </p:spPr>
      </p:pic>
      <p:pic>
        <p:nvPicPr>
          <p:cNvPr id="21" name="Picture 20">
            <a:extLst>
              <a:ext uri="{FF2B5EF4-FFF2-40B4-BE49-F238E27FC236}">
                <a16:creationId xmlns:a16="http://schemas.microsoft.com/office/drawing/2014/main" id="{0EF935D1-644F-1971-16F2-62C222DDE631}"/>
              </a:ext>
              <a:ext uri="{C183D7F6-B498-43B3-948B-1728B52AA6E4}">
                <adec:decorative xmlns:adec="http://schemas.microsoft.com/office/drawing/2017/decorative" val="1"/>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l="5330" t="13220" r="5496"/>
          <a:stretch/>
        </p:blipFill>
        <p:spPr bwMode="auto">
          <a:xfrm>
            <a:off x="7236636" y="1211208"/>
            <a:ext cx="574352" cy="41831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50355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9D614D-783C-4EE7-9F8C-B3575E7BCB54}"/>
              </a:ext>
            </a:extLst>
          </p:cNvPr>
          <p:cNvSpPr>
            <a:spLocks noGrp="1"/>
          </p:cNvSpPr>
          <p:nvPr>
            <p:ph type="title"/>
          </p:nvPr>
        </p:nvSpPr>
        <p:spPr>
          <a:xfrm>
            <a:off x="489103" y="475941"/>
            <a:ext cx="7886700" cy="626133"/>
          </a:xfrm>
        </p:spPr>
        <p:txBody>
          <a:bodyPr>
            <a:normAutofit/>
          </a:bodyPr>
          <a:lstStyle/>
          <a:p>
            <a:r>
              <a:rPr lang="en-US" sz="3200"/>
              <a:t>Key Services</a:t>
            </a:r>
            <a:endParaRPr lang="en-CA" sz="3200"/>
          </a:p>
        </p:txBody>
      </p:sp>
      <p:sp>
        <p:nvSpPr>
          <p:cNvPr id="11" name="Title 3">
            <a:extLst>
              <a:ext uri="{FF2B5EF4-FFF2-40B4-BE49-F238E27FC236}">
                <a16:creationId xmlns:a16="http://schemas.microsoft.com/office/drawing/2014/main" id="{0DC0D16B-687F-ED73-8548-C569A90FC4C6}"/>
              </a:ext>
            </a:extLst>
          </p:cNvPr>
          <p:cNvSpPr txBox="1">
            <a:spLocks/>
          </p:cNvSpPr>
          <p:nvPr/>
        </p:nvSpPr>
        <p:spPr>
          <a:xfrm>
            <a:off x="460853" y="1020720"/>
            <a:ext cx="4394055" cy="1449430"/>
          </a:xfrm>
          <a:prstGeom prst="rect">
            <a:avLst/>
          </a:prstGeom>
        </p:spPr>
        <p:txBody>
          <a:bodyPr vert="horz" lIns="91440" tIns="45720" rIns="91440" bIns="45720" rtlCol="0" anchor="t" anchorCtr="0">
            <a:normAutofit/>
          </a:bodyPr>
          <a:lstStyle>
            <a:lvl1pPr algn="l" defTabSz="685800" rtl="0" eaLnBrk="1" latinLnBrk="0" hangingPunct="1">
              <a:lnSpc>
                <a:spcPct val="90000"/>
              </a:lnSpc>
              <a:spcBef>
                <a:spcPct val="0"/>
              </a:spcBef>
              <a:buNone/>
              <a:defRPr sz="3750" b="1" i="0" kern="1200" spc="-38" baseline="0">
                <a:solidFill>
                  <a:schemeClr val="tx2"/>
                </a:solidFill>
                <a:latin typeface="+mj-lt"/>
                <a:ea typeface="+mj-ea"/>
                <a:cs typeface="+mj-cs"/>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effectLst/>
                <a:uLnTx/>
                <a:uFillTx/>
                <a:latin typeface="Avenir Next LT Pro Regular" panose="020B0604020202020204"/>
                <a:ea typeface="+mn-ea"/>
                <a:cs typeface="+mn-cs"/>
              </a:rPr>
              <a:t>Peel delivers the infrastructure necessary to meet the needs of a growing community!</a:t>
            </a:r>
            <a:endParaRPr kumimoji="0" lang="en-CA" sz="2400" b="0" i="0" u="none" strike="noStrike" kern="1200" cap="none" spc="0" normalizeH="0" baseline="0" noProof="0">
              <a:ln>
                <a:noFill/>
              </a:ln>
              <a:effectLst/>
              <a:uLnTx/>
              <a:uFillTx/>
              <a:latin typeface="Avenir Next LT Pro Regular" panose="020B0604020202020204"/>
              <a:ea typeface="+mn-ea"/>
              <a:cs typeface="+mn-cs"/>
            </a:endParaRPr>
          </a:p>
        </p:txBody>
      </p:sp>
      <p:sp>
        <p:nvSpPr>
          <p:cNvPr id="21" name="TextBox 20">
            <a:extLst>
              <a:ext uri="{FF2B5EF4-FFF2-40B4-BE49-F238E27FC236}">
                <a16:creationId xmlns:a16="http://schemas.microsoft.com/office/drawing/2014/main" id="{3FD49C57-7700-4F81-ADA5-CA6C0432914F}"/>
              </a:ext>
            </a:extLst>
          </p:cNvPr>
          <p:cNvSpPr txBox="1"/>
          <p:nvPr/>
        </p:nvSpPr>
        <p:spPr>
          <a:xfrm>
            <a:off x="489103" y="2281178"/>
            <a:ext cx="3483091" cy="2862322"/>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CA" sz="2000"/>
              <a:t>Water Supply</a:t>
            </a:r>
            <a:endParaRPr lang="en-CA" sz="2000">
              <a:cs typeface="Calibri"/>
            </a:endParaRPr>
          </a:p>
          <a:p>
            <a:pPr marL="171450" indent="-171450">
              <a:buFont typeface="Arial" panose="020B0604020202020204" pitchFamily="34" charset="0"/>
              <a:buChar char="•"/>
            </a:pPr>
            <a:r>
              <a:rPr lang="en-CA" sz="2000"/>
              <a:t>Wastewater</a:t>
            </a:r>
            <a:endParaRPr lang="en-CA" sz="2000">
              <a:cs typeface="Calibri"/>
            </a:endParaRPr>
          </a:p>
          <a:p>
            <a:pPr marL="171450" indent="-171450">
              <a:buFont typeface="Arial" panose="020B0604020202020204" pitchFamily="34" charset="0"/>
              <a:buChar char="•"/>
            </a:pPr>
            <a:r>
              <a:rPr lang="en-CA" sz="2000"/>
              <a:t>Waste Management</a:t>
            </a:r>
          </a:p>
          <a:p>
            <a:pPr marL="171450" indent="-171450">
              <a:buFont typeface="Arial" panose="020B0604020202020204" pitchFamily="34" charset="0"/>
              <a:buChar char="•"/>
            </a:pPr>
            <a:r>
              <a:rPr lang="en-CA" sz="2000"/>
              <a:t>Transportation</a:t>
            </a:r>
          </a:p>
          <a:p>
            <a:pPr marL="171450" indent="-171450">
              <a:buFont typeface="Arial" panose="020B0604020202020204" pitchFamily="34" charset="0"/>
              <a:buChar char="•"/>
            </a:pPr>
            <a:r>
              <a:rPr lang="en-CA" sz="2000"/>
              <a:t>Public Health </a:t>
            </a:r>
          </a:p>
          <a:p>
            <a:pPr marL="171450" indent="-171450">
              <a:buFont typeface="Arial" panose="020B0604020202020204" pitchFamily="34" charset="0"/>
              <a:buChar char="•"/>
            </a:pPr>
            <a:r>
              <a:rPr lang="en-US" sz="2000"/>
              <a:t>Police Services</a:t>
            </a:r>
          </a:p>
          <a:p>
            <a:pPr marL="171450" indent="-171450">
              <a:buFont typeface="Arial" panose="020B0604020202020204" pitchFamily="34" charset="0"/>
              <a:buChar char="•"/>
            </a:pPr>
            <a:r>
              <a:rPr lang="en-CA" sz="2000">
                <a:ea typeface="+mn-lt"/>
                <a:cs typeface="+mn-lt"/>
              </a:rPr>
              <a:t>Housing Support</a:t>
            </a:r>
            <a:endParaRPr lang="en-US" sz="2000">
              <a:ea typeface="+mn-lt"/>
              <a:cs typeface="+mn-lt"/>
            </a:endParaRPr>
          </a:p>
          <a:p>
            <a:pPr marL="171450" indent="-171450">
              <a:buFont typeface="Arial" panose="020B0604020202020204" pitchFamily="34" charset="0"/>
              <a:buChar char="•"/>
            </a:pPr>
            <a:r>
              <a:rPr lang="en-CA" sz="2000">
                <a:ea typeface="+mn-lt"/>
                <a:cs typeface="+mn-lt"/>
              </a:rPr>
              <a:t>Child Care </a:t>
            </a:r>
          </a:p>
          <a:p>
            <a:endParaRPr lang="en-CA" sz="2000"/>
          </a:p>
        </p:txBody>
      </p:sp>
      <p:pic>
        <p:nvPicPr>
          <p:cNvPr id="7" name="Picture 6">
            <a:extLst>
              <a:ext uri="{FF2B5EF4-FFF2-40B4-BE49-F238E27FC236}">
                <a16:creationId xmlns:a16="http://schemas.microsoft.com/office/drawing/2014/main" id="{9D039B6B-D1C2-9819-1F9D-FE147A63FE83}"/>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363569" y="0"/>
            <a:ext cx="3780431" cy="5143499"/>
          </a:xfrm>
          <a:prstGeom prst="rect">
            <a:avLst/>
          </a:prstGeom>
        </p:spPr>
      </p:pic>
    </p:spTree>
    <p:extLst>
      <p:ext uri="{BB962C8B-B14F-4D97-AF65-F5344CB8AC3E}">
        <p14:creationId xmlns:p14="http://schemas.microsoft.com/office/powerpoint/2010/main" val="1190816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9D614D-783C-4EE7-9F8C-B3575E7BCB54}"/>
              </a:ext>
            </a:extLst>
          </p:cNvPr>
          <p:cNvSpPr>
            <a:spLocks noGrp="1"/>
          </p:cNvSpPr>
          <p:nvPr>
            <p:ph type="title"/>
          </p:nvPr>
        </p:nvSpPr>
        <p:spPr/>
        <p:txBody>
          <a:bodyPr>
            <a:normAutofit/>
          </a:bodyPr>
          <a:lstStyle/>
          <a:p>
            <a:r>
              <a:rPr lang="en-US" sz="3200"/>
              <a:t>Serving Our Community</a:t>
            </a:r>
            <a:endParaRPr lang="en-CA" sz="3200"/>
          </a:p>
        </p:txBody>
      </p:sp>
      <p:pic>
        <p:nvPicPr>
          <p:cNvPr id="3" name="Picture 2">
            <a:extLst>
              <a:ext uri="{FF2B5EF4-FFF2-40B4-BE49-F238E27FC236}">
                <a16:creationId xmlns:a16="http://schemas.microsoft.com/office/drawing/2014/main" id="{CB39B46C-00F6-3FD7-A377-4F0D4A384FB9}"/>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1156186"/>
            <a:ext cx="9161405" cy="3999853"/>
          </a:xfrm>
          <a:prstGeom prst="rect">
            <a:avLst/>
          </a:prstGeom>
        </p:spPr>
      </p:pic>
      <p:sp>
        <p:nvSpPr>
          <p:cNvPr id="8" name="Oval 7">
            <a:extLst>
              <a:ext uri="{FF2B5EF4-FFF2-40B4-BE49-F238E27FC236}">
                <a16:creationId xmlns:a16="http://schemas.microsoft.com/office/drawing/2014/main" id="{38EC0F0D-1AFD-22DA-4740-183B92D176F5}"/>
              </a:ext>
              <a:ext uri="{C183D7F6-B498-43B3-948B-1728B52AA6E4}">
                <adec:decorative xmlns:adec="http://schemas.microsoft.com/office/drawing/2017/decorative" val="1"/>
              </a:ext>
            </a:extLst>
          </p:cNvPr>
          <p:cNvSpPr/>
          <p:nvPr/>
        </p:nvSpPr>
        <p:spPr>
          <a:xfrm>
            <a:off x="643680" y="1409490"/>
            <a:ext cx="2244999" cy="2243117"/>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tIns="640080" rIns="45720" rtlCol="0" anchor="t" anchorCtr="0"/>
          <a:lstStyle/>
          <a:p>
            <a:pPr marL="7620" indent="-7620" algn="ctr"/>
            <a:endParaRPr lang="en-US" sz="2800" spc="-38">
              <a:solidFill>
                <a:schemeClr val="bg1"/>
              </a:solidFill>
              <a:latin typeface="+mj-lt"/>
            </a:endParaRPr>
          </a:p>
        </p:txBody>
      </p:sp>
      <p:sp>
        <p:nvSpPr>
          <p:cNvPr id="10" name="TextBox 9">
            <a:extLst>
              <a:ext uri="{FF2B5EF4-FFF2-40B4-BE49-F238E27FC236}">
                <a16:creationId xmlns:a16="http://schemas.microsoft.com/office/drawing/2014/main" id="{ACC94D1E-EB8C-FDFE-8C5A-9AD8DF722E89}"/>
              </a:ext>
            </a:extLst>
          </p:cNvPr>
          <p:cNvSpPr txBox="1"/>
          <p:nvPr/>
        </p:nvSpPr>
        <p:spPr>
          <a:xfrm>
            <a:off x="942764" y="1798084"/>
            <a:ext cx="1646830" cy="1740476"/>
          </a:xfrm>
          <a:prstGeom prst="rect">
            <a:avLst/>
          </a:prstGeom>
          <a:noFill/>
          <a:ln>
            <a:noFill/>
          </a:ln>
        </p:spPr>
        <p:txBody>
          <a:bodyPr wrap="square" rtlCol="0">
            <a:spAutoFit/>
          </a:bodyPr>
          <a:lstStyle/>
          <a:p>
            <a:pPr algn="ctr">
              <a:lnSpc>
                <a:spcPct val="90000"/>
              </a:lnSpc>
            </a:pPr>
            <a:r>
              <a:rPr lang="en-US" sz="5400" spc="-38">
                <a:solidFill>
                  <a:schemeClr val="bg1"/>
                </a:solidFill>
                <a:latin typeface="+mj-lt"/>
              </a:rPr>
              <a:t>$51 </a:t>
            </a:r>
          </a:p>
          <a:p>
            <a:pPr algn="ctr">
              <a:lnSpc>
                <a:spcPct val="90000"/>
              </a:lnSpc>
            </a:pPr>
            <a:r>
              <a:rPr lang="en-US" sz="3200" spc="-38">
                <a:solidFill>
                  <a:schemeClr val="bg1"/>
                </a:solidFill>
                <a:latin typeface="+mj-lt"/>
              </a:rPr>
              <a:t>billion</a:t>
            </a:r>
            <a:br>
              <a:rPr lang="en-US" sz="3200" spc="-38">
                <a:solidFill>
                  <a:schemeClr val="bg1"/>
                </a:solidFill>
                <a:latin typeface="+mj-lt"/>
              </a:rPr>
            </a:br>
            <a:r>
              <a:rPr lang="en-US" sz="1800" spc="-38">
                <a:solidFill>
                  <a:schemeClr val="bg1"/>
                </a:solidFill>
              </a:rPr>
              <a:t>asset value</a:t>
            </a:r>
          </a:p>
          <a:p>
            <a:endParaRPr lang="en-CA"/>
          </a:p>
        </p:txBody>
      </p:sp>
      <p:sp>
        <p:nvSpPr>
          <p:cNvPr id="12" name="Oval 11">
            <a:extLst>
              <a:ext uri="{FF2B5EF4-FFF2-40B4-BE49-F238E27FC236}">
                <a16:creationId xmlns:a16="http://schemas.microsoft.com/office/drawing/2014/main" id="{F86E1E90-D3B8-8CF1-FA6B-B132EEF7A82B}"/>
              </a:ext>
              <a:ext uri="{C183D7F6-B498-43B3-948B-1728B52AA6E4}">
                <adec:decorative xmlns:adec="http://schemas.microsoft.com/office/drawing/2017/decorative" val="1"/>
              </a:ext>
            </a:extLst>
          </p:cNvPr>
          <p:cNvSpPr/>
          <p:nvPr/>
        </p:nvSpPr>
        <p:spPr>
          <a:xfrm>
            <a:off x="2787355" y="1799514"/>
            <a:ext cx="2244999" cy="2243117"/>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tIns="640080" rIns="45720" rtlCol="0" anchor="t" anchorCtr="0"/>
          <a:lstStyle/>
          <a:p>
            <a:pPr marL="7620" indent="-7620" algn="ctr"/>
            <a:endParaRPr lang="en-US" sz="2800" spc="-38">
              <a:solidFill>
                <a:schemeClr val="bg1"/>
              </a:solidFill>
              <a:latin typeface="+mj-lt"/>
            </a:endParaRPr>
          </a:p>
        </p:txBody>
      </p:sp>
      <p:sp>
        <p:nvSpPr>
          <p:cNvPr id="13" name="TextBox 12">
            <a:extLst>
              <a:ext uri="{FF2B5EF4-FFF2-40B4-BE49-F238E27FC236}">
                <a16:creationId xmlns:a16="http://schemas.microsoft.com/office/drawing/2014/main" id="{1C0E2DAB-7047-36BB-E19C-3B6A0EB174E9}"/>
              </a:ext>
            </a:extLst>
          </p:cNvPr>
          <p:cNvSpPr txBox="1"/>
          <p:nvPr/>
        </p:nvSpPr>
        <p:spPr>
          <a:xfrm>
            <a:off x="3038221" y="2103222"/>
            <a:ext cx="1757468" cy="1505027"/>
          </a:xfrm>
          <a:prstGeom prst="rect">
            <a:avLst/>
          </a:prstGeom>
          <a:noFill/>
        </p:spPr>
        <p:txBody>
          <a:bodyPr wrap="square">
            <a:spAutoFit/>
          </a:bodyPr>
          <a:lstStyle/>
          <a:p>
            <a:pPr algn="ctr">
              <a:spcAft>
                <a:spcPts val="600"/>
              </a:spcAft>
            </a:pPr>
            <a:r>
              <a:rPr lang="en-US" sz="1400" spc="-38">
                <a:solidFill>
                  <a:schemeClr val="bg1"/>
                </a:solidFill>
              </a:rPr>
              <a:t>Service to more than</a:t>
            </a:r>
          </a:p>
          <a:p>
            <a:pPr algn="ctr">
              <a:lnSpc>
                <a:spcPct val="80000"/>
              </a:lnSpc>
            </a:pPr>
            <a:r>
              <a:rPr lang="en-US" sz="4800" spc="-38">
                <a:solidFill>
                  <a:schemeClr val="bg1"/>
                </a:solidFill>
                <a:latin typeface="+mj-lt"/>
              </a:rPr>
              <a:t>1.6 </a:t>
            </a:r>
          </a:p>
          <a:p>
            <a:pPr algn="ctr">
              <a:lnSpc>
                <a:spcPct val="80000"/>
              </a:lnSpc>
            </a:pPr>
            <a:r>
              <a:rPr lang="en-US" sz="2800" spc="-38">
                <a:solidFill>
                  <a:schemeClr val="bg1"/>
                </a:solidFill>
                <a:latin typeface="+mj-lt"/>
              </a:rPr>
              <a:t>million</a:t>
            </a:r>
          </a:p>
          <a:p>
            <a:pPr algn="ctr"/>
            <a:r>
              <a:rPr lang="en-US" sz="1200" spc="-38">
                <a:solidFill>
                  <a:schemeClr val="bg1"/>
                </a:solidFill>
              </a:rPr>
              <a:t>people in Peel</a:t>
            </a:r>
          </a:p>
        </p:txBody>
      </p:sp>
      <p:sp>
        <p:nvSpPr>
          <p:cNvPr id="22" name="Oval 21">
            <a:extLst>
              <a:ext uri="{FF2B5EF4-FFF2-40B4-BE49-F238E27FC236}">
                <a16:creationId xmlns:a16="http://schemas.microsoft.com/office/drawing/2014/main" id="{AFEF81AB-EFF2-42F5-EDBE-CAD866602A93}"/>
              </a:ext>
              <a:ext uri="{C183D7F6-B498-43B3-948B-1728B52AA6E4}">
                <adec:decorative xmlns:adec="http://schemas.microsoft.com/office/drawing/2017/decorative" val="1"/>
              </a:ext>
            </a:extLst>
          </p:cNvPr>
          <p:cNvSpPr/>
          <p:nvPr/>
        </p:nvSpPr>
        <p:spPr>
          <a:xfrm>
            <a:off x="5415547" y="1394314"/>
            <a:ext cx="2244999" cy="2243117"/>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tIns="640080" rIns="45720" rtlCol="0" anchor="t" anchorCtr="0"/>
          <a:lstStyle/>
          <a:p>
            <a:pPr marL="7620" indent="-7620" algn="ctr"/>
            <a:endParaRPr lang="en-US" sz="2800" spc="-38">
              <a:solidFill>
                <a:schemeClr val="bg1"/>
              </a:solidFill>
              <a:latin typeface="+mj-lt"/>
            </a:endParaRPr>
          </a:p>
        </p:txBody>
      </p:sp>
      <p:sp>
        <p:nvSpPr>
          <p:cNvPr id="25" name="Oval 24">
            <a:extLst>
              <a:ext uri="{FF2B5EF4-FFF2-40B4-BE49-F238E27FC236}">
                <a16:creationId xmlns:a16="http://schemas.microsoft.com/office/drawing/2014/main" id="{FC0F3C1E-2D3F-4F8E-6C0D-B7106E63BBBE}"/>
              </a:ext>
              <a:ext uri="{C183D7F6-B498-43B3-948B-1728B52AA6E4}">
                <adec:decorative xmlns:adec="http://schemas.microsoft.com/office/drawing/2017/decorative" val="1"/>
              </a:ext>
            </a:extLst>
          </p:cNvPr>
          <p:cNvSpPr/>
          <p:nvPr/>
        </p:nvSpPr>
        <p:spPr>
          <a:xfrm>
            <a:off x="7501236" y="2191576"/>
            <a:ext cx="1421704" cy="1420511"/>
          </a:xfrm>
          <a:prstGeom prst="ellipse">
            <a:avLst/>
          </a:prstGeom>
          <a:solidFill>
            <a:srgbClr val="00518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tIns="640080" rIns="45720" rtlCol="0" anchor="t" anchorCtr="0"/>
          <a:lstStyle/>
          <a:p>
            <a:pPr marL="7620" indent="-7620" algn="ctr"/>
            <a:endParaRPr lang="en-US" sz="2800" spc="-38">
              <a:solidFill>
                <a:schemeClr val="bg1"/>
              </a:solidFill>
              <a:latin typeface="+mj-lt"/>
            </a:endParaRPr>
          </a:p>
        </p:txBody>
      </p:sp>
      <p:sp>
        <p:nvSpPr>
          <p:cNvPr id="23" name="TextBox 22">
            <a:extLst>
              <a:ext uri="{FF2B5EF4-FFF2-40B4-BE49-F238E27FC236}">
                <a16:creationId xmlns:a16="http://schemas.microsoft.com/office/drawing/2014/main" id="{0A35A9B1-D20E-19D1-1DD3-3EE12D0184F8}"/>
              </a:ext>
            </a:extLst>
          </p:cNvPr>
          <p:cNvSpPr txBox="1"/>
          <p:nvPr/>
        </p:nvSpPr>
        <p:spPr>
          <a:xfrm>
            <a:off x="5644225" y="1620383"/>
            <a:ext cx="1793142" cy="2023631"/>
          </a:xfrm>
          <a:prstGeom prst="rect">
            <a:avLst/>
          </a:prstGeom>
          <a:noFill/>
          <a:ln>
            <a:noFill/>
          </a:ln>
        </p:spPr>
        <p:txBody>
          <a:bodyPr wrap="square" rtlCol="0">
            <a:spAutoFit/>
          </a:bodyPr>
          <a:lstStyle/>
          <a:p>
            <a:pPr algn="ctr"/>
            <a:r>
              <a:rPr lang="en-US" sz="2400" spc="-38">
                <a:solidFill>
                  <a:schemeClr val="bg1"/>
                </a:solidFill>
                <a:latin typeface="+mj-lt"/>
              </a:rPr>
              <a:t>Over 2,100</a:t>
            </a:r>
          </a:p>
          <a:p>
            <a:pPr algn="ctr"/>
            <a:r>
              <a:rPr lang="en-US" sz="1400" spc="-38">
                <a:solidFill>
                  <a:schemeClr val="bg1"/>
                </a:solidFill>
                <a:latin typeface="+mj-lt"/>
              </a:rPr>
              <a:t>New Units/Beds</a:t>
            </a:r>
            <a:r>
              <a:rPr lang="en-US" sz="1600" spc="-38">
                <a:solidFill>
                  <a:schemeClr val="bg1"/>
                </a:solidFill>
                <a:latin typeface="+mj-lt"/>
              </a:rPr>
              <a:t> </a:t>
            </a:r>
            <a:br>
              <a:rPr lang="en-US" sz="2800" spc="-38">
                <a:solidFill>
                  <a:schemeClr val="bg1"/>
                </a:solidFill>
                <a:latin typeface="+mj-lt"/>
              </a:rPr>
            </a:br>
            <a:r>
              <a:rPr lang="en-US" sz="1200" spc="-38">
                <a:solidFill>
                  <a:schemeClr val="bg1"/>
                </a:solidFill>
              </a:rPr>
              <a:t>with the majority from Peel’s Community Housing Development Program</a:t>
            </a:r>
          </a:p>
          <a:p>
            <a:endParaRPr lang="en-CA"/>
          </a:p>
        </p:txBody>
      </p:sp>
      <p:sp>
        <p:nvSpPr>
          <p:cNvPr id="26" name="TextBox 25">
            <a:extLst>
              <a:ext uri="{FF2B5EF4-FFF2-40B4-BE49-F238E27FC236}">
                <a16:creationId xmlns:a16="http://schemas.microsoft.com/office/drawing/2014/main" id="{E5C6AFF6-AF17-24C5-B7B4-8ADFBEA60DC8}"/>
              </a:ext>
            </a:extLst>
          </p:cNvPr>
          <p:cNvSpPr txBox="1"/>
          <p:nvPr/>
        </p:nvSpPr>
        <p:spPr>
          <a:xfrm>
            <a:off x="7559406" y="2218863"/>
            <a:ext cx="1314152" cy="1623521"/>
          </a:xfrm>
          <a:prstGeom prst="rect">
            <a:avLst/>
          </a:prstGeom>
          <a:noFill/>
          <a:ln>
            <a:noFill/>
          </a:ln>
        </p:spPr>
        <p:txBody>
          <a:bodyPr wrap="square" rtlCol="0">
            <a:spAutoFit/>
          </a:bodyPr>
          <a:lstStyle/>
          <a:p>
            <a:pPr algn="ctr"/>
            <a:r>
              <a:rPr lang="en-US" sz="2000" b="1" spc="-38">
                <a:solidFill>
                  <a:schemeClr val="bg1"/>
                </a:solidFill>
                <a:latin typeface="+mj-lt"/>
              </a:rPr>
              <a:t>$156 </a:t>
            </a:r>
          </a:p>
          <a:p>
            <a:pPr algn="ctr"/>
            <a:r>
              <a:rPr lang="en-US" sz="1400" b="1" spc="-38">
                <a:solidFill>
                  <a:schemeClr val="bg1"/>
                </a:solidFill>
                <a:latin typeface="+mj-lt"/>
              </a:rPr>
              <a:t>million </a:t>
            </a:r>
            <a:r>
              <a:rPr lang="en-US" sz="1200" spc="-38">
                <a:solidFill>
                  <a:schemeClr val="bg1"/>
                </a:solidFill>
              </a:rPr>
              <a:t>asked in 2025 Budget to enhance</a:t>
            </a:r>
          </a:p>
          <a:p>
            <a:pPr algn="ctr"/>
            <a:r>
              <a:rPr lang="en-US" sz="1200" spc="-38">
                <a:solidFill>
                  <a:schemeClr val="bg1"/>
                </a:solidFill>
              </a:rPr>
              <a:t>  community safety</a:t>
            </a:r>
          </a:p>
          <a:p>
            <a:endParaRPr lang="en-CA"/>
          </a:p>
        </p:txBody>
      </p:sp>
      <p:sp>
        <p:nvSpPr>
          <p:cNvPr id="16" name="Oval 15">
            <a:extLst>
              <a:ext uri="{FF2B5EF4-FFF2-40B4-BE49-F238E27FC236}">
                <a16:creationId xmlns:a16="http://schemas.microsoft.com/office/drawing/2014/main" id="{EE7D620B-13C7-3224-7E6F-69EABB0883C3}"/>
              </a:ext>
              <a:ext uri="{C183D7F6-B498-43B3-948B-1728B52AA6E4}">
                <adec:decorative xmlns:adec="http://schemas.microsoft.com/office/drawing/2017/decorative" val="1"/>
              </a:ext>
            </a:extLst>
          </p:cNvPr>
          <p:cNvSpPr/>
          <p:nvPr/>
        </p:nvSpPr>
        <p:spPr>
          <a:xfrm>
            <a:off x="1942180" y="3343986"/>
            <a:ext cx="1421704" cy="1420512"/>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tIns="640080" rIns="45720" rtlCol="0" anchor="t" anchorCtr="0"/>
          <a:lstStyle/>
          <a:p>
            <a:pPr marL="7620" indent="-7620" algn="ctr"/>
            <a:endParaRPr lang="en-US" sz="2800" spc="-38">
              <a:solidFill>
                <a:schemeClr val="bg1"/>
              </a:solidFill>
              <a:latin typeface="+mj-lt"/>
            </a:endParaRPr>
          </a:p>
        </p:txBody>
      </p:sp>
      <p:sp>
        <p:nvSpPr>
          <p:cNvPr id="17" name="TextBox 16">
            <a:extLst>
              <a:ext uri="{FF2B5EF4-FFF2-40B4-BE49-F238E27FC236}">
                <a16:creationId xmlns:a16="http://schemas.microsoft.com/office/drawing/2014/main" id="{AC71FAFA-5737-B0B4-63E1-278C0BD7B492}"/>
              </a:ext>
            </a:extLst>
          </p:cNvPr>
          <p:cNvSpPr txBox="1"/>
          <p:nvPr/>
        </p:nvSpPr>
        <p:spPr>
          <a:xfrm>
            <a:off x="2017786" y="3416294"/>
            <a:ext cx="1270492" cy="1531188"/>
          </a:xfrm>
          <a:prstGeom prst="rect">
            <a:avLst/>
          </a:prstGeom>
          <a:noFill/>
          <a:ln>
            <a:noFill/>
          </a:ln>
        </p:spPr>
        <p:txBody>
          <a:bodyPr wrap="square" rtlCol="0">
            <a:spAutoFit/>
          </a:bodyPr>
          <a:lstStyle/>
          <a:p>
            <a:pPr algn="ctr"/>
            <a:r>
              <a:rPr lang="en-US" sz="3200" b="1" spc="-38">
                <a:solidFill>
                  <a:schemeClr val="bg1"/>
                </a:solidFill>
              </a:rPr>
              <a:t>566</a:t>
            </a:r>
            <a:r>
              <a:rPr lang="en-US" sz="1600" b="1" spc="-38">
                <a:solidFill>
                  <a:schemeClr val="bg1"/>
                </a:solidFill>
              </a:rPr>
              <a:t> </a:t>
            </a:r>
            <a:r>
              <a:rPr lang="en-US" sz="1200" b="1" spc="-38">
                <a:solidFill>
                  <a:schemeClr val="bg1"/>
                </a:solidFill>
              </a:rPr>
              <a:t>million </a:t>
            </a:r>
            <a:r>
              <a:rPr lang="en-US" sz="1200" b="1" spc="-38" err="1">
                <a:solidFill>
                  <a:schemeClr val="bg1"/>
                </a:solidFill>
              </a:rPr>
              <a:t>litres</a:t>
            </a:r>
            <a:endParaRPr lang="en-US" sz="1200" b="1" spc="-38">
              <a:solidFill>
                <a:schemeClr val="bg1"/>
              </a:solidFill>
            </a:endParaRPr>
          </a:p>
          <a:p>
            <a:pPr algn="ctr"/>
            <a:r>
              <a:rPr lang="en-US" sz="1200" spc="-38">
                <a:solidFill>
                  <a:schemeClr val="bg1"/>
                </a:solidFill>
              </a:rPr>
              <a:t>Average water produced </a:t>
            </a:r>
            <a:br>
              <a:rPr lang="en-US" sz="1200" spc="-38">
                <a:solidFill>
                  <a:schemeClr val="bg1"/>
                </a:solidFill>
              </a:rPr>
            </a:br>
            <a:r>
              <a:rPr lang="en-US" sz="1200" spc="-38">
                <a:solidFill>
                  <a:schemeClr val="bg1"/>
                </a:solidFill>
              </a:rPr>
              <a:t>per day</a:t>
            </a:r>
          </a:p>
          <a:p>
            <a:endParaRPr lang="en-CA"/>
          </a:p>
        </p:txBody>
      </p:sp>
      <p:sp>
        <p:nvSpPr>
          <p:cNvPr id="19" name="Oval 18">
            <a:extLst>
              <a:ext uri="{FF2B5EF4-FFF2-40B4-BE49-F238E27FC236}">
                <a16:creationId xmlns:a16="http://schemas.microsoft.com/office/drawing/2014/main" id="{6490D9C2-1852-7ABA-16FC-13FC5CE2DD57}"/>
              </a:ext>
              <a:ext uri="{C183D7F6-B498-43B3-948B-1728B52AA6E4}">
                <adec:decorative xmlns:adec="http://schemas.microsoft.com/office/drawing/2017/decorative" val="1"/>
              </a:ext>
            </a:extLst>
          </p:cNvPr>
          <p:cNvSpPr/>
          <p:nvPr/>
        </p:nvSpPr>
        <p:spPr>
          <a:xfrm>
            <a:off x="4459669" y="3332375"/>
            <a:ext cx="1421704" cy="1420512"/>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tIns="640080" rIns="45720" rtlCol="0" anchor="t" anchorCtr="0"/>
          <a:lstStyle/>
          <a:p>
            <a:pPr marL="7620" indent="-7620" algn="ctr"/>
            <a:endParaRPr lang="en-US" sz="2800" spc="-38">
              <a:solidFill>
                <a:schemeClr val="bg1"/>
              </a:solidFill>
              <a:latin typeface="+mj-lt"/>
            </a:endParaRPr>
          </a:p>
        </p:txBody>
      </p:sp>
      <p:sp>
        <p:nvSpPr>
          <p:cNvPr id="20" name="TextBox 19">
            <a:extLst>
              <a:ext uri="{FF2B5EF4-FFF2-40B4-BE49-F238E27FC236}">
                <a16:creationId xmlns:a16="http://schemas.microsoft.com/office/drawing/2014/main" id="{A8B4C948-7CF4-67DE-3A22-32E03EBB2AAB}"/>
              </a:ext>
            </a:extLst>
          </p:cNvPr>
          <p:cNvSpPr txBox="1"/>
          <p:nvPr/>
        </p:nvSpPr>
        <p:spPr>
          <a:xfrm>
            <a:off x="4433093" y="3709746"/>
            <a:ext cx="1481188" cy="854080"/>
          </a:xfrm>
          <a:prstGeom prst="rect">
            <a:avLst/>
          </a:prstGeom>
          <a:noFill/>
          <a:ln>
            <a:noFill/>
          </a:ln>
        </p:spPr>
        <p:txBody>
          <a:bodyPr wrap="square" rtlCol="0">
            <a:spAutoFit/>
          </a:bodyPr>
          <a:lstStyle/>
          <a:p>
            <a:pPr algn="ctr"/>
            <a:r>
              <a:rPr lang="en-US" sz="2400">
                <a:solidFill>
                  <a:schemeClr val="bg1"/>
                </a:solidFill>
                <a:latin typeface="+mj-lt"/>
              </a:rPr>
              <a:t>4,789 </a:t>
            </a:r>
            <a:r>
              <a:rPr lang="en-US" sz="1600">
                <a:solidFill>
                  <a:schemeClr val="bg1"/>
                </a:solidFill>
                <a:latin typeface="+mj-lt"/>
              </a:rPr>
              <a:t>km</a:t>
            </a:r>
            <a:r>
              <a:rPr lang="en-US" sz="1600" b="1" spc="-38">
                <a:solidFill>
                  <a:schemeClr val="bg1"/>
                </a:solidFill>
              </a:rPr>
              <a:t> </a:t>
            </a:r>
          </a:p>
          <a:p>
            <a:pPr algn="ctr"/>
            <a:r>
              <a:rPr lang="en-US" sz="1200" spc="-38">
                <a:solidFill>
                  <a:schemeClr val="bg1"/>
                </a:solidFill>
              </a:rPr>
              <a:t>watermains</a:t>
            </a:r>
          </a:p>
          <a:p>
            <a:endParaRPr lang="en-CA"/>
          </a:p>
        </p:txBody>
      </p:sp>
      <p:sp>
        <p:nvSpPr>
          <p:cNvPr id="28" name="Oval 27">
            <a:extLst>
              <a:ext uri="{FF2B5EF4-FFF2-40B4-BE49-F238E27FC236}">
                <a16:creationId xmlns:a16="http://schemas.microsoft.com/office/drawing/2014/main" id="{A50FF4A8-C33F-ED12-F415-5F7644E6AA34}"/>
              </a:ext>
              <a:ext uri="{C183D7F6-B498-43B3-948B-1728B52AA6E4}">
                <adec:decorative xmlns:adec="http://schemas.microsoft.com/office/drawing/2017/decorative" val="1"/>
              </a:ext>
            </a:extLst>
          </p:cNvPr>
          <p:cNvSpPr/>
          <p:nvPr/>
        </p:nvSpPr>
        <p:spPr>
          <a:xfrm>
            <a:off x="6356069" y="3374909"/>
            <a:ext cx="1421704" cy="1420513"/>
          </a:xfrm>
          <a:prstGeom prst="ellipse">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tIns="640080" rIns="45720" rtlCol="0" anchor="t" anchorCtr="0"/>
          <a:lstStyle/>
          <a:p>
            <a:pPr marL="7620" indent="-7620" algn="ctr"/>
            <a:endParaRPr lang="en-US" sz="2800" spc="-38">
              <a:solidFill>
                <a:schemeClr val="bg1"/>
              </a:solidFill>
              <a:latin typeface="+mj-lt"/>
            </a:endParaRPr>
          </a:p>
        </p:txBody>
      </p:sp>
      <p:sp>
        <p:nvSpPr>
          <p:cNvPr id="29" name="TextBox 28">
            <a:extLst>
              <a:ext uri="{FF2B5EF4-FFF2-40B4-BE49-F238E27FC236}">
                <a16:creationId xmlns:a16="http://schemas.microsoft.com/office/drawing/2014/main" id="{6C9BB288-0D2F-B89F-0792-DE97D35C81FA}"/>
              </a:ext>
            </a:extLst>
          </p:cNvPr>
          <p:cNvSpPr txBox="1"/>
          <p:nvPr/>
        </p:nvSpPr>
        <p:spPr>
          <a:xfrm>
            <a:off x="6356070" y="3622290"/>
            <a:ext cx="1421703" cy="1038746"/>
          </a:xfrm>
          <a:prstGeom prst="rect">
            <a:avLst/>
          </a:prstGeom>
          <a:noFill/>
          <a:ln>
            <a:noFill/>
          </a:ln>
        </p:spPr>
        <p:txBody>
          <a:bodyPr wrap="square" rtlCol="0">
            <a:spAutoFit/>
          </a:bodyPr>
          <a:lstStyle/>
          <a:p>
            <a:pPr algn="ctr"/>
            <a:r>
              <a:rPr lang="en-US" sz="2400">
                <a:solidFill>
                  <a:schemeClr val="bg1"/>
                </a:solidFill>
                <a:latin typeface="+mj-lt"/>
              </a:rPr>
              <a:t>31.4%</a:t>
            </a:r>
            <a:endParaRPr lang="en-US" sz="2400" b="1" spc="-38">
              <a:solidFill>
                <a:schemeClr val="bg1"/>
              </a:solidFill>
            </a:endParaRPr>
          </a:p>
          <a:p>
            <a:pPr algn="ctr"/>
            <a:r>
              <a:rPr lang="en-US" sz="1200" spc="-38">
                <a:solidFill>
                  <a:schemeClr val="bg1"/>
                </a:solidFill>
              </a:rPr>
              <a:t>reduction in GHG from 2010 levels </a:t>
            </a:r>
          </a:p>
          <a:p>
            <a:endParaRPr lang="en-CA"/>
          </a:p>
        </p:txBody>
      </p:sp>
    </p:spTree>
    <p:extLst>
      <p:ext uri="{BB962C8B-B14F-4D97-AF65-F5344CB8AC3E}">
        <p14:creationId xmlns:p14="http://schemas.microsoft.com/office/powerpoint/2010/main" val="1409525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E7DBE3B-C6A1-4BB8-6522-5106FE306C4D}"/>
              </a:ext>
              <a:ext uri="{C183D7F6-B498-43B3-948B-1728B52AA6E4}">
                <adec:decorative xmlns:adec="http://schemas.microsoft.com/office/drawing/2017/decorative" val="1"/>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a:xfrm>
            <a:off x="-20638" y="-19051"/>
            <a:ext cx="9164638" cy="5174201"/>
          </a:xfrm>
          <a:prstGeom prst="rect">
            <a:avLst/>
          </a:prstGeom>
        </p:spPr>
      </p:pic>
      <p:sp>
        <p:nvSpPr>
          <p:cNvPr id="5" name="Rectangle 5">
            <a:extLst>
              <a:ext uri="{FF2B5EF4-FFF2-40B4-BE49-F238E27FC236}">
                <a16:creationId xmlns:a16="http://schemas.microsoft.com/office/drawing/2014/main" id="{ED7DB6FA-C665-DF7F-16E0-C2894DA441C3}"/>
              </a:ext>
              <a:ext uri="{C183D7F6-B498-43B3-948B-1728B52AA6E4}">
                <adec:decorative xmlns:adec="http://schemas.microsoft.com/office/drawing/2017/decorative" val="1"/>
              </a:ext>
            </a:extLst>
          </p:cNvPr>
          <p:cNvSpPr>
            <a:spLocks/>
          </p:cNvSpPr>
          <p:nvPr/>
        </p:nvSpPr>
        <p:spPr>
          <a:xfrm>
            <a:off x="-7673" y="-18672"/>
            <a:ext cx="9131225" cy="2768200"/>
          </a:xfrm>
          <a:custGeom>
            <a:avLst/>
            <a:gdLst>
              <a:gd name="connsiteX0" fmla="*/ 0 w 9144000"/>
              <a:gd name="connsiteY0" fmla="*/ 0 h 2317070"/>
              <a:gd name="connsiteX1" fmla="*/ 9144000 w 9144000"/>
              <a:gd name="connsiteY1" fmla="*/ 0 h 2317070"/>
              <a:gd name="connsiteX2" fmla="*/ 9144000 w 9144000"/>
              <a:gd name="connsiteY2" fmla="*/ 2317070 h 2317070"/>
              <a:gd name="connsiteX3" fmla="*/ 0 w 9144000"/>
              <a:gd name="connsiteY3" fmla="*/ 2317070 h 2317070"/>
              <a:gd name="connsiteX4" fmla="*/ 0 w 9144000"/>
              <a:gd name="connsiteY4" fmla="*/ 0 h 2317070"/>
              <a:gd name="connsiteX0" fmla="*/ 0 w 9144000"/>
              <a:gd name="connsiteY0" fmla="*/ 0 h 3617232"/>
              <a:gd name="connsiteX1" fmla="*/ 9144000 w 9144000"/>
              <a:gd name="connsiteY1" fmla="*/ 0 h 3617232"/>
              <a:gd name="connsiteX2" fmla="*/ 9144000 w 9144000"/>
              <a:gd name="connsiteY2" fmla="*/ 2317070 h 3617232"/>
              <a:gd name="connsiteX3" fmla="*/ 9525 w 9144000"/>
              <a:gd name="connsiteY3" fmla="*/ 3617232 h 3617232"/>
              <a:gd name="connsiteX4" fmla="*/ 0 w 9144000"/>
              <a:gd name="connsiteY4" fmla="*/ 0 h 3617232"/>
              <a:gd name="connsiteX0" fmla="*/ 0 w 9148763"/>
              <a:gd name="connsiteY0" fmla="*/ 0 h 3617232"/>
              <a:gd name="connsiteX1" fmla="*/ 9144000 w 9148763"/>
              <a:gd name="connsiteY1" fmla="*/ 0 h 3617232"/>
              <a:gd name="connsiteX2" fmla="*/ 9148763 w 9148763"/>
              <a:gd name="connsiteY2" fmla="*/ 1893208 h 3617232"/>
              <a:gd name="connsiteX3" fmla="*/ 9525 w 9148763"/>
              <a:gd name="connsiteY3" fmla="*/ 3617232 h 3617232"/>
              <a:gd name="connsiteX4" fmla="*/ 0 w 9148763"/>
              <a:gd name="connsiteY4" fmla="*/ 0 h 3617232"/>
              <a:gd name="connsiteX0" fmla="*/ 0 w 9148763"/>
              <a:gd name="connsiteY0" fmla="*/ 0 h 3617232"/>
              <a:gd name="connsiteX1" fmla="*/ 9144000 w 9148763"/>
              <a:gd name="connsiteY1" fmla="*/ 0 h 3617232"/>
              <a:gd name="connsiteX2" fmla="*/ 9148763 w 9148763"/>
              <a:gd name="connsiteY2" fmla="*/ 1797958 h 3617232"/>
              <a:gd name="connsiteX3" fmla="*/ 9525 w 9148763"/>
              <a:gd name="connsiteY3" fmla="*/ 3617232 h 3617232"/>
              <a:gd name="connsiteX4" fmla="*/ 0 w 9148763"/>
              <a:gd name="connsiteY4" fmla="*/ 0 h 3617232"/>
              <a:gd name="connsiteX0" fmla="*/ 0 w 9144458"/>
              <a:gd name="connsiteY0" fmla="*/ 0 h 3617232"/>
              <a:gd name="connsiteX1" fmla="*/ 9144000 w 9144458"/>
              <a:gd name="connsiteY1" fmla="*/ 0 h 3617232"/>
              <a:gd name="connsiteX2" fmla="*/ 9144000 w 9144458"/>
              <a:gd name="connsiteY2" fmla="*/ 1707470 h 3617232"/>
              <a:gd name="connsiteX3" fmla="*/ 9525 w 9144458"/>
              <a:gd name="connsiteY3" fmla="*/ 3617232 h 3617232"/>
              <a:gd name="connsiteX4" fmla="*/ 0 w 9144458"/>
              <a:gd name="connsiteY4" fmla="*/ 0 h 3617232"/>
              <a:gd name="connsiteX0" fmla="*/ 0 w 9144458"/>
              <a:gd name="connsiteY0" fmla="*/ 0 h 3712482"/>
              <a:gd name="connsiteX1" fmla="*/ 9144000 w 9144458"/>
              <a:gd name="connsiteY1" fmla="*/ 0 h 3712482"/>
              <a:gd name="connsiteX2" fmla="*/ 9144000 w 9144458"/>
              <a:gd name="connsiteY2" fmla="*/ 1707470 h 3712482"/>
              <a:gd name="connsiteX3" fmla="*/ 14288 w 9144458"/>
              <a:gd name="connsiteY3" fmla="*/ 3712482 h 3712482"/>
              <a:gd name="connsiteX4" fmla="*/ 0 w 9144458"/>
              <a:gd name="connsiteY4" fmla="*/ 0 h 3712482"/>
              <a:gd name="connsiteX0" fmla="*/ 0 w 9144458"/>
              <a:gd name="connsiteY0" fmla="*/ 0 h 3694553"/>
              <a:gd name="connsiteX1" fmla="*/ 9144000 w 9144458"/>
              <a:gd name="connsiteY1" fmla="*/ 0 h 3694553"/>
              <a:gd name="connsiteX2" fmla="*/ 9144000 w 9144458"/>
              <a:gd name="connsiteY2" fmla="*/ 1707470 h 3694553"/>
              <a:gd name="connsiteX3" fmla="*/ 14288 w 9144458"/>
              <a:gd name="connsiteY3" fmla="*/ 3694553 h 3694553"/>
              <a:gd name="connsiteX4" fmla="*/ 0 w 9144458"/>
              <a:gd name="connsiteY4" fmla="*/ 0 h 3694553"/>
              <a:gd name="connsiteX0" fmla="*/ 4698 w 9131227"/>
              <a:gd name="connsiteY0" fmla="*/ 1625600 h 3694553"/>
              <a:gd name="connsiteX1" fmla="*/ 9130769 w 9131227"/>
              <a:gd name="connsiteY1" fmla="*/ 0 h 3694553"/>
              <a:gd name="connsiteX2" fmla="*/ 9130769 w 9131227"/>
              <a:gd name="connsiteY2" fmla="*/ 1707470 h 3694553"/>
              <a:gd name="connsiteX3" fmla="*/ 1057 w 9131227"/>
              <a:gd name="connsiteY3" fmla="*/ 3694553 h 3694553"/>
              <a:gd name="connsiteX4" fmla="*/ 4698 w 9131227"/>
              <a:gd name="connsiteY4" fmla="*/ 1625600 h 3694553"/>
              <a:gd name="connsiteX0" fmla="*/ 4698 w 9130769"/>
              <a:gd name="connsiteY0" fmla="*/ 107990 h 2176943"/>
              <a:gd name="connsiteX1" fmla="*/ 9029169 w 9130769"/>
              <a:gd name="connsiteY1" fmla="*/ 125920 h 2176943"/>
              <a:gd name="connsiteX2" fmla="*/ 9130769 w 9130769"/>
              <a:gd name="connsiteY2" fmla="*/ 189860 h 2176943"/>
              <a:gd name="connsiteX3" fmla="*/ 1057 w 9130769"/>
              <a:gd name="connsiteY3" fmla="*/ 2176943 h 2176943"/>
              <a:gd name="connsiteX4" fmla="*/ 4698 w 9130769"/>
              <a:gd name="connsiteY4" fmla="*/ 107990 h 2176943"/>
              <a:gd name="connsiteX0" fmla="*/ 4698 w 9130769"/>
              <a:gd name="connsiteY0" fmla="*/ 105767 h 2174720"/>
              <a:gd name="connsiteX1" fmla="*/ 9112839 w 9130769"/>
              <a:gd name="connsiteY1" fmla="*/ 141627 h 2174720"/>
              <a:gd name="connsiteX2" fmla="*/ 9130769 w 9130769"/>
              <a:gd name="connsiteY2" fmla="*/ 187637 h 2174720"/>
              <a:gd name="connsiteX3" fmla="*/ 1057 w 9130769"/>
              <a:gd name="connsiteY3" fmla="*/ 2174720 h 2174720"/>
              <a:gd name="connsiteX4" fmla="*/ 4698 w 9130769"/>
              <a:gd name="connsiteY4" fmla="*/ 105767 h 2174720"/>
              <a:gd name="connsiteX0" fmla="*/ 4698 w 9130769"/>
              <a:gd name="connsiteY0" fmla="*/ 0 h 2768200"/>
              <a:gd name="connsiteX1" fmla="*/ 9112839 w 9130769"/>
              <a:gd name="connsiteY1" fmla="*/ 735107 h 2768200"/>
              <a:gd name="connsiteX2" fmla="*/ 9130769 w 9130769"/>
              <a:gd name="connsiteY2" fmla="*/ 781117 h 2768200"/>
              <a:gd name="connsiteX3" fmla="*/ 1057 w 9130769"/>
              <a:gd name="connsiteY3" fmla="*/ 2768200 h 2768200"/>
              <a:gd name="connsiteX4" fmla="*/ 4698 w 9130769"/>
              <a:gd name="connsiteY4" fmla="*/ 0 h 2768200"/>
              <a:gd name="connsiteX0" fmla="*/ 4698 w 9136929"/>
              <a:gd name="connsiteY0" fmla="*/ 0 h 2768200"/>
              <a:gd name="connsiteX1" fmla="*/ 9136744 w 9136929"/>
              <a:gd name="connsiteY1" fmla="*/ 89648 h 2768200"/>
              <a:gd name="connsiteX2" fmla="*/ 9130769 w 9136929"/>
              <a:gd name="connsiteY2" fmla="*/ 781117 h 2768200"/>
              <a:gd name="connsiteX3" fmla="*/ 1057 w 9136929"/>
              <a:gd name="connsiteY3" fmla="*/ 2768200 h 2768200"/>
              <a:gd name="connsiteX4" fmla="*/ 4698 w 9136929"/>
              <a:gd name="connsiteY4" fmla="*/ 0 h 2768200"/>
              <a:gd name="connsiteX0" fmla="*/ 4698 w 9131225"/>
              <a:gd name="connsiteY0" fmla="*/ 0 h 2768200"/>
              <a:gd name="connsiteX1" fmla="*/ 9130767 w 9131225"/>
              <a:gd name="connsiteY1" fmla="*/ 11954 h 2768200"/>
              <a:gd name="connsiteX2" fmla="*/ 9130769 w 9131225"/>
              <a:gd name="connsiteY2" fmla="*/ 781117 h 2768200"/>
              <a:gd name="connsiteX3" fmla="*/ 1057 w 9131225"/>
              <a:gd name="connsiteY3" fmla="*/ 2768200 h 2768200"/>
              <a:gd name="connsiteX4" fmla="*/ 4698 w 9131225"/>
              <a:gd name="connsiteY4" fmla="*/ 0 h 276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225" h="2768200">
                <a:moveTo>
                  <a:pt x="4698" y="0"/>
                </a:moveTo>
                <a:lnTo>
                  <a:pt x="9130767" y="11954"/>
                </a:lnTo>
                <a:cubicBezTo>
                  <a:pt x="9132355" y="643023"/>
                  <a:pt x="9129181" y="150048"/>
                  <a:pt x="9130769" y="781117"/>
                </a:cubicBezTo>
                <a:lnTo>
                  <a:pt x="1057" y="2768200"/>
                </a:lnTo>
                <a:cubicBezTo>
                  <a:pt x="-3706" y="1530706"/>
                  <a:pt x="9461" y="1237494"/>
                  <a:pt x="4698" y="0"/>
                </a:cubicBezTo>
                <a:close/>
              </a:path>
            </a:pathLst>
          </a:custGeom>
          <a:solidFill>
            <a:srgbClr val="0051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BE10F21B-4231-5DCD-90CA-E3BF4E89EDDF}"/>
              </a:ext>
            </a:extLst>
          </p:cNvPr>
          <p:cNvSpPr>
            <a:spLocks noGrp="1"/>
          </p:cNvSpPr>
          <p:nvPr>
            <p:ph type="ctrTitle"/>
          </p:nvPr>
        </p:nvSpPr>
        <p:spPr>
          <a:xfrm>
            <a:off x="564356" y="696443"/>
            <a:ext cx="7364455" cy="877163"/>
          </a:xfrm>
        </p:spPr>
        <p:txBody>
          <a:bodyPr/>
          <a:lstStyle/>
          <a:p>
            <a:r>
              <a:rPr lang="en-CA" sz="6000" b="1" spc="-140">
                <a:solidFill>
                  <a:schemeClr val="bg1"/>
                </a:solidFill>
              </a:rPr>
              <a:t>Economic Highlights </a:t>
            </a:r>
            <a:endParaRPr lang="en-US" sz="4800" b="1" spc="-140">
              <a:solidFill>
                <a:srgbClr val="1A67E0"/>
              </a:solidFill>
            </a:endParaRPr>
          </a:p>
        </p:txBody>
      </p:sp>
    </p:spTree>
    <p:extLst>
      <p:ext uri="{BB962C8B-B14F-4D97-AF65-F5344CB8AC3E}">
        <p14:creationId xmlns:p14="http://schemas.microsoft.com/office/powerpoint/2010/main" val="1776268168"/>
      </p:ext>
    </p:extLst>
  </p:cSld>
  <p:clrMapOvr>
    <a:masterClrMapping/>
  </p:clrMapOvr>
</p:sld>
</file>

<file path=ppt/theme/theme1.xml><?xml version="1.0" encoding="utf-8"?>
<a:theme xmlns:a="http://schemas.openxmlformats.org/drawingml/2006/main" name="Peel Theme 9 ppt">
  <a:themeElements>
    <a:clrScheme name="Peel colours 0722">
      <a:dk1>
        <a:srgbClr val="000000"/>
      </a:dk1>
      <a:lt1>
        <a:srgbClr val="FFFFFF"/>
      </a:lt1>
      <a:dk2>
        <a:srgbClr val="005B9C"/>
      </a:dk2>
      <a:lt2>
        <a:srgbClr val="E7E6E6"/>
      </a:lt2>
      <a:accent1>
        <a:srgbClr val="005B9C"/>
      </a:accent1>
      <a:accent2>
        <a:srgbClr val="CF4827"/>
      </a:accent2>
      <a:accent3>
        <a:srgbClr val="616161"/>
      </a:accent3>
      <a:accent4>
        <a:srgbClr val="832B78"/>
      </a:accent4>
      <a:accent5>
        <a:srgbClr val="FFC222"/>
      </a:accent5>
      <a:accent6>
        <a:srgbClr val="008575"/>
      </a:accent6>
      <a:hlink>
        <a:srgbClr val="005B9C"/>
      </a:hlink>
      <a:folHlink>
        <a:srgbClr val="832B78"/>
      </a:folHlink>
    </a:clrScheme>
    <a:fontScheme name="Arial Black-Arial">
      <a:majorFont>
        <a:latin typeface="Avenir Next LT Pro Bold"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venir Next LT Pro Regular"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ustom Color 1">
      <a:srgbClr val="EBEBEC"/>
    </a:custClr>
    <a:custClr name="Custom Color 2">
      <a:srgbClr val="808080"/>
    </a:custClr>
    <a:custClr name="Custom Color 3">
      <a:srgbClr val="E0E4E8"/>
    </a:custClr>
    <a:custClr name="Custom Color 4">
      <a:srgbClr val="E0E5F4"/>
    </a:custClr>
    <a:custClr name="Custom Color 5">
      <a:srgbClr val="E1E8F6"/>
    </a:custClr>
    <a:custClr name="Custom Color 6">
      <a:srgbClr val="F7DAD3"/>
    </a:custClr>
    <a:custClr name="Custom Color 7">
      <a:srgbClr val="E0D5EA"/>
    </a:custClr>
    <a:custClr name="Custom Color 8">
      <a:srgbClr val="FFF3D3"/>
    </a:custClr>
    <a:custClr name="Custom Color 9">
      <a:srgbClr val="D6EEEE"/>
    </a:custClr>
    <a:custClr name="Custom Color 10">
      <a:srgbClr val="E2F3F1"/>
    </a:custClr>
    <a:custClr name="Custom Color 11">
      <a:srgbClr val="D1D3D4"/>
    </a:custClr>
    <a:custClr name="Custom Color 12">
      <a:srgbClr val="595959"/>
    </a:custClr>
    <a:custClr name="Custom Color 13">
      <a:srgbClr val="C6CFD4"/>
    </a:custClr>
    <a:custClr name="Custom Color 14">
      <a:srgbClr val="C8D2EC"/>
    </a:custClr>
    <a:custClr name="Custom Color 15">
      <a:srgbClr val="BAD2ED"/>
    </a:custClr>
    <a:custClr name="Custom Color 16">
      <a:srgbClr val="EEB4A6"/>
    </a:custClr>
    <a:custClr name="Custom Color 17">
      <a:srgbClr val="C7B2D6"/>
    </a:custClr>
    <a:custClr name="Custom Color 18">
      <a:srgbClr val="FFE7A7"/>
    </a:custClr>
    <a:custClr name="Custom Color 19">
      <a:srgbClr val="BDE3E0"/>
    </a:custClr>
    <a:custClr name="Custom Color 20">
      <a:srgbClr val="ADDEE0"/>
    </a:custClr>
    <a:custClr name="Custom Color 21">
      <a:srgbClr val="939598"/>
    </a:custClr>
    <a:custClr name="Custom Color 22">
      <a:srgbClr val="404040"/>
    </a:custClr>
    <a:custClr name="Custom Color 23">
      <a:srgbClr val="98A4AB"/>
    </a:custClr>
    <a:custClr name="Custom Color 24">
      <a:srgbClr val="97AFD8"/>
    </a:custClr>
    <a:custClr name="Custom Color 25">
      <a:srgbClr val="4BA6DD"/>
    </a:custClr>
    <a:custClr name="Custom Color 26">
      <a:srgbClr val="E68F7A"/>
    </a:custClr>
    <a:custClr name="Custom Color 27">
      <a:srgbClr val="B295C6"/>
    </a:custClr>
    <a:custClr name="Custom Color 28">
      <a:srgbClr val="FFDA7A"/>
    </a:custClr>
    <a:custClr name="Custom Color 29">
      <a:srgbClr val="4FAF9F"/>
    </a:custClr>
    <a:custClr name="Custom Color 30">
      <a:srgbClr val="00B9B0"/>
    </a:custClr>
    <a:custClr name="Custom Color 31">
      <a:srgbClr val="6D6E71"/>
    </a:custClr>
    <a:custClr name="Custom Color 32">
      <a:srgbClr val="262626"/>
    </a:custClr>
    <a:custClr name="Custom Color 33">
      <a:srgbClr val="6F7D85"/>
    </a:custClr>
    <a:custClr name="Custom Color 34">
      <a:srgbClr val="6A91CB"/>
    </a:custClr>
    <a:custClr name="Custom Color 35">
      <a:srgbClr val="00518E"/>
    </a:custClr>
    <a:custClr name="Custom Color 36">
      <a:srgbClr val="9B361D"/>
    </a:custClr>
    <a:custClr name="Custom Color 37">
      <a:srgbClr val="511454"/>
    </a:custClr>
    <a:custClr name="Custom Color 38">
      <a:srgbClr val="D99D00"/>
    </a:custClr>
    <a:custClr name="Custom Color 39">
      <a:srgbClr val="0B5B4C"/>
    </a:custClr>
    <a:custClr name="Custom Color 40">
      <a:srgbClr val="047A71"/>
    </a:custClr>
    <a:custClr name="Custom Color 41">
      <a:srgbClr val="4D4D4F"/>
    </a:custClr>
    <a:custClr name="Custom Color 42">
      <a:srgbClr val="0D0D0D"/>
    </a:custClr>
    <a:custClr name="Custom Color 43">
      <a:srgbClr val="48545C"/>
    </a:custClr>
    <a:custClr name="Custom Color 44">
      <a:srgbClr val="357ABE"/>
    </a:custClr>
    <a:custClr name="Custom Color 45">
      <a:srgbClr val="002E4E"/>
    </a:custClr>
    <a:custClr name="Custom Color 46">
      <a:srgbClr val="682414"/>
    </a:custClr>
    <a:custClr name="Custom Color 47">
      <a:srgbClr val="270028"/>
    </a:custClr>
    <a:custClr name="Custom Color 48">
      <a:srgbClr val="906900"/>
    </a:custClr>
    <a:custClr name="Custom Color 49">
      <a:srgbClr val="003D34"/>
    </a:custClr>
    <a:custClr name="Custom Color 50">
      <a:srgbClr val="00524E"/>
    </a:custClr>
  </a:custClrLst>
  <a:extLst>
    <a:ext uri="{05A4C25C-085E-4340-85A3-A5531E510DB2}">
      <thm15:themeFamily xmlns:thm15="http://schemas.microsoft.com/office/thememl/2012/main" name="Peel Theme 9 ppt" id="{1085835C-49F1-490B-81A5-28476173617B}" vid="{DE8B4D2C-AA1C-4E8B-AA78-F3E57B9E66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Peel colours 0722">
    <a:dk1>
      <a:srgbClr val="000000"/>
    </a:dk1>
    <a:lt1>
      <a:srgbClr val="FFFFFF"/>
    </a:lt1>
    <a:dk2>
      <a:srgbClr val="005B9C"/>
    </a:dk2>
    <a:lt2>
      <a:srgbClr val="E7E6E6"/>
    </a:lt2>
    <a:accent1>
      <a:srgbClr val="005B9C"/>
    </a:accent1>
    <a:accent2>
      <a:srgbClr val="CF4827"/>
    </a:accent2>
    <a:accent3>
      <a:srgbClr val="616161"/>
    </a:accent3>
    <a:accent4>
      <a:srgbClr val="832B78"/>
    </a:accent4>
    <a:accent5>
      <a:srgbClr val="FFC222"/>
    </a:accent5>
    <a:accent6>
      <a:srgbClr val="008575"/>
    </a:accent6>
    <a:hlink>
      <a:srgbClr val="005B9C"/>
    </a:hlink>
    <a:folHlink>
      <a:srgbClr val="832B78"/>
    </a:folHlink>
  </a:clrScheme>
  <a:fontScheme name="Arial Black-Arial">
    <a:majorFont>
      <a:latin typeface="Avenir Next LT Pro Bold"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venir Next LT Pro Regular"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Peel colours 0722">
    <a:dk1>
      <a:srgbClr val="000000"/>
    </a:dk1>
    <a:lt1>
      <a:srgbClr val="FFFFFF"/>
    </a:lt1>
    <a:dk2>
      <a:srgbClr val="005B9C"/>
    </a:dk2>
    <a:lt2>
      <a:srgbClr val="E7E6E6"/>
    </a:lt2>
    <a:accent1>
      <a:srgbClr val="005B9C"/>
    </a:accent1>
    <a:accent2>
      <a:srgbClr val="CF4827"/>
    </a:accent2>
    <a:accent3>
      <a:srgbClr val="616161"/>
    </a:accent3>
    <a:accent4>
      <a:srgbClr val="832B78"/>
    </a:accent4>
    <a:accent5>
      <a:srgbClr val="FFC222"/>
    </a:accent5>
    <a:accent6>
      <a:srgbClr val="008575"/>
    </a:accent6>
    <a:hlink>
      <a:srgbClr val="005B9C"/>
    </a:hlink>
    <a:folHlink>
      <a:srgbClr val="832B78"/>
    </a:folHlink>
  </a:clrScheme>
  <a:fontScheme name="Arial Black-Arial">
    <a:majorFont>
      <a:latin typeface="Avenir Next LT Pro Bold"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venir Next LT Pro Regular"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Peel colours 0722">
    <a:dk1>
      <a:srgbClr val="000000"/>
    </a:dk1>
    <a:lt1>
      <a:srgbClr val="FFFFFF"/>
    </a:lt1>
    <a:dk2>
      <a:srgbClr val="005B9C"/>
    </a:dk2>
    <a:lt2>
      <a:srgbClr val="E7E6E6"/>
    </a:lt2>
    <a:accent1>
      <a:srgbClr val="005B9C"/>
    </a:accent1>
    <a:accent2>
      <a:srgbClr val="CF4827"/>
    </a:accent2>
    <a:accent3>
      <a:srgbClr val="616161"/>
    </a:accent3>
    <a:accent4>
      <a:srgbClr val="832B78"/>
    </a:accent4>
    <a:accent5>
      <a:srgbClr val="FFC222"/>
    </a:accent5>
    <a:accent6>
      <a:srgbClr val="008575"/>
    </a:accent6>
    <a:hlink>
      <a:srgbClr val="005B9C"/>
    </a:hlink>
    <a:folHlink>
      <a:srgbClr val="832B78"/>
    </a:folHlink>
  </a:clrScheme>
  <a:fontScheme name="Arial Black-Arial">
    <a:majorFont>
      <a:latin typeface="Avenir Next LT Pro Bold"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venir Next LT Pro Regular"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Peel colours 0722">
    <a:dk1>
      <a:srgbClr val="000000"/>
    </a:dk1>
    <a:lt1>
      <a:srgbClr val="FFFFFF"/>
    </a:lt1>
    <a:dk2>
      <a:srgbClr val="005B9C"/>
    </a:dk2>
    <a:lt2>
      <a:srgbClr val="E7E6E6"/>
    </a:lt2>
    <a:accent1>
      <a:srgbClr val="005B9C"/>
    </a:accent1>
    <a:accent2>
      <a:srgbClr val="CF4827"/>
    </a:accent2>
    <a:accent3>
      <a:srgbClr val="616161"/>
    </a:accent3>
    <a:accent4>
      <a:srgbClr val="832B78"/>
    </a:accent4>
    <a:accent5>
      <a:srgbClr val="FFC222"/>
    </a:accent5>
    <a:accent6>
      <a:srgbClr val="008575"/>
    </a:accent6>
    <a:hlink>
      <a:srgbClr val="005B9C"/>
    </a:hlink>
    <a:folHlink>
      <a:srgbClr val="832B78"/>
    </a:folHlink>
  </a:clrScheme>
  <a:fontScheme name="Arial Black-Arial">
    <a:majorFont>
      <a:latin typeface="Avenir Next LT Pro Bold"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venir Next LT Pro Regular"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TaxCatchAll xmlns="bc0c6d1f-85e5-4909-8276-88547ab0c565">
      <Value>2</Value>
      <Value>1</Value>
    </TaxCatchAll>
    <d4d6d7f2852d41a09afacf0336fedee9 xmlns="bc0c6d1f-85e5-4909-8276-88547ab0c565">
      <Terms xmlns="http://schemas.microsoft.com/office/infopath/2007/PartnerControls"/>
    </d4d6d7f2852d41a09afacf0336fedee9>
    <SIZASubject xmlns="bc0c6d1f-85e5-4909-8276-88547ab0c565" xsi:nil="true"/>
    <c816cc0c51d043a4907164997a81cf13 xmlns="bc0c6d1f-85e5-4909-8276-88547ab0c565">
      <Terms xmlns="http://schemas.microsoft.com/office/infopath/2007/PartnerControls"/>
    </c816cc0c51d043a4907164997a81cf13>
    <leed0c44d2ac42d791805961a1e6b6e0 xmlns="bc0c6d1f-85e5-4909-8276-88547ab0c565">
      <Terms xmlns="http://schemas.microsoft.com/office/infopath/2007/PartnerControls"/>
    </leed0c44d2ac42d791805961a1e6b6e0>
    <if2ef2b6bf4346d0a9a60e9784f95a0d xmlns="bc0c6d1f-85e5-4909-8276-88547ab0c565">
      <Terms xmlns="http://schemas.microsoft.com/office/infopath/2007/PartnerControls"/>
    </if2ef2b6bf4346d0a9a60e9784f95a0d>
    <SIZADate xmlns="bc0c6d1f-85e5-4909-8276-88547ab0c565" xsi:nil="true"/>
    <SIZARecordsEventDate xmlns="bc0c6d1f-85e5-4909-8276-88547ab0c565" xsi:nil="true"/>
    <oaba50052a024fb29595ecca5fbbaa4e xmlns="bc0c6d1f-85e5-4909-8276-88547ab0c565">
      <Terms xmlns="http://schemas.microsoft.com/office/infopath/2007/PartnerControls">
        <TermInfo xmlns="http://schemas.microsoft.com/office/infopath/2007/PartnerControls">
          <TermName xmlns="http://schemas.microsoft.com/office/infopath/2007/PartnerControls">Treasury and Portfolio Management</TermName>
          <TermId xmlns="http://schemas.microsoft.com/office/infopath/2007/PartnerControls">08208d3b-5317-4a14-80a7-f2d6d6673e71</TermId>
        </TermInfo>
      </Terms>
    </oaba50052a024fb29595ecca5fbbaa4e>
    <SIZAAuthor xmlns="bc0c6d1f-85e5-4909-8276-88547ab0c565">
      <UserInfo>
        <DisplayName/>
        <AccountId xsi:nil="true"/>
        <AccountType/>
      </UserInfo>
    </SIZAAuthor>
    <i7c7954a6da6485baed72bf62adc9a98 xmlns="bc0c6d1f-85e5-4909-8276-88547ab0c565">
      <Terms xmlns="http://schemas.microsoft.com/office/infopath/2007/PartnerControls"/>
    </i7c7954a6da6485baed72bf62adc9a98>
    <b84c496a5d0b4e848eae240e679f45e7 xmlns="bc0c6d1f-85e5-4909-8276-88547ab0c565">
      <Terms xmlns="http://schemas.microsoft.com/office/infopath/2007/PartnerControls">
        <TermInfo xmlns="http://schemas.microsoft.com/office/infopath/2007/PartnerControls">
          <TermName xmlns="http://schemas.microsoft.com/office/infopath/2007/PartnerControls">Finance</TermName>
          <TermId xmlns="http://schemas.microsoft.com/office/infopath/2007/PartnerControls">50ec4bc3-d06e-47ab-89ce-6c9a6da3527f</TermId>
        </TermInfo>
      </Terms>
    </b84c496a5d0b4e848eae240e679f45e7>
    <lcf76f155ced4ddcb4097134ff3c332f xmlns="bee93fcf-0910-499e-956b-8b809c22b88c">
      <Terms xmlns="http://schemas.microsoft.com/office/infopath/2007/PartnerControls"/>
    </lcf76f155ced4ddcb4097134ff3c332f>
    <i09ce8ea77e04d5b937fa0a29b257c75 xmlns="bc0c6d1f-85e5-4909-8276-88547ab0c565">
      <Terms xmlns="http://schemas.microsoft.com/office/infopath/2007/PartnerControls"/>
    </i09ce8ea77e04d5b937fa0a29b257c75>
    <_dlc_DocId xmlns="bc0c6d1f-85e5-4909-8276-88547ab0c565">36URUUPS5ZT5-56910278-85430</_dlc_DocId>
    <_dlc_DocIdUrl xmlns="bc0c6d1f-85e5-4909-8276-88547ab0c565">
      <Url>https://peelregionca.sharepoint.com/teams/D76/_layouts/15/DocIdRedir.aspx?ID=36URUUPS5ZT5-56910278-85430</Url>
      <Description>36URUUPS5ZT5-56910278-85430</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ROP Word" ma:contentTypeID="0x0101006450AF52053E4366878046AAF3AB30AB00586617AD67251743A8F179C4DCF0986F" ma:contentTypeVersion="36" ma:contentTypeDescription="Basis of all company documents." ma:contentTypeScope="" ma:versionID="7ba7918002e7352b2c79e92d16f8bc3c">
  <xsd:schema xmlns:xsd="http://www.w3.org/2001/XMLSchema" xmlns:xs="http://www.w3.org/2001/XMLSchema" xmlns:p="http://schemas.microsoft.com/office/2006/metadata/properties" xmlns:ns2="bc0c6d1f-85e5-4909-8276-88547ab0c565" xmlns:ns3="bee93fcf-0910-499e-956b-8b809c22b88c" targetNamespace="http://schemas.microsoft.com/office/2006/metadata/properties" ma:root="true" ma:fieldsID="7a2ec40b16926aae044b89cb200dcdb6" ns2:_="" ns3:_="">
    <xsd:import namespace="bc0c6d1f-85e5-4909-8276-88547ab0c565"/>
    <xsd:import namespace="bee93fcf-0910-499e-956b-8b809c22b88c"/>
    <xsd:element name="properties">
      <xsd:complexType>
        <xsd:sequence>
          <xsd:element name="documentManagement">
            <xsd:complexType>
              <xsd:all>
                <xsd:element ref="ns2:_dlc_DocId" minOccurs="0"/>
                <xsd:element ref="ns2:_dlc_DocIdUrl" minOccurs="0"/>
                <xsd:element ref="ns2:_dlc_DocIdPersistId" minOccurs="0"/>
                <xsd:element ref="ns2:b84c496a5d0b4e848eae240e679f45e7" minOccurs="0"/>
                <xsd:element ref="ns2:TaxCatchAll" minOccurs="0"/>
                <xsd:element ref="ns2:TaxCatchAllLabel" minOccurs="0"/>
                <xsd:element ref="ns2:oaba50052a024fb29595ecca5fbbaa4e" minOccurs="0"/>
                <xsd:element ref="ns2:d4d6d7f2852d41a09afacf0336fedee9" minOccurs="0"/>
                <xsd:element ref="ns2:if2ef2b6bf4346d0a9a60e9784f95a0d" minOccurs="0"/>
                <xsd:element ref="ns2:i7c7954a6da6485baed72bf62adc9a98" minOccurs="0"/>
                <xsd:element ref="ns2:i09ce8ea77e04d5b937fa0a29b257c75" minOccurs="0"/>
                <xsd:element ref="ns2:SIZADate" minOccurs="0"/>
                <xsd:element ref="ns2:SIZASubject" minOccurs="0"/>
                <xsd:element ref="ns2:SIZAAuthor" minOccurs="0"/>
                <xsd:element ref="ns2:c816cc0c51d043a4907164997a81cf13" minOccurs="0"/>
                <xsd:element ref="ns2:leed0c44d2ac42d791805961a1e6b6e0" minOccurs="0"/>
                <xsd:element ref="ns2:SIZARecordsEventDate"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2:SharedWithUsers" minOccurs="0"/>
                <xsd:element ref="ns2:SharedWithDetails" minOccurs="0"/>
                <xsd:element ref="ns3:MediaLengthInSeconds" minOccurs="0"/>
                <xsd:element ref="ns3:MediaServiceObjectDetectorVersions" minOccurs="0"/>
                <xsd:element ref="ns3:MediaServiceSearchProperties" minOccurs="0"/>
                <xsd:element ref="ns3:lcf76f155ced4ddcb4097134ff3c332f"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0c6d1f-85e5-4909-8276-88547ab0c56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b84c496a5d0b4e848eae240e679f45e7" ma:index="11" nillable="true" ma:taxonomy="true" ma:internalName="b84c496a5d0b4e848eae240e679f45e7" ma:taxonomyFieldName="SIZADepartment" ma:displayName="Department" ma:default="1;#Finance|50ec4bc3-d06e-47ab-89ce-6c9a6da3527f" ma:fieldId="{b84c496a-5d0b-4e84-8eae-240e679f45e7}" ma:sspId="fa93b17b-eca5-4df2-9431-61ba77a6f1f7" ma:termSetId="60320ae7-a7b2-4969-932f-f2bb791727f2"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8fc31b20-e42f-465e-8892-50870ccb8511}" ma:internalName="TaxCatchAll" ma:showField="CatchAllData" ma:web="bc0c6d1f-85e5-4909-8276-88547ab0c565">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8fc31b20-e42f-465e-8892-50870ccb8511}" ma:internalName="TaxCatchAllLabel" ma:readOnly="true" ma:showField="CatchAllDataLabel" ma:web="bc0c6d1f-85e5-4909-8276-88547ab0c565">
      <xsd:complexType>
        <xsd:complexContent>
          <xsd:extension base="dms:MultiChoiceLookup">
            <xsd:sequence>
              <xsd:element name="Value" type="dms:Lookup" maxOccurs="unbounded" minOccurs="0" nillable="true"/>
            </xsd:sequence>
          </xsd:extension>
        </xsd:complexContent>
      </xsd:complexType>
    </xsd:element>
    <xsd:element name="oaba50052a024fb29595ecca5fbbaa4e" ma:index="15" nillable="true" ma:taxonomy="true" ma:internalName="oaba50052a024fb29595ecca5fbbaa4e" ma:taxonomyFieldName="SIZADivision" ma:displayName="Division" ma:default="2;#Treasury and Portfolio Management|08208d3b-5317-4a14-80a7-f2d6d6673e71" ma:fieldId="{8aba5005-2a02-4fb2-9595-ecca5fbbaa4e}" ma:sspId="fa93b17b-eca5-4df2-9431-61ba77a6f1f7" ma:termSetId="b837b880-3aa0-41f7-886b-2a1389d416d0" ma:anchorId="00000000-0000-0000-0000-000000000000" ma:open="false" ma:isKeyword="false">
      <xsd:complexType>
        <xsd:sequence>
          <xsd:element ref="pc:Terms" minOccurs="0" maxOccurs="1"/>
        </xsd:sequence>
      </xsd:complexType>
    </xsd:element>
    <xsd:element name="d4d6d7f2852d41a09afacf0336fedee9" ma:index="17" nillable="true" ma:taxonomy="true" ma:internalName="d4d6d7f2852d41a09afacf0336fedee9" ma:taxonomyFieldName="SIZASection" ma:displayName="Section" ma:fieldId="{d4d6d7f2-852d-41a0-9afa-cf0336fedee9}" ma:sspId="fa93b17b-eca5-4df2-9431-61ba77a6f1f7" ma:termSetId="11c1e720-e982-466a-aacd-09d4c23fdbc0" ma:anchorId="00000000-0000-0000-0000-000000000000" ma:open="false" ma:isKeyword="false">
      <xsd:complexType>
        <xsd:sequence>
          <xsd:element ref="pc:Terms" minOccurs="0" maxOccurs="1"/>
        </xsd:sequence>
      </xsd:complexType>
    </xsd:element>
    <xsd:element name="if2ef2b6bf4346d0a9a60e9784f95a0d" ma:index="19" nillable="true" ma:taxonomy="true" ma:internalName="if2ef2b6bf4346d0a9a60e9784f95a0d" ma:taxonomyFieldName="SIZAService" ma:displayName="Service" ma:readOnly="false" ma:fieldId="{2f2ef2b6-bf43-46d0-a9a6-0e9784f95a0d}" ma:sspId="fa93b17b-eca5-4df2-9431-61ba77a6f1f7" ma:termSetId="97e05b9e-5046-4153-8dd5-0ab971ad5901" ma:anchorId="00000000-0000-0000-0000-000000000000" ma:open="false" ma:isKeyword="false">
      <xsd:complexType>
        <xsd:sequence>
          <xsd:element ref="pc:Terms" minOccurs="0" maxOccurs="1"/>
        </xsd:sequence>
      </xsd:complexType>
    </xsd:element>
    <xsd:element name="i7c7954a6da6485baed72bf62adc9a98" ma:index="21" nillable="true" ma:taxonomy="true" ma:internalName="i7c7954a6da6485baed72bf62adc9a98" ma:taxonomyFieldName="SIZADocumentType" ma:displayName="Document Type" ma:readOnly="false" ma:fieldId="{27c7954a-6da6-485b-aed7-2bf62adc9a98}" ma:sspId="fa93b17b-eca5-4df2-9431-61ba77a6f1f7" ma:termSetId="a30e0fc5-ef8a-411d-ac18-85e301421e76" ma:anchorId="00000000-0000-0000-0000-000000000000" ma:open="false" ma:isKeyword="false">
      <xsd:complexType>
        <xsd:sequence>
          <xsd:element ref="pc:Terms" minOccurs="0" maxOccurs="1"/>
        </xsd:sequence>
      </xsd:complexType>
    </xsd:element>
    <xsd:element name="i09ce8ea77e04d5b937fa0a29b257c75" ma:index="23" nillable="true" ma:taxonomy="true" ma:internalName="i09ce8ea77e04d5b937fa0a29b257c75" ma:taxonomyFieldName="SIZADocumentSubType" ma:displayName="Document SubType" ma:readOnly="false" ma:fieldId="{209ce8ea-77e0-4d5b-937f-a0a29b257c75}" ma:sspId="fa93b17b-eca5-4df2-9431-61ba77a6f1f7" ma:termSetId="9ba2e993-e3a4-40d4-af48-5ac0b9f0db0c" ma:anchorId="00000000-0000-0000-0000-000000000000" ma:open="false" ma:isKeyword="false">
      <xsd:complexType>
        <xsd:sequence>
          <xsd:element ref="pc:Terms" minOccurs="0" maxOccurs="1"/>
        </xsd:sequence>
      </xsd:complexType>
    </xsd:element>
    <xsd:element name="SIZADate" ma:index="25" nillable="true" ma:displayName="Date" ma:description="The date of the document." ma:internalName="SIZADate" ma:readOnly="false">
      <xsd:simpleType>
        <xsd:restriction base="dms:DateTime"/>
      </xsd:simpleType>
    </xsd:element>
    <xsd:element name="SIZASubject" ma:index="26" nillable="true" ma:displayName="Subject" ma:description="The subject of the document." ma:internalName="SIZASubject" ma:readOnly="false">
      <xsd:simpleType>
        <xsd:restriction base="dms:Text"/>
      </xsd:simpleType>
    </xsd:element>
    <xsd:element name="SIZAAuthor" ma:index="27" nillable="true" ma:displayName="Author" ma:description="The author of the document." ma:internalName="SIZA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816cc0c51d043a4907164997a81cf13" ma:index="28" nillable="true" ma:taxonomy="true" ma:internalName="c816cc0c51d043a4907164997a81cf13" ma:taxonomyFieldName="SIZAKeywords" ma:displayName="Additional Tags" ma:readOnly="false" ma:fieldId="{c816cc0c-51d0-43a4-9071-64997a81cf13}" ma:sspId="fa93b17b-eca5-4df2-9431-61ba77a6f1f7" ma:termSetId="c9229c1c-9cd4-4e27-a7aa-176e35bc250b" ma:anchorId="00000000-0000-0000-0000-000000000000" ma:open="false" ma:isKeyword="false">
      <xsd:complexType>
        <xsd:sequence>
          <xsd:element ref="pc:Terms" minOccurs="0" maxOccurs="1"/>
        </xsd:sequence>
      </xsd:complexType>
    </xsd:element>
    <xsd:element name="leed0c44d2ac42d791805961a1e6b6e0" ma:index="30" nillable="true" ma:taxonomy="true" ma:internalName="leed0c44d2ac42d791805961a1e6b6e0" ma:taxonomyFieldName="SIZARecordClassification" ma:displayName="Records Classification" ma:readOnly="false" ma:fieldId="{5eed0c44-d2ac-42d7-9180-5961a1e6b6e0}" ma:sspId="fa93b17b-eca5-4df2-9431-61ba77a6f1f7" ma:termSetId="4de2fedc-4bea-4300-87fb-a9dd50186fcb" ma:anchorId="00000000-0000-0000-0000-000000000000" ma:open="false" ma:isKeyword="false">
      <xsd:complexType>
        <xsd:sequence>
          <xsd:element ref="pc:Terms" minOccurs="0" maxOccurs="1"/>
        </xsd:sequence>
      </xsd:complexType>
    </xsd:element>
    <xsd:element name="SIZARecordsEventDate" ma:index="32" nillable="true" ma:displayName="Records Event Date" ma:description="Records Event Date" ma:internalName="SIZARecordsEventDate" ma:readOnly="false">
      <xsd:simpleType>
        <xsd:restriction base="dms:DateTime"/>
      </xsd:simpleType>
    </xsd:element>
    <xsd:element name="SharedWithUsers" ma:index="4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ee93fcf-0910-499e-956b-8b809c22b88c" elementFormDefault="qualified">
    <xsd:import namespace="http://schemas.microsoft.com/office/2006/documentManagement/types"/>
    <xsd:import namespace="http://schemas.microsoft.com/office/infopath/2007/PartnerControls"/>
    <xsd:element name="MediaServiceMetadata" ma:index="33" nillable="true" ma:displayName="MediaServiceMetadata" ma:hidden="true" ma:internalName="MediaServiceMetadata" ma:readOnly="true">
      <xsd:simpleType>
        <xsd:restriction base="dms:Note"/>
      </xsd:simpleType>
    </xsd:element>
    <xsd:element name="MediaServiceFastMetadata" ma:index="34" nillable="true" ma:displayName="MediaServiceFastMetadata" ma:hidden="true" ma:internalName="MediaServiceFastMetadata" ma:readOnly="true">
      <xsd:simpleType>
        <xsd:restriction base="dms:Note"/>
      </xsd:simpleType>
    </xsd:element>
    <xsd:element name="MediaServiceAutoKeyPoints" ma:index="35" nillable="true" ma:displayName="MediaServiceAutoKeyPoints" ma:hidden="true" ma:internalName="MediaServiceAutoKeyPoints" ma:readOnly="true">
      <xsd:simpleType>
        <xsd:restriction base="dms:Note"/>
      </xsd:simpleType>
    </xsd:element>
    <xsd:element name="MediaServiceKeyPoints" ma:index="36" nillable="true" ma:displayName="KeyPoints" ma:internalName="MediaServiceKeyPoints" ma:readOnly="true">
      <xsd:simpleType>
        <xsd:restriction base="dms:Note">
          <xsd:maxLength value="255"/>
        </xsd:restriction>
      </xsd:simpleType>
    </xsd:element>
    <xsd:element name="MediaServiceAutoTags" ma:index="37" nillable="true" ma:displayName="Tags" ma:internalName="MediaServiceAutoTags" ma:readOnly="true">
      <xsd:simpleType>
        <xsd:restriction base="dms:Text"/>
      </xsd:simpleType>
    </xsd:element>
    <xsd:element name="MediaServiceGenerationTime" ma:index="38" nillable="true" ma:displayName="MediaServiceGenerationTime" ma:hidden="true" ma:internalName="MediaServiceGenerationTime" ma:readOnly="true">
      <xsd:simpleType>
        <xsd:restriction base="dms:Text"/>
      </xsd:simpleType>
    </xsd:element>
    <xsd:element name="MediaServiceEventHashCode" ma:index="39" nillable="true" ma:displayName="MediaServiceEventHashCode" ma:hidden="true" ma:internalName="MediaServiceEventHashCode" ma:readOnly="true">
      <xsd:simpleType>
        <xsd:restriction base="dms:Text"/>
      </xsd:simpleType>
    </xsd:element>
    <xsd:element name="MediaServiceOCR" ma:index="40" nillable="true" ma:displayName="Extracted Text" ma:internalName="MediaServiceOCR" ma:readOnly="true">
      <xsd:simpleType>
        <xsd:restriction base="dms:Note">
          <xsd:maxLength value="255"/>
        </xsd:restriction>
      </xsd:simpleType>
    </xsd:element>
    <xsd:element name="MediaServiceDateTaken" ma:index="41" nillable="true" ma:displayName="MediaServiceDateTaken" ma:hidden="true" ma:internalName="MediaServiceDateTaken" ma:readOnly="true">
      <xsd:simpleType>
        <xsd:restriction base="dms:Text"/>
      </xsd:simpleType>
    </xsd:element>
    <xsd:element name="MediaLengthInSeconds" ma:index="44" nillable="true" ma:displayName="MediaLengthInSeconds" ma:hidden="true" ma:internalName="MediaLengthInSeconds" ma:readOnly="true">
      <xsd:simpleType>
        <xsd:restriction base="dms:Unknown"/>
      </xsd:simpleType>
    </xsd:element>
    <xsd:element name="MediaServiceObjectDetectorVersions" ma:index="45" nillable="true" ma:displayName="MediaServiceObjectDetectorVersions" ma:hidden="true" ma:indexed="true" ma:internalName="MediaServiceObjectDetectorVersions" ma:readOnly="true">
      <xsd:simpleType>
        <xsd:restriction base="dms:Text"/>
      </xsd:simpleType>
    </xsd:element>
    <xsd:element name="MediaServiceSearchProperties" ma:index="46" nillable="true" ma:displayName="MediaServiceSearchProperties" ma:hidden="true" ma:internalName="MediaServiceSearchProperties" ma:readOnly="true">
      <xsd:simpleType>
        <xsd:restriction base="dms:Note"/>
      </xsd:simpleType>
    </xsd:element>
    <xsd:element name="lcf76f155ced4ddcb4097134ff3c332f" ma:index="48" nillable="true" ma:taxonomy="true" ma:internalName="lcf76f155ced4ddcb4097134ff3c332f" ma:taxonomyFieldName="MediaServiceImageTags" ma:displayName="Image Tags" ma:readOnly="false" ma:fieldId="{5cf76f15-5ced-4ddc-b409-7134ff3c332f}" ma:taxonomyMulti="true" ma:sspId="fa93b17b-eca5-4df2-9431-61ba77a6f1f7" ma:termSetId="09814cd3-568e-fe90-9814-8d621ff8fb84" ma:anchorId="fba54fb3-c3e1-fe81-a776-ca4b69148c4d" ma:open="true" ma:isKeyword="false">
      <xsd:complexType>
        <xsd:sequence>
          <xsd:element ref="pc:Terms" minOccurs="0" maxOccurs="1"/>
        </xsd:sequence>
      </xsd:complexType>
    </xsd:element>
    <xsd:element name="MediaServiceLocation" ma:index="49"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BBSettings xmlns="http://schemas.bloomberg.com/settings/1.0">
  <Item name="DocumentId_Charts">{96740C06-877D-4057-BF6B-5EAEE801B9E4}</Item>
  <Item xmlns="" name="ShapesMap_Charts">{"{96740C06-877D-4057-BF6B-5EAEE801B9E4}":{"277":{},"287":{},"291":{},"293":{},"295":{},"4041":{},"4042":{},"4044":{},"4046":{},"4052":{},"4053":{},"4054":{},"4055":{},"4056":{},"4057":{},"4059":{},"4060":{},"419":{},"420":{},"433":{},"434":{},"436":{},"442":{},"445":{},"449":{},"450":{}}}</Item>
</BBSetting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2AAA00-5B3D-4ABB-8B0E-6AF477C4B7F3}">
  <ds:schemaRefs>
    <ds:schemaRef ds:uri="http://schemas.microsoft.com/sharepoint/events"/>
  </ds:schemaRefs>
</ds:datastoreItem>
</file>

<file path=customXml/itemProps2.xml><?xml version="1.0" encoding="utf-8"?>
<ds:datastoreItem xmlns:ds="http://schemas.openxmlformats.org/officeDocument/2006/customXml" ds:itemID="{F618CF45-4168-4E58-B4AF-6FF88980E3F1}">
  <ds:schemaRefs>
    <ds:schemaRef ds:uri="http://purl.org/dc/dcmitype/"/>
    <ds:schemaRef ds:uri="http://schemas.microsoft.com/office/2006/metadata/properties"/>
    <ds:schemaRef ds:uri="http://www.w3.org/XML/1998/namespace"/>
    <ds:schemaRef ds:uri="http://schemas.openxmlformats.org/package/2006/metadata/core-properties"/>
    <ds:schemaRef ds:uri="http://purl.org/dc/elements/1.1/"/>
    <ds:schemaRef ds:uri="bc0c6d1f-85e5-4909-8276-88547ab0c565"/>
    <ds:schemaRef ds:uri="http://schemas.microsoft.com/office/2006/documentManagement/types"/>
    <ds:schemaRef ds:uri="http://schemas.microsoft.com/office/infopath/2007/PartnerControls"/>
    <ds:schemaRef ds:uri="bee93fcf-0910-499e-956b-8b809c22b88c"/>
    <ds:schemaRef ds:uri="http://purl.org/dc/terms/"/>
  </ds:schemaRefs>
</ds:datastoreItem>
</file>

<file path=customXml/itemProps3.xml><?xml version="1.0" encoding="utf-8"?>
<ds:datastoreItem xmlns:ds="http://schemas.openxmlformats.org/officeDocument/2006/customXml" ds:itemID="{F5908165-AB22-4FAF-B693-E1998514686A}">
  <ds:schemaRefs>
    <ds:schemaRef ds:uri="bc0c6d1f-85e5-4909-8276-88547ab0c565"/>
    <ds:schemaRef ds:uri="bee93fcf-0910-499e-956b-8b809c22b88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7BBD197B-4938-4451-9592-0BC4C43FEAF5}">
  <ds:schemaRefs>
    <ds:schemaRef ds:uri=""/>
    <ds:schemaRef ds:uri="http://schemas.bloomberg.com/settings/1.0"/>
  </ds:schemaRefs>
</ds:datastoreItem>
</file>

<file path=customXml/itemProps5.xml><?xml version="1.0" encoding="utf-8"?>
<ds:datastoreItem xmlns:ds="http://schemas.openxmlformats.org/officeDocument/2006/customXml" ds:itemID="{62F29606-86D3-4AF1-B36A-D2E8C1BECF14}">
  <ds:schemaRefs>
    <ds:schemaRef ds:uri="http://schemas.microsoft.com/sharepoint/v3/contenttype/forms"/>
  </ds:schemaRefs>
</ds:datastoreItem>
</file>

<file path=docMetadata/LabelInfo.xml><?xml version="1.0" encoding="utf-8"?>
<clbl:labelList xmlns:clbl="http://schemas.microsoft.com/office/2020/mipLabelMetadata">
  <clbl:label id="{356f99f3-9d86-47a1-8203-3b41b1cb0c68}" enabled="0" method="" siteId="{356f99f3-9d86-47a1-8203-3b41b1cb0c68}" removed="1"/>
</clbl:labelList>
</file>

<file path=docProps/app.xml><?xml version="1.0" encoding="utf-8"?>
<Properties xmlns="http://schemas.openxmlformats.org/officeDocument/2006/extended-properties" xmlns:vt="http://schemas.openxmlformats.org/officeDocument/2006/docPropsVTypes">
  <Template>Peel Theme 9 ppt</Template>
  <TotalTime>1104</TotalTime>
  <Words>1455</Words>
  <Application>Microsoft Office PowerPoint</Application>
  <PresentationFormat>On-screen Show (16:9)</PresentationFormat>
  <Paragraphs>294</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Avenir Next LT Pro</vt:lpstr>
      <vt:lpstr>Avenir Next LT Pro Bold</vt:lpstr>
      <vt:lpstr>Avenir Next LT Pro Regular</vt:lpstr>
      <vt:lpstr>Calibri</vt:lpstr>
      <vt:lpstr>Wingdings</vt:lpstr>
      <vt:lpstr>Peel Theme 9 ppt</vt:lpstr>
      <vt:lpstr>Peel Region</vt:lpstr>
      <vt:lpstr>Disclaimer</vt:lpstr>
      <vt:lpstr>Contents</vt:lpstr>
      <vt:lpstr>Overview</vt:lpstr>
      <vt:lpstr>Who We Are</vt:lpstr>
      <vt:lpstr>Peel At A Glance</vt:lpstr>
      <vt:lpstr>Key Services</vt:lpstr>
      <vt:lpstr>Serving Our Community</vt:lpstr>
      <vt:lpstr>Economic Highlights </vt:lpstr>
      <vt:lpstr>Rapid Population Growth</vt:lpstr>
      <vt:lpstr>Strong and Diverse Business Sector</vt:lpstr>
      <vt:lpstr>Stable Housing Sector</vt:lpstr>
      <vt:lpstr>Financial Overview</vt:lpstr>
      <vt:lpstr>2025 Budget Highlights</vt:lpstr>
      <vt:lpstr>2025 Operating Budget</vt:lpstr>
      <vt:lpstr>2025 Operating Budget</vt:lpstr>
      <vt:lpstr>10 Year Capital Plan</vt:lpstr>
      <vt:lpstr>10 Year Capital Plan Highlights</vt:lpstr>
      <vt:lpstr>Financial Strengths</vt:lpstr>
      <vt:lpstr>Financial Strengths</vt:lpstr>
      <vt:lpstr>Debt Financing</vt:lpstr>
      <vt:lpstr>Historical Debt Issuance</vt:lpstr>
      <vt:lpstr>Debt Maturity Profile</vt:lpstr>
      <vt:lpstr>Borrowing Strategy</vt:lpstr>
      <vt:lpstr>Investor Protections </vt:lpstr>
      <vt:lpstr>PowerPoint Presentation</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Peel Presentation to Investors</dc:title>
  <dc:creator>Lewis, Andre</dc:creator>
  <cp:lastModifiedBy>Barratt, Brenda</cp:lastModifiedBy>
  <cp:revision>5</cp:revision>
  <cp:lastPrinted>2025-03-24T15:42:17Z</cp:lastPrinted>
  <dcterms:created xsi:type="dcterms:W3CDTF">2019-05-14T16:44:17Z</dcterms:created>
  <dcterms:modified xsi:type="dcterms:W3CDTF">2026-03-06T20:08:30Z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0x0101006450AF52053E4366878046AAF3AB30AB00586617AD67251743A8F179C4DCF0986F</vt:lpwstr>
  </property>
  <property fmtid="{D5CDD505-2E9C-101B-9397-08002B2CF9AE}" pid="3" name="SIZADivision">
    <vt:lpwstr>2;#Treasury and Portfolio Management|08208d3b-5317-4a14-80a7-f2d6d6673e71</vt:lpwstr>
  </property>
  <property fmtid="{D5CDD505-2E9C-101B-9397-08002B2CF9AE}" pid="4" name="SIZADepartment">
    <vt:lpwstr>1;#Finance|50ec4bc3-d06e-47ab-89ce-6c9a6da3527f</vt:lpwstr>
  </property>
  <property fmtid="{D5CDD505-2E9C-101B-9397-08002B2CF9AE}" pid="5" name="SIZAService">
    <vt:lpwstr/>
  </property>
  <property fmtid="{D5CDD505-2E9C-101B-9397-08002B2CF9AE}" pid="6" name="SIZADocumentType">
    <vt:lpwstr/>
  </property>
  <property fmtid="{D5CDD505-2E9C-101B-9397-08002B2CF9AE}" pid="7" name="SIZARecordClassification">
    <vt:lpwstr/>
  </property>
  <property fmtid="{D5CDD505-2E9C-101B-9397-08002B2CF9AE}" pid="8" name="SIZASection">
    <vt:lpwstr/>
  </property>
  <property fmtid="{D5CDD505-2E9C-101B-9397-08002B2CF9AE}" pid="9" name="SIZADocumentSubType">
    <vt:lpwstr/>
  </property>
  <property fmtid="{D5CDD505-2E9C-101B-9397-08002B2CF9AE}" pid="10" name="SIZAKeywords">
    <vt:lpwstr/>
  </property>
  <property fmtid="{D5CDD505-2E9C-101B-9397-08002B2CF9AE}" pid="11" name="MediaServiceImageTags">
    <vt:lpwstr/>
  </property>
  <property fmtid="{D5CDD505-2E9C-101B-9397-08002B2CF9AE}" pid="12" name="_dlc_DocIdItemGuid">
    <vt:lpwstr>961a61ea-002c-4490-8639-1bd4892d7d34</vt:lpwstr>
  </property>
</Properties>
</file>