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81" r:id="rId6"/>
    <p:sldMasterId id="2147483920" r:id="rId7"/>
  </p:sldMasterIdLst>
  <p:notesMasterIdLst>
    <p:notesMasterId r:id="rId41"/>
  </p:notesMasterIdLst>
  <p:handoutMasterIdLst>
    <p:handoutMasterId r:id="rId42"/>
  </p:handoutMasterIdLst>
  <p:sldIdLst>
    <p:sldId id="280" r:id="rId8"/>
    <p:sldId id="256" r:id="rId9"/>
    <p:sldId id="282" r:id="rId10"/>
    <p:sldId id="278" r:id="rId11"/>
    <p:sldId id="283" r:id="rId12"/>
    <p:sldId id="310" r:id="rId13"/>
    <p:sldId id="311" r:id="rId14"/>
    <p:sldId id="277" r:id="rId15"/>
    <p:sldId id="281" r:id="rId16"/>
    <p:sldId id="260" r:id="rId17"/>
    <p:sldId id="285" r:id="rId18"/>
    <p:sldId id="302" r:id="rId19"/>
    <p:sldId id="303" r:id="rId20"/>
    <p:sldId id="261" r:id="rId21"/>
    <p:sldId id="286" r:id="rId22"/>
    <p:sldId id="266" r:id="rId23"/>
    <p:sldId id="294" r:id="rId24"/>
    <p:sldId id="315" r:id="rId25"/>
    <p:sldId id="316" r:id="rId26"/>
    <p:sldId id="267" r:id="rId27"/>
    <p:sldId id="295" r:id="rId28"/>
    <p:sldId id="306" r:id="rId29"/>
    <p:sldId id="297" r:id="rId30"/>
    <p:sldId id="258" r:id="rId31"/>
    <p:sldId id="289" r:id="rId32"/>
    <p:sldId id="268" r:id="rId33"/>
    <p:sldId id="296" r:id="rId34"/>
    <p:sldId id="271" r:id="rId35"/>
    <p:sldId id="309" r:id="rId36"/>
    <p:sldId id="308" r:id="rId37"/>
    <p:sldId id="312" r:id="rId38"/>
    <p:sldId id="273" r:id="rId39"/>
    <p:sldId id="298" r:id="rId40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4A6BE79-1B9C-775E-69C6-FBEAC862C365}" name="Wan, Yi Wai Teresa" initials="YW" userId="S::teresa.wan@peelregion.ca::815a614f-d47c-4b19-8810-b5b0edfd607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5B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3"/>
    <p:restoredTop sz="94626"/>
  </p:normalViewPr>
  <p:slideViewPr>
    <p:cSldViewPr snapToGrid="0">
      <p:cViewPr varScale="1">
        <p:scale>
          <a:sx n="161" d="100"/>
          <a:sy n="161" d="100"/>
        </p:scale>
        <p:origin x="544" y="192"/>
      </p:cViewPr>
      <p:guideLst>
        <p:guide orient="horz" pos="139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handoutMaster" Target="handoutMasters/handoutMaster1.xml"/><Relationship Id="rId47" Type="http://schemas.microsoft.com/office/2018/10/relationships/authors" Target="authors.xml"/><Relationship Id="rId7" Type="http://schemas.openxmlformats.org/officeDocument/2006/relationships/slideMaster" Target="slideMasters/slideMaster2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presProps" Target="presProps.xml"/><Relationship Id="rId8" Type="http://schemas.openxmlformats.org/officeDocument/2006/relationships/slide" Target="slides/slide1.xml"/><Relationship Id="rId3" Type="http://schemas.openxmlformats.org/officeDocument/2006/relationships/customXml" Target="../customXml/item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tableStyles" Target="tableStyles.xml"/><Relationship Id="rId20" Type="http://schemas.openxmlformats.org/officeDocument/2006/relationships/slide" Target="slides/slide13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ACCCAC59-69CA-07EF-F378-F2C71053A8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 eaLnBrk="1" hangingPunct="1"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379F8714-5EDB-822E-5186-57EFAE41D03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id="{34B144D6-7EC3-F010-E9AC-43151D1B6F6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 eaLnBrk="1" hangingPunct="1"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id="{D910C954-3DB3-6411-160B-C0EFF3A75EF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pPr>
              <a:defRPr/>
            </a:pPr>
            <a:fld id="{A89E954E-7384-5844-A1EC-D0243264B13B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7522313F-465F-C10C-4BBA-4543BD541F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 eaLnBrk="1" hangingPunct="1"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9EA28392-2CFF-E6D9-C81B-EF2E952EEB2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9A4F76A-0909-205B-5C1C-0F9614BBE6C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5C56546B-0EAE-3A5C-E4BC-D627FC693C5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385D6C00-FFFA-E44F-A005-1C3DF8A01D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 eaLnBrk="1" hangingPunct="1"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D6FF584-FFDE-9951-F951-7B16977B1D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pPr>
              <a:defRPr/>
            </a:pPr>
            <a:fld id="{739A0179-B75B-6D48-ABFC-25D181FB2DD3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80BD8464-1101-ED7E-497D-76475C0A12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78B038-EE24-B14B-B7B4-001403893AE1}" type="slidenum">
              <a:rPr lang="en-CA" altLang="en-US" smtClean="0"/>
              <a:pPr>
                <a:spcBef>
                  <a:spcPct val="0"/>
                </a:spcBef>
              </a:pPr>
              <a:t>1</a:t>
            </a:fld>
            <a:endParaRPr lang="en-CA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0C09FA12-3D13-510C-33BC-0BC9EF9962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7526B8F4-0E8D-F0AB-5E24-FB56603DF4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F10F5604-4567-289A-147A-DF62515D6D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F66282-8732-1241-8D10-72048CF47C62}" type="slidenum">
              <a:rPr lang="en-CA" altLang="en-US" smtClean="0"/>
              <a:pPr>
                <a:spcBef>
                  <a:spcPct val="0"/>
                </a:spcBef>
              </a:pPr>
              <a:t>10</a:t>
            </a:fld>
            <a:endParaRPr lang="en-CA" altLang="en-US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C4D05997-09A0-7F1C-990C-B4286D8B4F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C0D12957-64B7-99BC-C0F6-7F7801CA58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05A2699F-75DE-1E92-09AB-A0A849939D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7D76C3-8E17-2545-89A7-86399FD05E15}" type="slidenum">
              <a:rPr lang="en-CA" altLang="en-US" smtClean="0"/>
              <a:pPr>
                <a:spcBef>
                  <a:spcPct val="0"/>
                </a:spcBef>
              </a:pPr>
              <a:t>11</a:t>
            </a:fld>
            <a:endParaRPr lang="en-CA" altLang="en-US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F9E7A449-27AE-FFFB-C389-AEFDEAEB9D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C0CA62CB-012A-10AF-A71E-995EC104A0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A885C15D-BF6C-D581-2205-364A96A048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EC9BBD-E0B3-9E42-A13A-3FFA5DC475D9}" type="slidenum">
              <a:rPr lang="en-CA" altLang="en-US" smtClean="0"/>
              <a:pPr>
                <a:spcBef>
                  <a:spcPct val="0"/>
                </a:spcBef>
              </a:pPr>
              <a:t>12</a:t>
            </a:fld>
            <a:endParaRPr lang="en-CA" altLang="en-US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5977E526-62AA-6F25-B26A-8A9124CC7D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9C0A71B-9FA6-315C-0A3B-4591449E22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D776DBA9-24F3-F073-84C5-8E2533C595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CC8202-5218-0347-8B5E-FCBB921AA8E1}" type="slidenum">
              <a:rPr lang="en-CA" altLang="en-US" smtClean="0"/>
              <a:pPr>
                <a:spcBef>
                  <a:spcPct val="0"/>
                </a:spcBef>
              </a:pPr>
              <a:t>13</a:t>
            </a:fld>
            <a:endParaRPr lang="en-CA" altLang="en-US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94B00539-638A-57DF-A41D-F835417F0F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D798D63C-D23C-00B5-36F5-655371A15B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9DC787A1-11FA-17DF-6222-D891D3FC69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587606-E32F-584E-81AF-66C29B421C5E}" type="slidenum">
              <a:rPr lang="en-CA" altLang="en-US" smtClean="0"/>
              <a:pPr>
                <a:spcBef>
                  <a:spcPct val="0"/>
                </a:spcBef>
              </a:pPr>
              <a:t>14</a:t>
            </a:fld>
            <a:endParaRPr lang="en-CA" altLang="en-US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FF9FB207-97E7-5CDD-99F9-4036AEFEF7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6DB4595D-EFE6-2468-39A2-B2B56DDC20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2F1E57F2-C81A-6CBA-CF78-5B53728211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D8FADE-BEB5-5C43-AC09-4E5B03D38A21}" type="slidenum">
              <a:rPr lang="en-CA" altLang="en-US" smtClean="0"/>
              <a:pPr>
                <a:spcBef>
                  <a:spcPct val="0"/>
                </a:spcBef>
              </a:pPr>
              <a:t>15</a:t>
            </a:fld>
            <a:endParaRPr lang="en-CA" altLang="en-US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71A4012A-A473-1D6E-81C0-B5F7AF6771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AEE7E2E5-9A79-E5E6-A7D9-68B8C1C7A3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5404689B-7EE8-62FD-ED5E-025965AA27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EBBE56-8C51-E94E-A5B1-09BAB9279312}" type="slidenum">
              <a:rPr lang="en-CA" altLang="en-US" smtClean="0"/>
              <a:pPr>
                <a:spcBef>
                  <a:spcPct val="0"/>
                </a:spcBef>
              </a:pPr>
              <a:t>16</a:t>
            </a:fld>
            <a:endParaRPr lang="en-CA" altLang="en-US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1F9847F6-179E-EFAC-1678-E290AD46EF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9B871BD7-4B0E-3DE1-CB33-ECEFA31AE2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4CB2C939-BC61-9843-86F2-190D7E96AC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D6D94C-533D-1344-AE9B-43AC115C16DF}" type="slidenum">
              <a:rPr lang="en-CA" altLang="en-US" smtClean="0"/>
              <a:pPr>
                <a:spcBef>
                  <a:spcPct val="0"/>
                </a:spcBef>
              </a:pPr>
              <a:t>17</a:t>
            </a:fld>
            <a:endParaRPr lang="en-CA" altLang="en-US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546CA8B8-0E11-DED7-4718-791C5A4B69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F1A76CB9-A7BC-D95D-58FB-CBFF197C37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93285304-BDE3-0D41-1889-CD060F470D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808E33-ABA4-8446-88F7-767E9F5FBC81}" type="slidenum">
              <a:rPr lang="en-CA" altLang="en-US" smtClean="0"/>
              <a:pPr>
                <a:spcBef>
                  <a:spcPct val="0"/>
                </a:spcBef>
              </a:pPr>
              <a:t>18</a:t>
            </a:fld>
            <a:endParaRPr lang="en-CA" altLang="en-US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2CC429D8-919F-F7BE-0E63-13F9F2D321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3B4E61EB-C935-5747-29D0-83F8976D57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C013D4EC-5A28-22FE-596D-F8B209A602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7AE22E-A0A1-CF4B-B44A-80C7433CE923}" type="slidenum">
              <a:rPr lang="en-CA" altLang="en-US" smtClean="0"/>
              <a:pPr>
                <a:spcBef>
                  <a:spcPct val="0"/>
                </a:spcBef>
              </a:pPr>
              <a:t>19</a:t>
            </a:fld>
            <a:endParaRPr lang="en-CA" altLang="en-US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1DE57AF5-B675-D632-ADD7-0A00E34351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37059EB2-7144-1192-E147-98778CB333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CA" altLang="en-US">
                <a:latin typeface="Arial" panose="020B0604020202020204" pitchFamily="34" charset="0"/>
                <a:cs typeface="Arial" panose="020B0604020202020204" pitchFamily="34" charset="0"/>
              </a:rPr>
              <a:t>100% preventable: there are other options instead of drinking and driving</a:t>
            </a:r>
          </a:p>
          <a:p>
            <a:pPr eaLnBrk="1" hangingPunct="1"/>
            <a:r>
              <a:rPr lang="en-CA" altLang="en-US">
                <a:latin typeface="Arial" panose="020B0604020202020204" pitchFamily="34" charset="0"/>
                <a:cs typeface="Arial" panose="020B0604020202020204" pitchFamily="34" charset="0"/>
              </a:rPr>
              <a:t>-taking a taxi</a:t>
            </a:r>
          </a:p>
          <a:p>
            <a:pPr eaLnBrk="1" hangingPunct="1"/>
            <a:r>
              <a:rPr lang="en-CA" altLang="en-US">
                <a:latin typeface="Arial" panose="020B0604020202020204" pitchFamily="34" charset="0"/>
                <a:cs typeface="Arial" panose="020B0604020202020204" pitchFamily="34" charset="0"/>
              </a:rPr>
              <a:t>-having someone be the designated driver and not drink alcohol</a:t>
            </a:r>
          </a:p>
          <a:p>
            <a:pPr eaLnBrk="1" hangingPunct="1"/>
            <a:r>
              <a:rPr lang="en-CA" altLang="en-US">
                <a:latin typeface="Arial" panose="020B0604020202020204" pitchFamily="34" charset="0"/>
                <a:cs typeface="Arial" panose="020B0604020202020204" pitchFamily="34" charset="0"/>
              </a:rPr>
              <a:t>-stay over at the house</a:t>
            </a:r>
          </a:p>
          <a:p>
            <a:pPr eaLnBrk="1" hangingPunct="1"/>
            <a:r>
              <a:rPr lang="en-CA" altLang="en-US">
                <a:latin typeface="Arial" panose="020B0604020202020204" pitchFamily="34" charset="0"/>
                <a:cs typeface="Arial" panose="020B0604020202020204" pitchFamily="34" charset="0"/>
              </a:rPr>
              <a:t>-walk</a:t>
            </a:r>
          </a:p>
          <a:p>
            <a:pPr eaLnBrk="1" hangingPunct="1"/>
            <a:endParaRPr lang="en-CA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3072891-FB1C-D68B-74A2-3C63B9D201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989991-A886-F248-9A2E-A0F80F13EF09}" type="slidenum">
              <a:rPr lang="en-CA" altLang="en-US" smtClean="0"/>
              <a:pPr>
                <a:spcBef>
                  <a:spcPct val="0"/>
                </a:spcBef>
              </a:pPr>
              <a:t>2</a:t>
            </a:fld>
            <a:endParaRPr lang="en-CA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3195CC8-3FA3-5758-F6B1-8CD2940E61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4AF0E1C-D01D-4500-4C27-A2011BA0E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B70E4BC6-061C-9BAA-D885-690838FE88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2656AF-881A-1D44-B4D2-3144FE66CB17}" type="slidenum">
              <a:rPr lang="en-CA" altLang="en-US" smtClean="0"/>
              <a:pPr>
                <a:spcBef>
                  <a:spcPct val="0"/>
                </a:spcBef>
              </a:pPr>
              <a:t>20</a:t>
            </a:fld>
            <a:endParaRPr lang="en-CA" altLang="en-US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F2831931-3B8C-A4D2-8187-F5994DE337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D3C13AEA-0906-477A-1E6D-9AF98B7CE5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D0047DD6-C3C4-952E-43B2-6725392339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039A52-471A-DB4D-A7AC-4A9C83CBA0A6}" type="slidenum">
              <a:rPr lang="en-CA" altLang="en-US" smtClean="0"/>
              <a:pPr>
                <a:spcBef>
                  <a:spcPct val="0"/>
                </a:spcBef>
              </a:pPr>
              <a:t>21</a:t>
            </a:fld>
            <a:endParaRPr lang="en-CA" altLang="en-US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A5B21D29-D093-6B4D-D5BB-AF782350B3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388A01F3-55FB-FEAA-3227-0974928CE9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21 years old in the US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18 years old in Quebec</a:t>
            </a:r>
            <a:endParaRPr lang="en-CA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CA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57D34AFB-EC02-DE87-F302-7DEA7B9024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CF7D93-D3CE-D84C-89F7-7FCC548B7A20}" type="slidenum">
              <a:rPr lang="en-CA" altLang="en-US" smtClean="0"/>
              <a:pPr>
                <a:spcBef>
                  <a:spcPct val="0"/>
                </a:spcBef>
              </a:pPr>
              <a:t>22</a:t>
            </a:fld>
            <a:endParaRPr lang="en-CA" altLang="en-US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231059FF-0C38-34A7-2861-6F3227C9AB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3ECF01F4-2FB8-152E-71E0-A862466664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E8C28592-58BE-6602-1E6A-4C0AF41054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DB3BC5-1645-0D47-9340-0B86C1552C00}" type="slidenum">
              <a:rPr lang="en-CA" altLang="en-US" smtClean="0"/>
              <a:pPr>
                <a:spcBef>
                  <a:spcPct val="0"/>
                </a:spcBef>
              </a:pPr>
              <a:t>23</a:t>
            </a:fld>
            <a:endParaRPr lang="en-CA" altLang="en-US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87C5F9A1-2AF8-4D25-3911-F118FB97AB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A0FC9DB7-300D-8297-EEF4-2BCCF00F2B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EA64CAAE-81D7-B224-8D4C-13E7CC08F7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ECD311-19A1-6247-8B1A-BEA1B734FB0A}" type="slidenum">
              <a:rPr lang="en-CA" altLang="en-US" smtClean="0"/>
              <a:pPr>
                <a:spcBef>
                  <a:spcPct val="0"/>
                </a:spcBef>
              </a:pPr>
              <a:t>24</a:t>
            </a:fld>
            <a:endParaRPr lang="en-CA" altLang="en-US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ED06CCC5-EEB3-F534-BA79-B9B6BB7BE5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586B0EFB-F12A-EDA0-EA8D-F0BB9C573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A4D5DA72-3DC4-DC3E-AA24-E8967E119C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18D23D-F43D-4343-AE49-F05969ECFBF2}" type="slidenum">
              <a:rPr lang="en-CA" altLang="en-US" smtClean="0"/>
              <a:pPr>
                <a:spcBef>
                  <a:spcPct val="0"/>
                </a:spcBef>
              </a:pPr>
              <a:t>25</a:t>
            </a:fld>
            <a:endParaRPr lang="en-CA" altLang="en-US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66A1F601-408A-1F10-A7FF-B6132585D2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4AAB08CD-AB0C-D024-2A05-46C73B6591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CA" altLang="en-US">
                <a:latin typeface="Arial" panose="020B0604020202020204" pitchFamily="34" charset="0"/>
                <a:cs typeface="Arial" panose="020B0604020202020204" pitchFamily="34" charset="0"/>
              </a:rPr>
              <a:t>Legal: it is legal for your own parents to give you alcohol in your own home.</a:t>
            </a:r>
          </a:p>
          <a:p>
            <a:pPr eaLnBrk="1" hangingPunct="1"/>
            <a:r>
              <a:rPr lang="en-CA" altLang="en-US">
                <a:latin typeface="Arial" panose="020B0604020202020204" pitchFamily="34" charset="0"/>
                <a:cs typeface="Arial" panose="020B0604020202020204" pitchFamily="34" charset="0"/>
              </a:rPr>
              <a:t>Legal drinking age 19yrs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21CD7F14-D95D-5B21-022E-E22B4C5463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83E6FB7-3B5B-E545-BD96-18E6632B7797}" type="slidenum">
              <a:rPr lang="en-CA" altLang="en-US" smtClean="0"/>
              <a:pPr>
                <a:spcBef>
                  <a:spcPct val="0"/>
                </a:spcBef>
              </a:pPr>
              <a:t>26</a:t>
            </a:fld>
            <a:endParaRPr lang="en-CA" altLang="en-US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8AF63F5A-B7DE-9980-9518-A0963BFD21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FC4561F5-BB18-B224-31F1-6F66E62015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2B5115C1-F506-89E5-BC17-2ADF842181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161E70-145E-3D4D-AA7D-7C562FF6F92B}" type="slidenum">
              <a:rPr lang="en-CA" altLang="en-US" smtClean="0"/>
              <a:pPr>
                <a:spcBef>
                  <a:spcPct val="0"/>
                </a:spcBef>
              </a:pPr>
              <a:t>27</a:t>
            </a:fld>
            <a:endParaRPr lang="en-CA" altLang="en-US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7DB53053-36DD-141B-D176-3791677B8F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84320AE1-6B22-8797-1C20-12F926DC3E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5311E2B7-D123-A1A3-69A3-559891FEF0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D3F34E-5091-304A-95CA-46438E26D0C4}" type="slidenum">
              <a:rPr lang="en-CA" altLang="en-US" smtClean="0"/>
              <a:pPr>
                <a:spcBef>
                  <a:spcPct val="0"/>
                </a:spcBef>
              </a:pPr>
              <a:t>28</a:t>
            </a:fld>
            <a:endParaRPr lang="en-CA" altLang="en-US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934CD019-D510-6718-8029-D8ADA75984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4AB383C8-D05B-1E00-C48F-801CE715AF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5E348DD5-BFBF-29EA-3A54-8D23E2AEC2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6ADCF0-1239-F84E-B480-C1CD9AF98EBF}" type="slidenum">
              <a:rPr lang="en-CA" altLang="en-US" smtClean="0"/>
              <a:pPr>
                <a:spcBef>
                  <a:spcPct val="0"/>
                </a:spcBef>
              </a:pPr>
              <a:t>29</a:t>
            </a:fld>
            <a:endParaRPr lang="en-CA" altLang="en-US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0F29C3D6-1327-0890-4221-26F68EBDBE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B8648884-86EA-FADE-5A61-71AC1B86DF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1CD35802-BC23-0334-C241-D23C6558E4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5A9048-6E6E-2649-8281-D4CF0BCCC87F}" type="slidenum">
              <a:rPr lang="en-CA" altLang="en-US" smtClean="0"/>
              <a:pPr>
                <a:spcBef>
                  <a:spcPct val="0"/>
                </a:spcBef>
              </a:pPr>
              <a:t>3</a:t>
            </a:fld>
            <a:endParaRPr lang="en-CA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0C25C226-7203-0B9C-D6A8-666538E73E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37940EED-8C91-DA95-D2B4-94E017AE89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F96919DE-FAFC-6026-5C8A-3FD32E57EB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506EF0-ED19-2548-B426-4A2469DD823D}" type="slidenum">
              <a:rPr lang="en-CA" altLang="en-US" smtClean="0"/>
              <a:pPr>
                <a:spcBef>
                  <a:spcPct val="0"/>
                </a:spcBef>
              </a:pPr>
              <a:t>30</a:t>
            </a:fld>
            <a:endParaRPr lang="en-CA" altLang="en-US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1A7653C9-B484-93EF-ABBC-41CD32472B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FF3A2BA5-6E31-D309-17C6-A3681F3E5B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C692412F-41BC-A2A7-7BD4-C003B2B394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6F50F3-949C-3B44-ACD4-15D7461DCF1E}" type="slidenum">
              <a:rPr lang="en-CA" altLang="en-US" smtClean="0"/>
              <a:pPr>
                <a:spcBef>
                  <a:spcPct val="0"/>
                </a:spcBef>
              </a:pPr>
              <a:t>31</a:t>
            </a:fld>
            <a:endParaRPr lang="en-CA" altLang="en-US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652D15DA-590D-5B81-1C26-C2723B912E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120797ED-7988-A1C2-05C8-BD0A204A95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E8631E66-A823-EAE9-DB77-DAB8C85DFD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2521F4-B6B9-3742-889C-BF737AD317F4}" type="slidenum">
              <a:rPr lang="en-CA" altLang="en-US" smtClean="0"/>
              <a:pPr>
                <a:spcBef>
                  <a:spcPct val="0"/>
                </a:spcBef>
              </a:pPr>
              <a:t>32</a:t>
            </a:fld>
            <a:endParaRPr lang="en-CA" altLang="en-US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8F437F1E-E971-68B0-2D1D-D3693B86A7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4E05454E-6D53-641E-B995-1DD696E02D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67BF03CE-F371-ECD8-B580-5BC5DC7C30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3C9432-42C9-6A4E-97BB-F7348AEB1AD6}" type="slidenum">
              <a:rPr lang="en-CA" altLang="en-US" smtClean="0"/>
              <a:pPr>
                <a:spcBef>
                  <a:spcPct val="0"/>
                </a:spcBef>
              </a:pPr>
              <a:t>33</a:t>
            </a:fld>
            <a:endParaRPr lang="en-CA" altLang="en-US"/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ECF66057-FB4B-0A2A-22C8-0BE68B9A92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88B00094-9978-7BBC-2F30-5259DF79A0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7544945-ED71-75E1-6392-4EB27F0371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112041-95AA-B74D-B2A3-0736477A6F18}" type="slidenum">
              <a:rPr lang="en-CA" altLang="en-US" smtClean="0"/>
              <a:pPr>
                <a:spcBef>
                  <a:spcPct val="0"/>
                </a:spcBef>
              </a:pPr>
              <a:t>4</a:t>
            </a:fld>
            <a:endParaRPr lang="en-CA" altLang="en-US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2244A32C-FE24-BC57-99F5-69E7D06163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A69D3BC-F499-B4D1-C973-FE0650EAED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29CE1F7A-6E6B-4261-A35C-98947E80C3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9FFF79-0F4A-5F4A-AE98-440FAF6B027B}" type="slidenum">
              <a:rPr lang="en-CA" altLang="en-US" smtClean="0"/>
              <a:pPr>
                <a:spcBef>
                  <a:spcPct val="0"/>
                </a:spcBef>
              </a:pPr>
              <a:t>5</a:t>
            </a:fld>
            <a:endParaRPr lang="en-CA" altLang="en-US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4B431781-F056-C6C0-36CC-22BE783217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69513C45-0925-CC7C-3A69-F10CB4E539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9C6A4548-F897-C062-8B2F-993D642065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932EFE-DD5A-9144-9F48-316DBCA25DB7}" type="slidenum">
              <a:rPr lang="en-CA" altLang="en-US" smtClean="0"/>
              <a:pPr>
                <a:spcBef>
                  <a:spcPct val="0"/>
                </a:spcBef>
              </a:pPr>
              <a:t>6</a:t>
            </a:fld>
            <a:endParaRPr lang="en-CA" altLang="en-US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92989278-1831-FBD0-08E9-00EB4F03FA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6C8C570B-08A2-66C7-6DFB-92853CAADE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BDA8D3F9-7599-622D-9FA8-BDE1B86D5A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4C4D33-0FDF-254D-A569-8037B412722B}" type="slidenum">
              <a:rPr lang="en-CA" altLang="en-US" smtClean="0"/>
              <a:pPr>
                <a:spcBef>
                  <a:spcPct val="0"/>
                </a:spcBef>
              </a:pPr>
              <a:t>7</a:t>
            </a:fld>
            <a:endParaRPr lang="en-CA" altLang="en-US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07C1B14A-0296-B78C-C406-6B82FBA32D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4F0F493F-D22E-CE0D-C546-13DB64101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endParaRPr lang="en-CA" altLang="en-US" sz="1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eaLnBrk="1" hangingPunct="1"/>
            <a:endParaRPr lang="en-CA" alt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991870F1-9152-B115-7C7B-E517E3AF7E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4C18DB-86EB-9D46-847C-6C407E99DEB1}" type="slidenum">
              <a:rPr lang="en-CA" altLang="en-US" smtClean="0"/>
              <a:pPr>
                <a:spcBef>
                  <a:spcPct val="0"/>
                </a:spcBef>
              </a:pPr>
              <a:t>8</a:t>
            </a:fld>
            <a:endParaRPr lang="en-CA" altLang="en-US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64752611-D367-A8A8-12D6-6B85BC53E0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B8DC216-3F9A-E366-CA8C-E872BD2840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CA" altLang="en-US">
                <a:latin typeface="Arial" panose="020B0604020202020204" pitchFamily="34" charset="0"/>
                <a:cs typeface="Arial" panose="020B0604020202020204" pitchFamily="34" charset="0"/>
              </a:rPr>
              <a:t>Explain “sober up”</a:t>
            </a:r>
          </a:p>
          <a:p>
            <a:pPr eaLnBrk="1" hangingPunct="1"/>
            <a:r>
              <a:rPr lang="en-CA" altLang="en-US">
                <a:latin typeface="Arial" panose="020B0604020202020204" pitchFamily="34" charset="0"/>
                <a:cs typeface="Arial" panose="020B0604020202020204" pitchFamily="34" charset="0"/>
              </a:rPr>
              <a:t>When someone has drank alcohol, sobering up means for the effects of alcohol to wear off and the person to no longer feel the effects of the alcohol.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16526C99-E6D7-A4AF-7C15-F437AFAFFC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F33DA0-E882-F440-8A73-523BF2289C72}" type="slidenum">
              <a:rPr lang="en-CA" altLang="en-US" smtClean="0"/>
              <a:pPr>
                <a:spcBef>
                  <a:spcPct val="0"/>
                </a:spcBef>
              </a:pPr>
              <a:t>9</a:t>
            </a:fld>
            <a:endParaRPr lang="en-CA" altLang="en-US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AF58CDC-B050-16EB-AC60-96D25252C4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74D6AE11-02D4-9067-A4FD-F9478B50BC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CE160-02BB-9444-88F9-9A95A30B4031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218990859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A85703-E81E-B149-93E5-355336911A73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566112559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5C0147-CA81-D543-88C8-DA6D8257606B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249018703"/>
      </p:ext>
    </p:extLst>
  </p:cSld>
  <p:clrMapOvr>
    <a:masterClrMapping/>
  </p:clrMapOvr>
  <p:transition spd="med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D487C4-6251-811F-6750-F8B928E4F2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F8AFFC-D646-1C18-A60F-FC053ADAA5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8EA12B-7EB5-4595-B03E-66838E80A5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B3E58-0D40-E647-B627-8DBA5264D0B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391484276"/>
      </p:ext>
    </p:extLst>
  </p:cSld>
  <p:clrMapOvr>
    <a:masterClrMapping/>
  </p:clrMapOvr>
  <p:transition spd="med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CE160-02BB-9444-88F9-9A95A30B4031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637075016"/>
      </p:ext>
    </p:extLst>
  </p:cSld>
  <p:clrMapOvr>
    <a:masterClrMapping/>
  </p:clrMapOvr>
  <p:transition spd="med"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3748A-AF0E-DB4B-B3DC-8E7551E346F1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39624918"/>
      </p:ext>
    </p:extLst>
  </p:cSld>
  <p:clrMapOvr>
    <a:masterClrMapping/>
  </p:clrMapOvr>
  <p:transition spd="med"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027C57-0C7E-A94F-848F-438DE2712740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587111595"/>
      </p:ext>
    </p:extLst>
  </p:cSld>
  <p:clrMapOvr>
    <a:masterClrMapping/>
  </p:clrMapOvr>
  <p:transition spd="med"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5684FF-F2EB-484C-90E1-282374029B0D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65063054"/>
      </p:ext>
    </p:extLst>
  </p:cSld>
  <p:clrMapOvr>
    <a:masterClrMapping/>
  </p:clrMapOvr>
  <p:transition spd="med"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92436C-68C5-CE49-8E95-66EDC1AA913D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451733643"/>
      </p:ext>
    </p:extLst>
  </p:cSld>
  <p:clrMapOvr>
    <a:masterClrMapping/>
  </p:clrMapOvr>
  <p:transition spd="med"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07DE2-6F9C-AA45-AA37-4BF63B894CF9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505891890"/>
      </p:ext>
    </p:extLst>
  </p:cSld>
  <p:clrMapOvr>
    <a:masterClrMapping/>
  </p:clrMapOvr>
  <p:transition spd="med"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F6E15D-01CE-5041-BA13-6D9C1DD943CE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161885850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3748A-AF0E-DB4B-B3DC-8E7551E346F1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108813322"/>
      </p:ext>
    </p:extLst>
  </p:cSld>
  <p:clrMapOvr>
    <a:masterClrMapping/>
  </p:clrMapOvr>
  <p:transition spd="med"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06B9EC-7D26-D642-8CEC-27B8E63D606A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96475671"/>
      </p:ext>
    </p:extLst>
  </p:cSld>
  <p:clrMapOvr>
    <a:masterClrMapping/>
  </p:clrMapOvr>
  <p:transition spd="med"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3D488F-DABE-9246-8BD0-1CF7955DCA87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536450382"/>
      </p:ext>
    </p:extLst>
  </p:cSld>
  <p:clrMapOvr>
    <a:masterClrMapping/>
  </p:clrMapOvr>
  <p:transition spd="med"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A85703-E81E-B149-93E5-355336911A73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40129282"/>
      </p:ext>
    </p:extLst>
  </p:cSld>
  <p:clrMapOvr>
    <a:masterClrMapping/>
  </p:clrMapOvr>
  <p:transition spd="med">
    <p:zo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5C0147-CA81-D543-88C8-DA6D8257606B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47567325"/>
      </p:ext>
    </p:extLst>
  </p:cSld>
  <p:clrMapOvr>
    <a:masterClrMapping/>
  </p:clrMapOvr>
  <p:transition spd="med">
    <p:zo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D487C4-6251-811F-6750-F8B928E4F2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F8AFFC-D646-1C18-A60F-FC053ADAA5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8EA12B-7EB5-4595-B03E-66838E80A5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B3E58-0D40-E647-B627-8DBA5264D0B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294200277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027C57-0C7E-A94F-848F-438DE2712740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854793537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5684FF-F2EB-484C-90E1-282374029B0D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672404881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92436C-68C5-CE49-8E95-66EDC1AA913D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171109194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07DE2-6F9C-AA45-AA37-4BF63B894CF9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13241214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F6E15D-01CE-5041-BA13-6D9C1DD943CE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955561866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06B9EC-7D26-D642-8CEC-27B8E63D606A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80631099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3D488F-DABE-9246-8BD0-1CF7955DCA87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6326372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950CE8C-EA3A-0D42-9E97-D5EEF0FE4EE7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866686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</p:sldLayoutIdLst>
  <p:transition spd="med">
    <p:zoom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950CE8C-EA3A-0D42-9E97-D5EEF0FE4EE7}" type="slidenum">
              <a:rPr lang="en-CA" altLang="en-US" smtClean="0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893066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32" r:id="rId12"/>
  </p:sldLayoutIdLst>
  <p:transition spd="med">
    <p:zoom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14.xml"/><Relationship Id="rId18" Type="http://schemas.openxmlformats.org/officeDocument/2006/relationships/slide" Target="slide24.xml"/><Relationship Id="rId3" Type="http://schemas.openxmlformats.org/officeDocument/2006/relationships/image" Target="../media/image1.png"/><Relationship Id="rId7" Type="http://schemas.openxmlformats.org/officeDocument/2006/relationships/slide" Target="slide26.xml"/><Relationship Id="rId12" Type="http://schemas.openxmlformats.org/officeDocument/2006/relationships/slide" Target="slide6.xml"/><Relationship Id="rId17" Type="http://schemas.openxmlformats.org/officeDocument/2006/relationships/slide" Target="slide16.xml"/><Relationship Id="rId2" Type="http://schemas.openxmlformats.org/officeDocument/2006/relationships/notesSlide" Target="../notesSlides/notesSlide1.xml"/><Relationship Id="rId16" Type="http://schemas.openxmlformats.org/officeDocument/2006/relationships/slide" Target="slide8.xml"/><Relationship Id="rId1" Type="http://schemas.openxmlformats.org/officeDocument/2006/relationships/slideLayout" Target="../slideLayouts/slideLayout24.xml"/><Relationship Id="rId6" Type="http://schemas.openxmlformats.org/officeDocument/2006/relationships/slide" Target="slide18.xml"/><Relationship Id="rId11" Type="http://schemas.openxmlformats.org/officeDocument/2006/relationships/slide" Target="slide28.xml"/><Relationship Id="rId5" Type="http://schemas.openxmlformats.org/officeDocument/2006/relationships/slide" Target="slide10.xml"/><Relationship Id="rId15" Type="http://schemas.openxmlformats.org/officeDocument/2006/relationships/slide" Target="slide30.xml"/><Relationship Id="rId10" Type="http://schemas.openxmlformats.org/officeDocument/2006/relationships/slide" Target="slide20.xml"/><Relationship Id="rId19" Type="http://schemas.openxmlformats.org/officeDocument/2006/relationships/slide" Target="slide32.xml"/><Relationship Id="rId4" Type="http://schemas.openxmlformats.org/officeDocument/2006/relationships/slide" Target="slide2.xml"/><Relationship Id="rId9" Type="http://schemas.openxmlformats.org/officeDocument/2006/relationships/slide" Target="slide12.xml"/><Relationship Id="rId14" Type="http://schemas.openxmlformats.org/officeDocument/2006/relationships/slide" Target="slide2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195">
            <a:extLst>
              <a:ext uri="{FF2B5EF4-FFF2-40B4-BE49-F238E27FC236}">
                <a16:creationId xmlns:a16="http://schemas.microsoft.com/office/drawing/2014/main" id="{226D88AB-3974-DC9A-FF42-506F9E0847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902152"/>
              </p:ext>
            </p:extLst>
          </p:nvPr>
        </p:nvGraphicFramePr>
        <p:xfrm>
          <a:off x="3419872" y="411510"/>
          <a:ext cx="5257800" cy="3618188"/>
        </p:xfrm>
        <a:graphic>
          <a:graphicData uri="http://schemas.openxmlformats.org/drawingml/2006/table">
            <a:tbl>
              <a:tblPr firstRow="1"/>
              <a:tblGrid>
                <a:gridCol w="131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818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venir Next LT Pro" panose="020B0504020202020204" pitchFamily="34" charset="77"/>
                          <a:cs typeface="Arial" panose="020B0604020202020204" pitchFamily="34" charset="0"/>
                        </a:rPr>
                        <a:t>ABOUT ALCOHOL</a:t>
                      </a:r>
                      <a:endParaRPr kumimoji="0" lang="en-CA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venir Next LT Pro" panose="020B0504020202020204" pitchFamily="34" charset="77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9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venir Next LT Pro" panose="020B0504020202020204" pitchFamily="34" charset="77"/>
                          <a:cs typeface="Arial" panose="020B0604020202020204" pitchFamily="34" charset="0"/>
                        </a:rPr>
                        <a:t>EFFECTS</a:t>
                      </a:r>
                      <a:endParaRPr kumimoji="0" lang="en-CA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venir Next LT Pro" panose="020B0504020202020204" pitchFamily="34" charset="77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9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venir Next LT Pro" panose="020B0504020202020204" pitchFamily="34" charset="77"/>
                          <a:cs typeface="Arial" panose="020B0604020202020204" pitchFamily="34" charset="0"/>
                        </a:rPr>
                        <a:t>THE LAW</a:t>
                      </a:r>
                      <a:endParaRPr kumimoji="0" lang="en-CA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venir Next LT Pro" panose="020B0504020202020204" pitchFamily="34" charset="77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9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venir Next LT Pro" panose="020B0504020202020204" pitchFamily="34" charset="77"/>
                          <a:cs typeface="Arial" panose="020B0604020202020204" pitchFamily="34" charset="0"/>
                        </a:rPr>
                        <a:t>SAFETY FIRST</a:t>
                      </a:r>
                      <a:endParaRPr kumimoji="0" lang="en-CA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venir Next LT Pro" panose="020B0504020202020204" pitchFamily="34" charset="77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4B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venir Next LT Pro" panose="020B0504020202020204" pitchFamily="34" charset="77"/>
                          <a:cs typeface="Arial" panose="020B0604020202020204" pitchFamily="34" charset="0"/>
                          <a:hlinkClick r:id="rId4" action="ppaction://hlinksldjump"/>
                        </a:rPr>
                        <a:t>$100</a:t>
                      </a:r>
                      <a:endParaRPr kumimoji="0" lang="en-CA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224B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venir Next LT Pro" panose="020B0504020202020204" pitchFamily="34" charset="77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4B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venir Next LT Pro" panose="020B0504020202020204" pitchFamily="34" charset="77"/>
                          <a:cs typeface="Arial" panose="020B0604020202020204" pitchFamily="34" charset="0"/>
                          <a:hlinkClick r:id="rId5" action="ppaction://hlinksldjump"/>
                        </a:rPr>
                        <a:t>$100</a:t>
                      </a:r>
                      <a:endParaRPr kumimoji="0" lang="en-CA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224B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venir Next LT Pro" panose="020B0504020202020204" pitchFamily="34" charset="77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4B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venir Next LT Pro" panose="020B0504020202020204" pitchFamily="34" charset="77"/>
                          <a:cs typeface="Arial" panose="020B0604020202020204" pitchFamily="34" charset="0"/>
                          <a:hlinkClick r:id="rId6" action="ppaction://hlinksldjump"/>
                        </a:rPr>
                        <a:t>$100</a:t>
                      </a:r>
                      <a:endParaRPr kumimoji="0" lang="en-CA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224B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venir Next LT Pro" panose="020B0504020202020204" pitchFamily="34" charset="77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4B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venir Next LT Pro" panose="020B0504020202020204" pitchFamily="34" charset="77"/>
                          <a:cs typeface="Arial" panose="020B0604020202020204" pitchFamily="34" charset="0"/>
                          <a:hlinkClick r:id="rId7" action="ppaction://hlinksldjump"/>
                        </a:rPr>
                        <a:t>$100</a:t>
                      </a:r>
                      <a:endParaRPr kumimoji="0" lang="en-CA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224B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venir Next LT Pro" panose="020B0504020202020204" pitchFamily="34" charset="77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4B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venir Next LT Pro" panose="020B0504020202020204" pitchFamily="34" charset="77"/>
                          <a:cs typeface="Arial" panose="020B0604020202020204" pitchFamily="34" charset="0"/>
                          <a:hlinkClick r:id="rId8" action="ppaction://hlinksldjump"/>
                        </a:rPr>
                        <a:t>$200</a:t>
                      </a:r>
                      <a:endParaRPr kumimoji="0" lang="en-CA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224B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venir Next LT Pro" panose="020B0504020202020204" pitchFamily="34" charset="77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4B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venir Next LT Pro" panose="020B0504020202020204" pitchFamily="34" charset="77"/>
                          <a:cs typeface="Arial" panose="020B0604020202020204" pitchFamily="34" charset="0"/>
                          <a:hlinkClick r:id="rId9" action="ppaction://hlinksldjump"/>
                        </a:rPr>
                        <a:t>$200</a:t>
                      </a:r>
                      <a:endParaRPr kumimoji="0" lang="en-CA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224B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venir Next LT Pro" panose="020B0504020202020204" pitchFamily="34" charset="77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4B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venir Next LT Pro" panose="020B0504020202020204" pitchFamily="34" charset="77"/>
                          <a:cs typeface="Arial" panose="020B0604020202020204" pitchFamily="34" charset="0"/>
                          <a:hlinkClick r:id="rId10" action="ppaction://hlinksldjump"/>
                        </a:rPr>
                        <a:t>$200</a:t>
                      </a:r>
                      <a:endParaRPr kumimoji="0" lang="en-CA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224B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venir Next LT Pro" panose="020B0504020202020204" pitchFamily="34" charset="77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4B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venir Next LT Pro" panose="020B0504020202020204" pitchFamily="34" charset="77"/>
                          <a:cs typeface="Arial" panose="020B0604020202020204" pitchFamily="34" charset="0"/>
                          <a:hlinkClick r:id="rId11" action="ppaction://hlinksldjump"/>
                        </a:rPr>
                        <a:t>$200</a:t>
                      </a:r>
                      <a:endParaRPr kumimoji="0" lang="en-CA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224B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venir Next LT Pro" panose="020B0504020202020204" pitchFamily="34" charset="77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4B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venir Next LT Pro" panose="020B0504020202020204" pitchFamily="34" charset="77"/>
                          <a:cs typeface="Arial" panose="020B0604020202020204" pitchFamily="34" charset="0"/>
                          <a:hlinkClick r:id="rId12" action="ppaction://hlinksldjump"/>
                        </a:rPr>
                        <a:t>$300</a:t>
                      </a:r>
                      <a:endParaRPr kumimoji="0" lang="en-CA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224B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venir Next LT Pro" panose="020B0504020202020204" pitchFamily="34" charset="77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4B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venir Next LT Pro" panose="020B0504020202020204" pitchFamily="34" charset="77"/>
                          <a:cs typeface="Arial" panose="020B0604020202020204" pitchFamily="34" charset="0"/>
                          <a:hlinkClick r:id="rId13" action="ppaction://hlinksldjump"/>
                        </a:rPr>
                        <a:t>$300</a:t>
                      </a:r>
                      <a:endParaRPr kumimoji="0" lang="en-CA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224B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venir Next LT Pro" panose="020B0504020202020204" pitchFamily="34" charset="77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4B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venir Next LT Pro" panose="020B0504020202020204" pitchFamily="34" charset="77"/>
                          <a:cs typeface="Arial" panose="020B0604020202020204" pitchFamily="34" charset="0"/>
                          <a:hlinkClick r:id="rId14" action="ppaction://hlinksldjump"/>
                        </a:rPr>
                        <a:t>$300</a:t>
                      </a:r>
                      <a:endParaRPr kumimoji="0" lang="en-CA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224B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venir Next LT Pro" panose="020B0504020202020204" pitchFamily="34" charset="77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4B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venir Next LT Pro" panose="020B0504020202020204" pitchFamily="34" charset="77"/>
                          <a:cs typeface="Arial" panose="020B0604020202020204" pitchFamily="34" charset="0"/>
                          <a:hlinkClick r:id="rId15" action="ppaction://hlinksldjump"/>
                        </a:rPr>
                        <a:t>$300</a:t>
                      </a:r>
                      <a:endParaRPr kumimoji="0" lang="en-CA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224B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venir Next LT Pro" panose="020B0504020202020204" pitchFamily="34" charset="77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4B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venir Next LT Pro" panose="020B0504020202020204" pitchFamily="34" charset="77"/>
                          <a:cs typeface="Arial" panose="020B0604020202020204" pitchFamily="34" charset="0"/>
                          <a:hlinkClick r:id="rId16" action="ppaction://hlinksldjump"/>
                        </a:rPr>
                        <a:t>$400</a:t>
                      </a:r>
                      <a:endParaRPr kumimoji="0" lang="en-CA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224B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venir Next LT Pro" panose="020B0504020202020204" pitchFamily="34" charset="77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4B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venir Next LT Pro" panose="020B0504020202020204" pitchFamily="34" charset="77"/>
                          <a:cs typeface="Arial" panose="020B0604020202020204" pitchFamily="34" charset="0"/>
                          <a:hlinkClick r:id="rId17" action="ppaction://hlinksldjump"/>
                        </a:rPr>
                        <a:t>$400</a:t>
                      </a:r>
                      <a:endParaRPr kumimoji="0" lang="en-CA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224B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venir Next LT Pro" panose="020B0504020202020204" pitchFamily="34" charset="77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4B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venir Next LT Pro" panose="020B0504020202020204" pitchFamily="34" charset="77"/>
                          <a:cs typeface="Arial" panose="020B0604020202020204" pitchFamily="34" charset="0"/>
                          <a:hlinkClick r:id="rId18" action="ppaction://hlinksldjump"/>
                        </a:rPr>
                        <a:t>$400</a:t>
                      </a:r>
                      <a:endParaRPr kumimoji="0" lang="en-CA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224B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venir Next LT Pro" panose="020B0504020202020204" pitchFamily="34" charset="77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4B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venir Next LT Pro" panose="020B0504020202020204" pitchFamily="34" charset="77"/>
                          <a:cs typeface="Arial" panose="020B0604020202020204" pitchFamily="34" charset="0"/>
                          <a:hlinkClick r:id="rId19" action="ppaction://hlinksldjump"/>
                        </a:rPr>
                        <a:t>$400</a:t>
                      </a:r>
                      <a:endParaRPr kumimoji="0" lang="en-CA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224B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venir Next LT Pro" panose="020B0504020202020204" pitchFamily="34" charset="77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All About Alcohol">
            <a:extLst>
              <a:ext uri="{FF2B5EF4-FFF2-40B4-BE49-F238E27FC236}">
                <a16:creationId xmlns:a16="http://schemas.microsoft.com/office/drawing/2014/main" id="{A710B160-3DB0-F94C-7E1E-EC54416F1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059582"/>
            <a:ext cx="3178696" cy="1368152"/>
          </a:xfrm>
        </p:spPr>
        <p:txBody>
          <a:bodyPr>
            <a:normAutofit/>
          </a:bodyPr>
          <a:lstStyle/>
          <a:p>
            <a:r>
              <a:rPr lang="en-CA" altLang="en-US" sz="3200" b="1">
                <a:latin typeface="Avenir Next LT Pro" panose="020B0504020202020204" pitchFamily="34" charset="77"/>
              </a:rPr>
              <a:t>All About Alcohol Trivia</a:t>
            </a:r>
            <a:endParaRPr lang="en-US" sz="3200">
              <a:latin typeface="Avenir Next" panose="020B0503020202020204" pitchFamily="34" charset="0"/>
            </a:endParaRPr>
          </a:p>
        </p:txBody>
      </p:sp>
    </p:spTree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112DE491-B1D3-8147-17D2-24F4238152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75856" y="1779662"/>
            <a:ext cx="4914900" cy="2477691"/>
          </a:xfrm>
        </p:spPr>
        <p:txBody>
          <a:bodyPr/>
          <a:lstStyle/>
          <a:p>
            <a:pPr algn="l" eaLnBrk="1" hangingPunct="1"/>
            <a:r>
              <a:rPr lang="en-US" altLang="en-US" sz="2700">
                <a:latin typeface="Avenir Next LT Pro" panose="020B0504020202020204" pitchFamily="34" charset="77"/>
              </a:rPr>
              <a:t>What does a depressant (downer) drug, like alcohol, do to the brain/body?</a:t>
            </a:r>
            <a:endParaRPr lang="en-CA" altLang="en-US" sz="2700">
              <a:latin typeface="Avenir Next LT Pro" panose="020B0504020202020204" pitchFamily="34" charset="77"/>
            </a:endParaRPr>
          </a:p>
        </p:txBody>
      </p:sp>
    </p:spTree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F6C23E9A-AE60-DBFA-AD0E-FEF38067E4F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87824" y="1275606"/>
            <a:ext cx="5472608" cy="2800350"/>
          </a:xfrm>
        </p:spPr>
        <p:txBody>
          <a:bodyPr/>
          <a:lstStyle/>
          <a:p>
            <a:pPr algn="l" eaLnBrk="1" hangingPunct="1"/>
            <a:r>
              <a:rPr lang="en-US" altLang="en-US" sz="2700" b="1">
                <a:latin typeface="Avenir Next LT Pro" panose="020B0504020202020204" pitchFamily="34" charset="77"/>
              </a:rPr>
              <a:t>It slows things down.</a:t>
            </a:r>
          </a:p>
          <a:p>
            <a:pPr algn="l" eaLnBrk="1" hangingPunct="1"/>
            <a:r>
              <a:rPr lang="en-US" altLang="en-US" sz="2700">
                <a:latin typeface="Avenir Next LT Pro" panose="020B0504020202020204" pitchFamily="34" charset="77"/>
              </a:rPr>
              <a:t>Alcohol slows down the parts of the brain that affect your thinking and </a:t>
            </a:r>
            <a:r>
              <a:rPr lang="en-US" altLang="en-US" sz="2700" err="1">
                <a:latin typeface="Avenir Next LT Pro" panose="020B0504020202020204" pitchFamily="34" charset="77"/>
              </a:rPr>
              <a:t>behaviour</a:t>
            </a:r>
            <a:r>
              <a:rPr lang="en-US" altLang="en-US" sz="2700">
                <a:latin typeface="Avenir Next LT Pro" panose="020B0504020202020204" pitchFamily="34" charset="77"/>
              </a:rPr>
              <a:t>, as well as your breathing and heart rate. </a:t>
            </a:r>
            <a:endParaRPr lang="en-CA" altLang="en-US" sz="2700">
              <a:latin typeface="Avenir Next LT Pro" panose="020B0504020202020204" pitchFamily="34" charset="77"/>
            </a:endParaRPr>
          </a:p>
        </p:txBody>
      </p:sp>
      <p:pic>
        <p:nvPicPr>
          <p:cNvPr id="3" name="Picture 5" descr="Back button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88F7515A-5836-E309-C36B-97DD428886A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 bwMode="auto">
          <a:xfrm>
            <a:off x="3968308" y="3939902"/>
            <a:ext cx="1207383" cy="1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968389E9-2EA5-AA51-77EC-9B7AFAE4366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47864" y="1851670"/>
            <a:ext cx="4914900" cy="24205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2700" dirty="0">
                <a:latin typeface="Avenir Next LT Pro"/>
              </a:rPr>
              <a:t>Name one </a:t>
            </a:r>
            <a:r>
              <a:rPr lang="en-US" altLang="en-US" sz="2700" b="1" dirty="0">
                <a:latin typeface="Avenir Next LT Pro"/>
              </a:rPr>
              <a:t>short-term</a:t>
            </a:r>
            <a:r>
              <a:rPr lang="en-US" altLang="en-US" sz="2700" dirty="0">
                <a:latin typeface="Avenir Next LT Pro"/>
              </a:rPr>
              <a:t> and </a:t>
            </a:r>
            <a:br>
              <a:rPr lang="en-US" altLang="en-US" sz="2700" dirty="0">
                <a:latin typeface="Avenir Next LT Pro" panose="020B0504020202020204" pitchFamily="34" charset="77"/>
              </a:rPr>
            </a:br>
            <a:r>
              <a:rPr lang="en-US" altLang="en-US" sz="2700" dirty="0">
                <a:latin typeface="Avenir Next LT Pro"/>
              </a:rPr>
              <a:t>one </a:t>
            </a:r>
            <a:r>
              <a:rPr lang="en-US" altLang="en-US" sz="3000" b="1" dirty="0">
                <a:latin typeface="Avenir Next LT Pro"/>
              </a:rPr>
              <a:t>long-</a:t>
            </a:r>
            <a:r>
              <a:rPr lang="en-US" altLang="en-US" sz="2700" b="1" dirty="0">
                <a:latin typeface="Avenir Next LT Pro"/>
              </a:rPr>
              <a:t>term</a:t>
            </a:r>
            <a:r>
              <a:rPr lang="en-US" altLang="en-US" sz="2700" dirty="0">
                <a:latin typeface="Avenir Next LT Pro"/>
              </a:rPr>
              <a:t> effect of drinking alcohol.</a:t>
            </a:r>
            <a:endParaRPr lang="en-CA" altLang="en-US" sz="2700" dirty="0">
              <a:latin typeface="Avenir Next LT Pro"/>
            </a:endParaRPr>
          </a:p>
        </p:txBody>
      </p:sp>
    </p:spTree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D18B0DCE-6D63-FB22-08BB-200B19292F1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779912" y="1487084"/>
            <a:ext cx="4248472" cy="2976563"/>
          </a:xfrm>
        </p:spPr>
        <p:txBody>
          <a:bodyPr/>
          <a:lstStyle/>
          <a:p>
            <a:pPr algn="l" eaLnBrk="1" hangingPunct="1"/>
            <a:r>
              <a:rPr lang="en-US" altLang="en-US" b="1">
                <a:latin typeface="Avenir Next LT Pro" panose="020B0504020202020204" pitchFamily="34" charset="77"/>
              </a:rPr>
              <a:t>Short-term: </a:t>
            </a:r>
            <a:r>
              <a:rPr lang="en-US" altLang="en-US">
                <a:latin typeface="Avenir Next LT Pro" panose="020B0504020202020204" pitchFamily="34" charset="77"/>
              </a:rPr>
              <a:t>headaches, nausea (sickness), blurred vision, lack of coordination, reduced inhibitions, vomiting, blacking out.</a:t>
            </a:r>
          </a:p>
          <a:p>
            <a:pPr algn="l" eaLnBrk="1" hangingPunct="1"/>
            <a:endParaRPr lang="en-US" altLang="en-US" sz="600">
              <a:latin typeface="Avenir Next LT Pro" panose="020B0504020202020204" pitchFamily="34" charset="77"/>
            </a:endParaRPr>
          </a:p>
          <a:p>
            <a:pPr algn="l" eaLnBrk="1" hangingPunct="1"/>
            <a:r>
              <a:rPr lang="en-US" altLang="en-US" b="1">
                <a:latin typeface="Avenir Next LT Pro" panose="020B0504020202020204" pitchFamily="34" charset="77"/>
              </a:rPr>
              <a:t>Long-term: </a:t>
            </a:r>
            <a:r>
              <a:rPr lang="en-US" altLang="en-US">
                <a:latin typeface="Avenir Next LT Pro" panose="020B0504020202020204" pitchFamily="34" charset="77"/>
              </a:rPr>
              <a:t>cancer, liver disease, death, brain damage, depression.</a:t>
            </a:r>
            <a:endParaRPr lang="en-CA" altLang="en-US">
              <a:latin typeface="Avenir Next LT Pro" panose="020B0504020202020204" pitchFamily="34" charset="77"/>
            </a:endParaRPr>
          </a:p>
        </p:txBody>
      </p:sp>
      <p:pic>
        <p:nvPicPr>
          <p:cNvPr id="3" name="Picture 5" descr="Back button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EC39E2BF-2E66-CD21-E40F-76DA4D68302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 bwMode="auto">
          <a:xfrm>
            <a:off x="3968308" y="3939902"/>
            <a:ext cx="1207383" cy="1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411E0462-7934-DB68-6B5D-C6D614C044C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03848" y="1642467"/>
            <a:ext cx="4914900" cy="1858565"/>
          </a:xfrm>
        </p:spPr>
        <p:txBody>
          <a:bodyPr/>
          <a:lstStyle/>
          <a:p>
            <a:pPr algn="l" eaLnBrk="1" hangingPunct="1"/>
            <a:r>
              <a:rPr lang="en-US" altLang="en-US" sz="2700" b="1">
                <a:latin typeface="Avenir Next LT Pro" panose="020B0504020202020204" pitchFamily="34" charset="77"/>
              </a:rPr>
              <a:t>True or False:</a:t>
            </a:r>
          </a:p>
          <a:p>
            <a:pPr algn="l" eaLnBrk="1" hangingPunct="1"/>
            <a:r>
              <a:rPr lang="en-US" altLang="en-US" sz="2700">
                <a:latin typeface="Avenir Next LT Pro" panose="020B0504020202020204" pitchFamily="34" charset="77"/>
              </a:rPr>
              <a:t>Males and females process alcohol differently.</a:t>
            </a:r>
            <a:endParaRPr lang="en-CA" altLang="en-US" sz="2700">
              <a:latin typeface="Avenir Next LT Pro" panose="020B0504020202020204" pitchFamily="34" charset="77"/>
            </a:endParaRPr>
          </a:p>
        </p:txBody>
      </p:sp>
    </p:spTree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24DAB60D-0538-44E6-E5CC-A3FFD5FF3C8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47864" y="1275606"/>
            <a:ext cx="4608512" cy="31432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700" b="1" dirty="0">
                <a:latin typeface="Avenir Next LT Pro"/>
              </a:rPr>
              <a:t>True </a:t>
            </a:r>
          </a:p>
          <a:p>
            <a:pPr eaLnBrk="1" hangingPunct="1">
              <a:lnSpc>
                <a:spcPct val="90000"/>
              </a:lnSpc>
            </a:pPr>
            <a:endParaRPr lang="en-US" altLang="en-US" sz="600" b="1">
              <a:latin typeface="Avenir Next LT Pro" panose="020B0504020202020204" pitchFamily="34" charset="77"/>
            </a:endParaRPr>
          </a:p>
          <a:p>
            <a:pPr algn="l"/>
            <a:r>
              <a:rPr lang="en-US" altLang="en-US" b="1" dirty="0">
                <a:latin typeface="Avenir Next LT Pro"/>
              </a:rPr>
              <a:t>Males</a:t>
            </a:r>
            <a:r>
              <a:rPr lang="en-US" altLang="en-US" dirty="0">
                <a:latin typeface="Avenir Next LT Pro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Avenir Next LT Pro"/>
                <a:cs typeface="Segoe UI"/>
              </a:rPr>
              <a:t>have more water</a:t>
            </a:r>
            <a:r>
              <a:rPr lang="en-US" altLang="en-US" dirty="0">
                <a:latin typeface="Avenir Next LT Pro"/>
                <a:cs typeface="Segoe UI"/>
              </a:rPr>
              <a:t> in their bodies</a:t>
            </a:r>
            <a:r>
              <a:rPr lang="en-US" altLang="en-US" dirty="0">
                <a:latin typeface="Avenir Next LT Pro"/>
              </a:rPr>
              <a:t>. 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en-US" b="1" dirty="0">
                <a:latin typeface="Avenir Next LT Pro"/>
              </a:rPr>
              <a:t>Females</a:t>
            </a:r>
            <a:r>
              <a:rPr lang="en-US" altLang="en-US" dirty="0">
                <a:latin typeface="Avenir Next LT Pro"/>
              </a:rPr>
              <a:t> have more fat in their bodies.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en-US" b="1" dirty="0">
                <a:latin typeface="Avenir Next LT Pro"/>
              </a:rPr>
              <a:t>Females</a:t>
            </a:r>
            <a:r>
              <a:rPr lang="en-US" altLang="en-US" dirty="0">
                <a:latin typeface="Avenir Next LT Pro"/>
              </a:rPr>
              <a:t> have less of the “alcohol enzyme” (the thing that processes alcohol in the body).</a:t>
            </a:r>
          </a:p>
        </p:txBody>
      </p:sp>
      <p:pic>
        <p:nvPicPr>
          <p:cNvPr id="3" name="Picture 5" descr="Back button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45045152-578B-AB89-834B-6B4E1999BDE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 bwMode="auto">
          <a:xfrm>
            <a:off x="3968308" y="3939902"/>
            <a:ext cx="1207383" cy="1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CDFCF637-C937-7CB7-3D7D-14654B81B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776" y="1995686"/>
            <a:ext cx="508635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700">
                <a:latin typeface="Avenir Next LT Pro" panose="020B0504020202020204" pitchFamily="34" charset="77"/>
              </a:rPr>
              <a:t>Explain what a hangover is...</a:t>
            </a:r>
          </a:p>
        </p:txBody>
      </p:sp>
    </p:spTree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B8BE25E1-218C-985E-E861-9CAF321B0AF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131840" y="1131590"/>
            <a:ext cx="5347097" cy="27539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eaLnBrk="1" hangingPunct="1"/>
            <a:r>
              <a:rPr lang="en-CA" altLang="en-US" sz="2700" b="1" dirty="0">
                <a:latin typeface="Avenir Next LT Pro"/>
              </a:rPr>
              <a:t>A hangover:</a:t>
            </a:r>
          </a:p>
          <a:p>
            <a:pPr marL="342900" indent="-342900" algn="l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altLang="en-US" dirty="0">
                <a:latin typeface="Avenir Next LT Pro"/>
              </a:rPr>
              <a:t>describes the unpleasant physical effects after drinking too much alcohol. </a:t>
            </a:r>
            <a:endParaRPr lang="en-CA" altLang="en-US" sz="750" dirty="0">
              <a:latin typeface="Avenir Next LT Pro"/>
            </a:endParaRP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altLang="en-US" dirty="0">
                <a:latin typeface="Avenir Next LT Pro"/>
              </a:rPr>
              <a:t>often includes headaches, nausea, vomiting, sensitivity to light and noise, tiredness, diarrhea.</a:t>
            </a:r>
          </a:p>
          <a:p>
            <a:pPr algn="l" eaLnBrk="1" hangingPunct="1"/>
            <a:endParaRPr lang="en-CA" altLang="en-US" sz="2700" dirty="0">
              <a:latin typeface="Avenir Next LT Pro" panose="020B0504020202020204" pitchFamily="34" charset="77"/>
            </a:endParaRPr>
          </a:p>
        </p:txBody>
      </p:sp>
      <p:pic>
        <p:nvPicPr>
          <p:cNvPr id="3" name="Picture 5" descr="Back button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0F582629-9023-FD9A-7A08-7DBE42F93FB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 bwMode="auto">
          <a:xfrm>
            <a:off x="3968308" y="3939902"/>
            <a:ext cx="1207383" cy="1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>
            <a:extLst>
              <a:ext uri="{FF2B5EF4-FFF2-40B4-BE49-F238E27FC236}">
                <a16:creationId xmlns:a16="http://schemas.microsoft.com/office/drawing/2014/main" id="{B08BC094-72FF-4951-4DCA-AFE2F31379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915816" y="1923678"/>
            <a:ext cx="4896544" cy="276582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700">
                <a:latin typeface="Avenir Next LT Pro" panose="020B0504020202020204" pitchFamily="34" charset="77"/>
              </a:rPr>
              <a:t>Explain why drinking alcohol </a:t>
            </a:r>
          </a:p>
          <a:p>
            <a:pPr algn="ctr" eaLnBrk="1" hangingPunct="1">
              <a:buFontTx/>
              <a:buNone/>
            </a:pPr>
            <a:r>
              <a:rPr lang="en-US" altLang="en-US" sz="2700">
                <a:latin typeface="Avenir Next LT Pro" panose="020B0504020202020204" pitchFamily="34" charset="77"/>
              </a:rPr>
              <a:t>and driving is a bad decision.</a:t>
            </a:r>
            <a:endParaRPr lang="en-CA" altLang="en-US" sz="2700">
              <a:latin typeface="Avenir Next LT Pro" panose="020B0504020202020204" pitchFamily="34" charset="77"/>
            </a:endParaRPr>
          </a:p>
        </p:txBody>
      </p:sp>
    </p:spTree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>
            <a:extLst>
              <a:ext uri="{FF2B5EF4-FFF2-40B4-BE49-F238E27FC236}">
                <a16:creationId xmlns:a16="http://schemas.microsoft.com/office/drawing/2014/main" id="{7AB88E3A-CBDA-E9E2-4EDE-81C4094EA1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347864" y="1272171"/>
            <a:ext cx="5184576" cy="32004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eaLnBrk="1" hangingPunct="1">
              <a:buFontTx/>
              <a:buNone/>
            </a:pPr>
            <a:r>
              <a:rPr lang="en-US" altLang="en-US" sz="2700" b="1" dirty="0">
                <a:latin typeface="Avenir Next LT Pro"/>
              </a:rPr>
              <a:t>Drinking alcohol and </a:t>
            </a:r>
            <a:br>
              <a:rPr lang="en-US" altLang="en-US" sz="2700" b="1" dirty="0">
                <a:latin typeface="Avenir Next LT Pro" panose="020B0504020202020204" pitchFamily="34" charset="77"/>
              </a:rPr>
            </a:br>
            <a:r>
              <a:rPr lang="en-US" altLang="en-US" sz="2700" b="1" dirty="0">
                <a:latin typeface="Avenir Next LT Pro"/>
              </a:rPr>
              <a:t>driving is a bad idea because: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latin typeface="Avenir Next LT Pro"/>
              </a:rPr>
              <a:t>- You can cause an accident. 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latin typeface="Avenir Next LT Pro"/>
              </a:rPr>
              <a:t>- You can kill yourself; you can kill someone else.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latin typeface="Avenir Next LT Pro"/>
              </a:rPr>
              <a:t>- It’s 100% preventable.</a:t>
            </a:r>
          </a:p>
          <a:p>
            <a:pPr eaLnBrk="1" hangingPunct="1">
              <a:buFontTx/>
              <a:buChar char="-"/>
            </a:pPr>
            <a:endParaRPr lang="en-CA" altLang="en-US" sz="2700">
              <a:latin typeface="Avenir Next LT Pro" panose="020B0504020202020204" pitchFamily="34" charset="77"/>
            </a:endParaRPr>
          </a:p>
        </p:txBody>
      </p:sp>
      <p:pic>
        <p:nvPicPr>
          <p:cNvPr id="3" name="Picture 5" descr="Back button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5F7A3BEA-FFD5-3B9C-CF5C-C0B0133C8EA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 bwMode="auto">
          <a:xfrm>
            <a:off x="3968308" y="3939902"/>
            <a:ext cx="1207383" cy="1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7B31E409-449E-698A-4DF7-49CC482AA49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419872" y="1995686"/>
            <a:ext cx="3744416" cy="864096"/>
          </a:xfrm>
        </p:spPr>
        <p:txBody>
          <a:bodyPr/>
          <a:lstStyle/>
          <a:p>
            <a:pPr algn="l" eaLnBrk="1" hangingPunct="1">
              <a:tabLst>
                <a:tab pos="1072754" algn="l"/>
              </a:tabLst>
            </a:pPr>
            <a:r>
              <a:rPr lang="en-US" altLang="en-US" sz="2700">
                <a:latin typeface="Avenir Next LT Pro" panose="020B0504020202020204" pitchFamily="34" charset="77"/>
              </a:rPr>
              <a:t>What is the most used drug amongst youth?</a:t>
            </a:r>
            <a:endParaRPr lang="en-CA" altLang="en-US" sz="2700">
              <a:latin typeface="Avenir Next LT Pro" panose="020B0504020202020204" pitchFamily="34" charset="77"/>
            </a:endParaRPr>
          </a:p>
        </p:txBody>
      </p:sp>
    </p:spTree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403E0D79-1D66-4CB1-0EFB-C42DAE0D9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808" y="1923678"/>
            <a:ext cx="468052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>
                <a:latin typeface="Avenir Next LT Pro" panose="020B0504020202020204" pitchFamily="34" charset="77"/>
              </a:rPr>
              <a:t>What is the legal drinking age in Ontario?</a:t>
            </a:r>
            <a:endParaRPr lang="en-CA" altLang="en-US" sz="2700">
              <a:latin typeface="Avenir Next LT Pro" panose="020B0504020202020204" pitchFamily="34" charset="77"/>
            </a:endParaRPr>
          </a:p>
        </p:txBody>
      </p:sp>
    </p:spTree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289BAE2B-3AA7-67C1-28DD-8DF7B0EF9B9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47864" y="1620548"/>
            <a:ext cx="4538663" cy="2301478"/>
          </a:xfrm>
        </p:spPr>
        <p:txBody>
          <a:bodyPr/>
          <a:lstStyle/>
          <a:p>
            <a:pPr algn="l" eaLnBrk="1" hangingPunct="1">
              <a:spcAft>
                <a:spcPts val="600"/>
              </a:spcAft>
            </a:pPr>
            <a:r>
              <a:rPr lang="en-US" altLang="en-US" sz="2700">
                <a:latin typeface="Avenir Next LT Pro" panose="020B0504020202020204" pitchFamily="34" charset="77"/>
              </a:rPr>
              <a:t>In order to buy or drink alcohol, you must be:</a:t>
            </a:r>
            <a:endParaRPr lang="en-US" altLang="en-US" sz="900">
              <a:latin typeface="Avenir Next LT Pro" panose="020B0504020202020204" pitchFamily="34" charset="77"/>
            </a:endParaRPr>
          </a:p>
          <a:p>
            <a:pPr algn="l" eaLnBrk="1" hangingPunct="1"/>
            <a:r>
              <a:rPr lang="en-US" altLang="en-US" sz="2700">
                <a:latin typeface="Avenir Next LT Pro" panose="020B0504020202020204" pitchFamily="34" charset="77"/>
              </a:rPr>
              <a:t>19 years old in Ontario</a:t>
            </a:r>
          </a:p>
        </p:txBody>
      </p:sp>
      <p:pic>
        <p:nvPicPr>
          <p:cNvPr id="3" name="Picture 5" descr="Back button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4A613460-8716-FF3F-7E34-43C49D38BD9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 bwMode="auto">
          <a:xfrm>
            <a:off x="3968308" y="3939902"/>
            <a:ext cx="1207383" cy="1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5">
            <a:extLst>
              <a:ext uri="{FF2B5EF4-FFF2-40B4-BE49-F238E27FC236}">
                <a16:creationId xmlns:a16="http://schemas.microsoft.com/office/drawing/2014/main" id="{C57490F9-56F6-3378-97A6-9A595B74E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872" y="1779662"/>
            <a:ext cx="4706541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latin typeface="Avenir Next LT Pro" panose="020B0504020202020204" pitchFamily="34" charset="77"/>
              </a:rPr>
              <a:t>True or False: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>
                <a:latin typeface="Avenir Next LT Pro" panose="020B0504020202020204" pitchFamily="34" charset="77"/>
              </a:rPr>
              <a:t>Alcohol is one of the most dangerous drugs.</a:t>
            </a:r>
            <a:endParaRPr lang="en-CA" altLang="en-US" sz="2700">
              <a:latin typeface="Avenir Next LT Pro" panose="020B0504020202020204" pitchFamily="34" charset="77"/>
            </a:endParaRPr>
          </a:p>
        </p:txBody>
      </p:sp>
    </p:spTree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B85B0619-4FB5-F9CD-D402-5B06C9A7661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635896" y="990926"/>
            <a:ext cx="4680520" cy="3486150"/>
          </a:xfrm>
        </p:spPr>
        <p:txBody>
          <a:bodyPr/>
          <a:lstStyle/>
          <a:p>
            <a:pPr algn="l" eaLnBrk="1" hangingPunct="1"/>
            <a:r>
              <a:rPr lang="en-US" altLang="en-US" sz="2700" b="1">
                <a:latin typeface="Avenir Next LT Pro" panose="020B0504020202020204" pitchFamily="34" charset="77"/>
              </a:rPr>
              <a:t>True</a:t>
            </a:r>
          </a:p>
          <a:p>
            <a:pPr algn="l" eaLnBrk="1" hangingPunct="1"/>
            <a:r>
              <a:rPr lang="en-US" altLang="en-US" sz="2100">
                <a:latin typeface="Avenir Next LT Pro" panose="020B0504020202020204" pitchFamily="34" charset="77"/>
              </a:rPr>
              <a:t>Alcohol is the #1 cause of </a:t>
            </a:r>
            <a:br>
              <a:rPr lang="en-US" altLang="en-US" sz="2100">
                <a:latin typeface="Avenir Next LT Pro" panose="020B0504020202020204" pitchFamily="34" charset="77"/>
              </a:rPr>
            </a:br>
            <a:r>
              <a:rPr lang="en-US" altLang="en-US" sz="2100">
                <a:latin typeface="Avenir Next LT Pro" panose="020B0504020202020204" pitchFamily="34" charset="77"/>
              </a:rPr>
              <a:t>death amongst youth.</a:t>
            </a:r>
          </a:p>
          <a:p>
            <a:pPr algn="l" eaLnBrk="1" hangingPunct="1"/>
            <a:endParaRPr lang="en-US" altLang="en-US" sz="900">
              <a:latin typeface="Avenir Next LT Pro" panose="020B0504020202020204" pitchFamily="34" charset="77"/>
            </a:endParaRPr>
          </a:p>
          <a:p>
            <a:pPr algn="l" eaLnBrk="1" hangingPunct="1"/>
            <a:r>
              <a:rPr lang="en-US" altLang="en-US" sz="1800">
                <a:latin typeface="Avenir Next LT Pro" panose="020B0504020202020204" pitchFamily="34" charset="77"/>
              </a:rPr>
              <a:t>Some reasons are:</a:t>
            </a:r>
          </a:p>
          <a:p>
            <a:pPr algn="l" eaLnBrk="1" hangingPunct="1"/>
            <a:r>
              <a:rPr lang="en-US" altLang="en-US" sz="1800">
                <a:latin typeface="Avenir Next LT Pro" panose="020B0504020202020204" pitchFamily="34" charset="77"/>
              </a:rPr>
              <a:t>- drinking and driving	- injury</a:t>
            </a:r>
          </a:p>
          <a:p>
            <a:pPr algn="l" eaLnBrk="1" hangingPunct="1"/>
            <a:r>
              <a:rPr lang="en-US" altLang="en-US" sz="1800">
                <a:latin typeface="Avenir Next LT Pro" panose="020B0504020202020204" pitchFamily="34" charset="77"/>
              </a:rPr>
              <a:t>- violence			- falls</a:t>
            </a:r>
          </a:p>
          <a:p>
            <a:pPr algn="l" eaLnBrk="1" hangingPunct="1"/>
            <a:r>
              <a:rPr lang="en-US" altLang="en-US" sz="1800">
                <a:latin typeface="Avenir Next LT Pro" panose="020B0504020202020204" pitchFamily="34" charset="77"/>
              </a:rPr>
              <a:t>- drowning			- fires</a:t>
            </a:r>
          </a:p>
          <a:p>
            <a:pPr eaLnBrk="1" hangingPunct="1"/>
            <a:endParaRPr lang="en-CA" altLang="en-US" sz="2700">
              <a:latin typeface="Avenir Next LT Pro" panose="020B0504020202020204" pitchFamily="34" charset="77"/>
            </a:endParaRPr>
          </a:p>
          <a:p>
            <a:pPr eaLnBrk="1" hangingPunct="1"/>
            <a:endParaRPr lang="en-CA" altLang="en-US" sz="2100">
              <a:latin typeface="Avenir Next LT Pro" panose="020B0504020202020204" pitchFamily="34" charset="77"/>
            </a:endParaRPr>
          </a:p>
        </p:txBody>
      </p:sp>
      <p:pic>
        <p:nvPicPr>
          <p:cNvPr id="3" name="Picture 5" descr="Back button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4111D8CA-B9B9-A378-522B-55DEB987A43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 bwMode="auto">
          <a:xfrm>
            <a:off x="3968308" y="3939902"/>
            <a:ext cx="1207383" cy="1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9EC9AF11-9D15-0D6B-BB8D-FD179FE3A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880" y="1491630"/>
            <a:ext cx="4752528" cy="2511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chemeClr val="tx1"/>
              </a:buClr>
              <a:buFontTx/>
              <a:buNone/>
            </a:pPr>
            <a:r>
              <a:rPr lang="en-CA" altLang="en-US" sz="2700">
                <a:latin typeface="Avenir Next LT Pro" panose="020B0504020202020204" pitchFamily="34" charset="77"/>
              </a:rPr>
              <a:t>Is it ok for you to take an alcoholic drink from your best friend’s parents?</a:t>
            </a:r>
          </a:p>
          <a:p>
            <a:pPr eaLnBrk="1" hangingPunct="1">
              <a:buClr>
                <a:schemeClr val="tx1"/>
              </a:buClr>
              <a:buFontTx/>
              <a:buNone/>
            </a:pPr>
            <a:endParaRPr lang="en-CA" altLang="en-US" sz="900">
              <a:latin typeface="Avenir Next LT Pro" panose="020B0504020202020204" pitchFamily="34" charset="77"/>
            </a:endParaRPr>
          </a:p>
          <a:p>
            <a:pPr eaLnBrk="1" hangingPunct="1">
              <a:buClr>
                <a:schemeClr val="tx1"/>
              </a:buClr>
              <a:buFontTx/>
              <a:buNone/>
            </a:pPr>
            <a:r>
              <a:rPr lang="en-CA" altLang="en-US" sz="2700">
                <a:latin typeface="Avenir Next LT Pro" panose="020B0504020202020204" pitchFamily="34" charset="77"/>
              </a:rPr>
              <a:t>Explain why or why not.</a:t>
            </a:r>
          </a:p>
        </p:txBody>
      </p:sp>
    </p:spTree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26EFD2B7-A0B5-A209-27D3-62942E0252A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15816" y="1491630"/>
            <a:ext cx="5400675" cy="2628900"/>
          </a:xfrm>
        </p:spPr>
        <p:txBody>
          <a:bodyPr/>
          <a:lstStyle/>
          <a:p>
            <a:pPr algn="l" eaLnBrk="1" hangingPunct="1">
              <a:buClr>
                <a:schemeClr val="tx1"/>
              </a:buClr>
            </a:pPr>
            <a:r>
              <a:rPr lang="en-US" altLang="en-US" sz="2700">
                <a:latin typeface="Avenir Next LT Pro" panose="020B0504020202020204" pitchFamily="34" charset="77"/>
              </a:rPr>
              <a:t>It is illegal for you to take or for your friend’s parents to give you alcohol because you are under the legal drinking age. </a:t>
            </a:r>
          </a:p>
          <a:p>
            <a:pPr algn="l" eaLnBrk="1" hangingPunct="1">
              <a:buClr>
                <a:schemeClr val="tx1"/>
              </a:buClr>
            </a:pPr>
            <a:endParaRPr lang="en-US" altLang="en-US" sz="2700">
              <a:latin typeface="Avenir Next LT Pro" panose="020B0504020202020204" pitchFamily="34" charset="77"/>
            </a:endParaRPr>
          </a:p>
          <a:p>
            <a:pPr algn="l" eaLnBrk="1" hangingPunct="1">
              <a:buClr>
                <a:schemeClr val="tx1"/>
              </a:buClr>
            </a:pPr>
            <a:endParaRPr lang="en-CA" altLang="en-US">
              <a:latin typeface="Avenir Next LT Pro" panose="020B0504020202020204" pitchFamily="34" charset="77"/>
            </a:endParaRPr>
          </a:p>
        </p:txBody>
      </p:sp>
      <p:pic>
        <p:nvPicPr>
          <p:cNvPr id="3" name="Picture 5" descr="Back button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EF989A92-A0E1-78A5-BEDE-AA44143B0C5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 bwMode="auto">
          <a:xfrm>
            <a:off x="3968308" y="3939902"/>
            <a:ext cx="1207383" cy="1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11065065-5E23-2307-9AFC-ADC4D5A66F1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491880" y="1779662"/>
            <a:ext cx="5832648" cy="2643188"/>
          </a:xfrm>
        </p:spPr>
        <p:txBody>
          <a:bodyPr/>
          <a:lstStyle/>
          <a:p>
            <a:pPr algn="l" eaLnBrk="1" hangingPunct="1">
              <a:buClr>
                <a:schemeClr val="tx1"/>
              </a:buClr>
            </a:pPr>
            <a:r>
              <a:rPr lang="en-US" altLang="en-US" sz="2700">
                <a:latin typeface="Avenir Next LT Pro" panose="020B0504020202020204" pitchFamily="34" charset="77"/>
              </a:rPr>
              <a:t>Why is it ok for adults to </a:t>
            </a:r>
            <a:br>
              <a:rPr lang="en-US" altLang="en-US" sz="2700">
                <a:latin typeface="Avenir Next LT Pro" panose="020B0504020202020204" pitchFamily="34" charset="77"/>
              </a:rPr>
            </a:br>
            <a:r>
              <a:rPr lang="en-US" altLang="en-US" sz="2700">
                <a:latin typeface="Avenir Next LT Pro" panose="020B0504020202020204" pitchFamily="34" charset="77"/>
              </a:rPr>
              <a:t>drink and not for youth </a:t>
            </a:r>
            <a:br>
              <a:rPr lang="en-US" altLang="en-US" sz="2700">
                <a:latin typeface="Avenir Next LT Pro" panose="020B0504020202020204" pitchFamily="34" charset="77"/>
              </a:rPr>
            </a:br>
            <a:r>
              <a:rPr lang="en-US" altLang="en-US" sz="2700">
                <a:latin typeface="Avenir Next LT Pro" panose="020B0504020202020204" pitchFamily="34" charset="77"/>
              </a:rPr>
              <a:t>to drink alcohol? </a:t>
            </a:r>
            <a:endParaRPr lang="en-CA" altLang="en-US" sz="2700">
              <a:latin typeface="Avenir Next LT Pro" panose="020B0504020202020204" pitchFamily="34" charset="77"/>
            </a:endParaRPr>
          </a:p>
          <a:p>
            <a:pPr algn="l" eaLnBrk="1" hangingPunct="1"/>
            <a:endParaRPr lang="en-CA" altLang="en-US" sz="3000">
              <a:latin typeface="Avenir Next LT Pro" panose="020B0504020202020204" pitchFamily="34" charset="77"/>
            </a:endParaRPr>
          </a:p>
        </p:txBody>
      </p:sp>
    </p:spTree>
  </p:cSld>
  <p:clrMapOvr>
    <a:masterClrMapping/>
  </p:clrMapOvr>
  <p:transition spd="med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43158CE6-C17E-47E9-4423-75DCAC92B66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491880" y="1203598"/>
            <a:ext cx="4968552" cy="3371850"/>
          </a:xfrm>
        </p:spPr>
        <p:txBody>
          <a:bodyPr/>
          <a:lstStyle/>
          <a:p>
            <a:pPr marL="457200" indent="-457200" algn="l" eaLnBrk="1" hangingPunct="1">
              <a:lnSpc>
                <a:spcPct val="90000"/>
              </a:lnSpc>
            </a:pPr>
            <a:r>
              <a:rPr lang="en-US" altLang="en-US" sz="1600" b="1">
                <a:latin typeface="Avenir Next LT Pro" panose="020B0504020202020204" pitchFamily="34" charset="77"/>
              </a:rPr>
              <a:t>Alcohol is a drug. </a:t>
            </a:r>
          </a:p>
          <a:p>
            <a:pPr marL="457200" indent="-457200" algn="l" eaLnBrk="1" hangingPunct="1">
              <a:lnSpc>
                <a:spcPct val="90000"/>
              </a:lnSpc>
            </a:pPr>
            <a:r>
              <a:rPr lang="en-US" altLang="en-US" sz="1600">
                <a:latin typeface="Avenir Next LT Pro" panose="020B0504020202020204" pitchFamily="34" charset="77"/>
              </a:rPr>
              <a:t>It affects the brain and the body. </a:t>
            </a:r>
          </a:p>
          <a:p>
            <a:pPr marL="457200" indent="-457200" algn="l" eaLnBrk="1" hangingPunct="1">
              <a:lnSpc>
                <a:spcPct val="90000"/>
              </a:lnSpc>
            </a:pPr>
            <a:r>
              <a:rPr lang="en-US" altLang="en-US" sz="1600">
                <a:latin typeface="Avenir Next LT Pro" panose="020B0504020202020204" pitchFamily="34" charset="77"/>
              </a:rPr>
              <a:t>For </a:t>
            </a:r>
            <a:r>
              <a:rPr lang="en-US" altLang="en-US" sz="1600" b="1">
                <a:latin typeface="Avenir Next LT Pro" panose="020B0504020202020204" pitchFamily="34" charset="77"/>
              </a:rPr>
              <a:t>adults</a:t>
            </a:r>
            <a:r>
              <a:rPr lang="en-US" altLang="en-US" sz="1600">
                <a:latin typeface="Avenir Next LT Pro" panose="020B0504020202020204" pitchFamily="34" charset="77"/>
              </a:rPr>
              <a:t> </a:t>
            </a:r>
          </a:p>
          <a:p>
            <a:pPr marL="216000" indent="-216000" algn="l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1600">
                <a:latin typeface="Avenir Next LT Pro" panose="020B0504020202020204" pitchFamily="34" charset="77"/>
              </a:rPr>
              <a:t>their bodies and brains are fully developed.</a:t>
            </a:r>
          </a:p>
          <a:p>
            <a:pPr marL="457200" indent="-457200" algn="l" eaLnBrk="1" hangingPunct="1">
              <a:lnSpc>
                <a:spcPct val="90000"/>
              </a:lnSpc>
            </a:pPr>
            <a:r>
              <a:rPr lang="en-US" altLang="en-US" sz="1600">
                <a:latin typeface="Avenir Next LT Pro" panose="020B0504020202020204" pitchFamily="34" charset="77"/>
              </a:rPr>
              <a:t>For </a:t>
            </a:r>
            <a:r>
              <a:rPr lang="en-US" altLang="en-US" sz="1600" b="1">
                <a:latin typeface="Avenir Next LT Pro" panose="020B0504020202020204" pitchFamily="34" charset="77"/>
              </a:rPr>
              <a:t>youth</a:t>
            </a:r>
            <a:r>
              <a:rPr lang="en-US" altLang="en-US" sz="1600">
                <a:latin typeface="Avenir Next LT Pro" panose="020B0504020202020204" pitchFamily="34" charset="77"/>
              </a:rPr>
              <a:t> </a:t>
            </a:r>
          </a:p>
          <a:p>
            <a:pPr marL="216000" indent="-216000" algn="l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1600">
                <a:latin typeface="Avenir Next LT Pro" panose="020B0504020202020204" pitchFamily="34" charset="77"/>
              </a:rPr>
              <a:t>their bodies and brains are still developing, so putting alcohol into the body/brain will affect how they grow and develop. Drinking alcohol could have permanent effects</a:t>
            </a:r>
            <a:r>
              <a:rPr lang="en-US" altLang="en-US" sz="1500">
                <a:latin typeface="Avenir Next LT Pro" panose="020B0504020202020204" pitchFamily="34" charset="77"/>
              </a:rPr>
              <a:t>.</a:t>
            </a:r>
          </a:p>
        </p:txBody>
      </p:sp>
      <p:pic>
        <p:nvPicPr>
          <p:cNvPr id="3" name="Picture 5" descr="Back button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0ED16AD0-1957-05A9-5A76-C328F161F90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 bwMode="auto">
          <a:xfrm>
            <a:off x="3968308" y="3939902"/>
            <a:ext cx="1207383" cy="1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6F6671DE-29AF-239A-3243-F8F61FDBC9C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47864" y="1779662"/>
            <a:ext cx="4141018" cy="2420540"/>
          </a:xfrm>
        </p:spPr>
        <p:txBody>
          <a:bodyPr/>
          <a:lstStyle/>
          <a:p>
            <a:pPr algn="l" eaLnBrk="1" hangingPunct="1"/>
            <a:r>
              <a:rPr lang="en-US" altLang="en-US" sz="2700">
                <a:latin typeface="Avenir Next LT Pro" panose="020B0504020202020204" pitchFamily="34" charset="77"/>
              </a:rPr>
              <a:t>Name 2 places or people </a:t>
            </a:r>
            <a:br>
              <a:rPr lang="en-US" altLang="en-US" sz="2700">
                <a:latin typeface="Avenir Next LT Pro" panose="020B0504020202020204" pitchFamily="34" charset="77"/>
              </a:rPr>
            </a:br>
            <a:r>
              <a:rPr lang="en-US" altLang="en-US" sz="2700">
                <a:latin typeface="Avenir Next LT Pro" panose="020B0504020202020204" pitchFamily="34" charset="77"/>
              </a:rPr>
              <a:t>where someone could go for help.</a:t>
            </a:r>
            <a:endParaRPr lang="en-CA" altLang="en-US" sz="2700">
              <a:latin typeface="Avenir Next LT Pro" panose="020B0504020202020204" pitchFamily="34" charset="77"/>
            </a:endParaRPr>
          </a:p>
          <a:p>
            <a:pPr algn="l" eaLnBrk="1" hangingPunct="1"/>
            <a:endParaRPr lang="en-CA" altLang="en-US" sz="3000">
              <a:latin typeface="Avenir Next LT Pro" panose="020B0504020202020204" pitchFamily="34" charset="77"/>
            </a:endParaRPr>
          </a:p>
        </p:txBody>
      </p:sp>
    </p:spTree>
  </p:cSld>
  <p:clrMapOvr>
    <a:masterClrMapping/>
  </p:clrMapOvr>
  <p:transition spd="med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6B7D906F-C1C3-B710-5AD1-DE7D3C2D853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627784" y="1275606"/>
            <a:ext cx="5832648" cy="3486150"/>
          </a:xfrm>
        </p:spPr>
        <p:txBody>
          <a:bodyPr/>
          <a:lstStyle/>
          <a:p>
            <a:pPr marL="285750" indent="-285750" algn="l" eaLnBrk="1" hangingPunct="1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CA" altLang="en-US" sz="1800">
                <a:latin typeface="Avenir Next LT Pro" panose="020B0504020202020204" pitchFamily="34" charset="77"/>
              </a:rPr>
              <a:t>Family (parents, grandparents, cousins etc.)</a:t>
            </a:r>
          </a:p>
          <a:p>
            <a:pPr marL="285750" indent="-285750" algn="l" eaLnBrk="1" hangingPunct="1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CA" altLang="en-US" sz="1800">
                <a:latin typeface="Avenir Next LT Pro" panose="020B0504020202020204" pitchFamily="34" charset="77"/>
              </a:rPr>
              <a:t>Any adult you trust (teacher, coach, counselor, family member, etc.)</a:t>
            </a:r>
          </a:p>
          <a:p>
            <a:pPr marL="285750" indent="-285750" algn="l" eaLnBrk="1" hangingPunct="1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CA" altLang="en-US" sz="1800">
                <a:latin typeface="Avenir Next LT Pro" panose="020B0504020202020204" pitchFamily="34" charset="77"/>
              </a:rPr>
              <a:t>Community agencies</a:t>
            </a:r>
          </a:p>
          <a:p>
            <a:pPr marL="285750" indent="-285750" algn="l" eaLnBrk="1" hangingPunct="1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CA" altLang="en-US" sz="1800">
                <a:latin typeface="Avenir Next LT Pro" panose="020B0504020202020204" pitchFamily="34" charset="77"/>
              </a:rPr>
              <a:t>Telephone help lines (Kids Help Phone)</a:t>
            </a:r>
          </a:p>
          <a:p>
            <a:pPr marL="285750" indent="-285750" algn="l" eaLnBrk="1" hangingPunct="1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CA" altLang="en-US" sz="1800">
                <a:latin typeface="Avenir Next LT Pro" panose="020B0504020202020204" pitchFamily="34" charset="77"/>
              </a:rPr>
              <a:t>Churches/Mosques/Synagogues etc.</a:t>
            </a:r>
          </a:p>
          <a:p>
            <a:pPr marL="285750" indent="-285750" algn="l" eaLnBrk="1" hangingPunct="1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CA" altLang="en-US" sz="1800">
                <a:latin typeface="Avenir Next LT Pro" panose="020B0504020202020204" pitchFamily="34" charset="77"/>
              </a:rPr>
              <a:t>Public Health Unit</a:t>
            </a:r>
            <a:r>
              <a:rPr lang="en-CA" altLang="en-US" sz="600">
                <a:latin typeface="Avenir Next LT Pro" panose="020B0504020202020204" pitchFamily="34" charset="77"/>
              </a:rPr>
              <a:t>			</a:t>
            </a:r>
          </a:p>
          <a:p>
            <a:pPr algn="l" eaLnBrk="1" hangingPunct="1">
              <a:lnSpc>
                <a:spcPct val="80000"/>
              </a:lnSpc>
            </a:pPr>
            <a:r>
              <a:rPr lang="en-CA" altLang="en-US" sz="600">
                <a:latin typeface="Avenir Next LT Pro" panose="020B0504020202020204" pitchFamily="34" charset="77"/>
              </a:rPr>
              <a:t>	</a:t>
            </a:r>
          </a:p>
        </p:txBody>
      </p:sp>
      <p:pic>
        <p:nvPicPr>
          <p:cNvPr id="3" name="Picture 5" descr="Back button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8B154EB9-621A-BFF0-F9B0-7236D5FD999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 bwMode="auto">
          <a:xfrm>
            <a:off x="3968308" y="3939902"/>
            <a:ext cx="1207383" cy="1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52A3567-71D2-ED36-25C8-5B9BEB25147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00350" y="1563638"/>
            <a:ext cx="3829050" cy="1008112"/>
          </a:xfrm>
        </p:spPr>
        <p:txBody>
          <a:bodyPr/>
          <a:lstStyle/>
          <a:p>
            <a:pPr eaLnBrk="1" hangingPunct="1"/>
            <a:r>
              <a:rPr lang="en-CA" altLang="en-US" sz="5400" b="1">
                <a:latin typeface="Avenir Next LT Pro" panose="020B0504020202020204" pitchFamily="34" charset="77"/>
              </a:rPr>
              <a:t>Alcohol</a:t>
            </a:r>
            <a:endParaRPr lang="en-CA" altLang="en-US" sz="3000" b="1"/>
          </a:p>
        </p:txBody>
      </p:sp>
      <p:pic>
        <p:nvPicPr>
          <p:cNvPr id="8195" name="Picture 5" descr="Back button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C6FE106B-85AB-AF51-4FA9-878986D1AC7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 bwMode="auto">
          <a:xfrm>
            <a:off x="3968308" y="3939902"/>
            <a:ext cx="1207383" cy="1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Text Box 5">
            <a:extLst>
              <a:ext uri="{FF2B5EF4-FFF2-40B4-BE49-F238E27FC236}">
                <a16:creationId xmlns:a16="http://schemas.microsoft.com/office/drawing/2014/main" id="{06649CFF-E305-215E-5D70-89EA29C86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856" y="1902336"/>
            <a:ext cx="4608512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>
                <a:latin typeface="Avenir Next LT Pro" panose="020B0504020202020204" pitchFamily="34" charset="77"/>
              </a:rPr>
              <a:t>Who does the media target</a:t>
            </a:r>
            <a:br>
              <a:rPr lang="en-US" altLang="en-US" sz="2700">
                <a:latin typeface="Avenir Next LT Pro" panose="020B0504020202020204" pitchFamily="34" charset="77"/>
              </a:rPr>
            </a:br>
            <a:r>
              <a:rPr lang="en-US" altLang="en-US" sz="2700">
                <a:latin typeface="Avenir Next LT Pro" panose="020B0504020202020204" pitchFamily="34" charset="77"/>
              </a:rPr>
              <a:t>with their advertisements </a:t>
            </a:r>
            <a:br>
              <a:rPr lang="en-US" altLang="en-US" sz="2700">
                <a:latin typeface="Avenir Next LT Pro" panose="020B0504020202020204" pitchFamily="34" charset="77"/>
              </a:rPr>
            </a:br>
            <a:r>
              <a:rPr lang="en-US" altLang="en-US" sz="2700">
                <a:latin typeface="Avenir Next LT Pro" panose="020B0504020202020204" pitchFamily="34" charset="77"/>
              </a:rPr>
              <a:t>for alcohol?</a:t>
            </a:r>
            <a:endParaRPr lang="en-CA" altLang="en-US" sz="2700">
              <a:latin typeface="Avenir Next LT Pro" panose="020B0504020202020204" pitchFamily="34" charset="77"/>
            </a:endParaRPr>
          </a:p>
        </p:txBody>
      </p:sp>
    </p:spTree>
  </p:cSld>
  <p:clrMapOvr>
    <a:masterClrMapping/>
  </p:clrMapOvr>
  <p:transition spd="med"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5">
            <a:extLst>
              <a:ext uri="{FF2B5EF4-FFF2-40B4-BE49-F238E27FC236}">
                <a16:creationId xmlns:a16="http://schemas.microsoft.com/office/drawing/2014/main" id="{9E320EBA-79C1-7A53-76A0-845E7D371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832" y="2139702"/>
            <a:ext cx="400764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000">
                <a:latin typeface="Avenir Next LT Pro" panose="020B0504020202020204" pitchFamily="34" charset="77"/>
              </a:rPr>
              <a:t>Youth</a:t>
            </a:r>
            <a:endParaRPr lang="en-CA" altLang="en-US" sz="3000">
              <a:latin typeface="Avenir Next LT Pro" panose="020B0504020202020204" pitchFamily="34" charset="77"/>
            </a:endParaRPr>
          </a:p>
        </p:txBody>
      </p:sp>
      <p:pic>
        <p:nvPicPr>
          <p:cNvPr id="3" name="Picture 5" descr="Back button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5453DC51-D570-14A3-533B-93292A04FAE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 bwMode="auto">
          <a:xfrm>
            <a:off x="3968308" y="3939902"/>
            <a:ext cx="1207383" cy="1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AB63A017-E1EF-6366-B2AE-244E535A73A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131840" y="1563638"/>
            <a:ext cx="4811315" cy="2646760"/>
          </a:xfrm>
        </p:spPr>
        <p:txBody>
          <a:bodyPr/>
          <a:lstStyle/>
          <a:p>
            <a:pPr algn="l" eaLnBrk="1" hangingPunct="1"/>
            <a:r>
              <a:rPr lang="en-US" altLang="en-US" sz="2700">
                <a:latin typeface="Avenir Next LT Pro" panose="020B0504020202020204" pitchFamily="34" charset="77"/>
              </a:rPr>
              <a:t>What is alcohol poisoning?</a:t>
            </a:r>
          </a:p>
          <a:p>
            <a:pPr algn="l" eaLnBrk="1" hangingPunct="1"/>
            <a:endParaRPr lang="en-US" altLang="en-US" sz="900">
              <a:latin typeface="Avenir Next LT Pro" panose="020B0504020202020204" pitchFamily="34" charset="77"/>
            </a:endParaRPr>
          </a:p>
          <a:p>
            <a:pPr algn="l" eaLnBrk="1" hangingPunct="1"/>
            <a:endParaRPr lang="en-US" altLang="en-US" sz="900">
              <a:latin typeface="Avenir Next LT Pro" panose="020B0504020202020204" pitchFamily="34" charset="77"/>
            </a:endParaRPr>
          </a:p>
          <a:p>
            <a:pPr algn="l" eaLnBrk="1" hangingPunct="1"/>
            <a:r>
              <a:rPr lang="en-US" altLang="en-US" sz="2700" b="1">
                <a:latin typeface="Avenir Next LT Pro" panose="020B0504020202020204" pitchFamily="34" charset="77"/>
              </a:rPr>
              <a:t>BONUS 100 </a:t>
            </a:r>
            <a:r>
              <a:rPr lang="en-US" altLang="en-US" sz="2700">
                <a:latin typeface="Avenir Next LT Pro" panose="020B0504020202020204" pitchFamily="34" charset="77"/>
              </a:rPr>
              <a:t>points if you can name 1 sign of someone who has alcohol poisoning.</a:t>
            </a:r>
            <a:endParaRPr lang="en-CA" altLang="en-US" sz="2700">
              <a:latin typeface="Avenir Next LT Pro" panose="020B0504020202020204" pitchFamily="34" charset="77"/>
            </a:endParaRPr>
          </a:p>
          <a:p>
            <a:pPr algn="l" eaLnBrk="1" hangingPunct="1"/>
            <a:endParaRPr lang="en-CA" altLang="en-US" sz="3000">
              <a:latin typeface="Avenir Next LT Pro" panose="020B0504020202020204" pitchFamily="34" charset="77"/>
            </a:endParaRPr>
          </a:p>
          <a:p>
            <a:pPr algn="l" eaLnBrk="1" hangingPunct="1"/>
            <a:endParaRPr lang="en-CA" altLang="en-US">
              <a:latin typeface="Avenir Next LT Pro" panose="020B0504020202020204" pitchFamily="34" charset="77"/>
            </a:endParaRPr>
          </a:p>
        </p:txBody>
      </p:sp>
    </p:spTree>
  </p:cSld>
  <p:clrMapOvr>
    <a:masterClrMapping/>
  </p:clrMapOvr>
  <p:transition spd="med"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3C7A025C-2D88-14C0-50E9-BEA8A84BD86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75856" y="1131591"/>
            <a:ext cx="5184576" cy="2952328"/>
          </a:xfrm>
        </p:spPr>
        <p:txBody>
          <a:bodyPr/>
          <a:lstStyle/>
          <a:p>
            <a:pPr algn="l" eaLnBrk="1" hangingPunct="1"/>
            <a:r>
              <a:rPr lang="en-CA" altLang="en-US" sz="1800">
                <a:latin typeface="Avenir Next LT Pro" panose="020B0504020202020204" pitchFamily="34" charset="77"/>
              </a:rPr>
              <a:t>Alcohol poisoning occurs when someone has drunk too much alcohol, and their body can't process it</a:t>
            </a:r>
            <a:r>
              <a:rPr lang="en-CA" altLang="en-US" sz="2100">
                <a:latin typeface="Avenir Next LT Pro" panose="020B0504020202020204" pitchFamily="34" charset="77"/>
              </a:rPr>
              <a:t>. </a:t>
            </a:r>
            <a:r>
              <a:rPr lang="en-CA" altLang="en-US" sz="1800">
                <a:latin typeface="Avenir Next LT Pro" panose="020B0504020202020204" pitchFamily="34" charset="77"/>
              </a:rPr>
              <a:t>You can die from alcohol poisoning.</a:t>
            </a:r>
          </a:p>
          <a:p>
            <a:pPr algn="l" eaLnBrk="1" hangingPunct="1">
              <a:buClr>
                <a:schemeClr val="tx1"/>
              </a:buClr>
            </a:pPr>
            <a:endParaRPr lang="en-CA" altLang="en-US" sz="600">
              <a:latin typeface="Avenir Next LT Pro" panose="020B0504020202020204" pitchFamily="34" charset="77"/>
            </a:endParaRPr>
          </a:p>
          <a:p>
            <a:pPr algn="l" eaLnBrk="1" hangingPunct="1">
              <a:spcBef>
                <a:spcPts val="469"/>
              </a:spcBef>
              <a:buClr>
                <a:schemeClr val="tx1"/>
              </a:buClr>
            </a:pPr>
            <a:r>
              <a:rPr lang="en-CA" altLang="en-US" sz="1800" b="1">
                <a:latin typeface="Avenir Next LT Pro" panose="020B0504020202020204" pitchFamily="34" charset="77"/>
              </a:rPr>
              <a:t>It is any one of the following signs:</a:t>
            </a:r>
          </a:p>
          <a:p>
            <a:pPr marL="285750" indent="-285750" algn="l" eaLnBrk="1" hangingPunct="1"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altLang="en-US" sz="1800">
                <a:latin typeface="Avenir Next LT Pro" panose="020B0504020202020204" pitchFamily="34" charset="77"/>
              </a:rPr>
              <a:t>vomiting while asleep</a:t>
            </a:r>
          </a:p>
          <a:p>
            <a:pPr marL="285750" indent="-285750" algn="l" eaLnBrk="1" hangingPunct="1"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altLang="en-US" sz="1800">
                <a:latin typeface="Avenir Next LT Pro" panose="020B0504020202020204" pitchFamily="34" charset="77"/>
              </a:rPr>
              <a:t>won’t wake up</a:t>
            </a:r>
          </a:p>
          <a:p>
            <a:pPr marL="285750" indent="-285750" algn="l" eaLnBrk="1" hangingPunct="1"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altLang="en-US" sz="1800">
                <a:latin typeface="Avenir Next LT Pro" panose="020B0504020202020204" pitchFamily="34" charset="77"/>
              </a:rPr>
              <a:t>slow breathing / slow pulse</a:t>
            </a:r>
          </a:p>
          <a:p>
            <a:pPr marL="285750" indent="-285750" algn="l" eaLnBrk="1" hangingPunct="1"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altLang="en-US" sz="1800">
                <a:latin typeface="Avenir Next LT Pro" panose="020B0504020202020204" pitchFamily="34" charset="77"/>
              </a:rPr>
              <a:t>cold, pale or bluish skin</a:t>
            </a:r>
          </a:p>
        </p:txBody>
      </p:sp>
      <p:pic>
        <p:nvPicPr>
          <p:cNvPr id="3" name="Picture 5" descr="Back button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AAA7C8D7-3B6B-7431-7241-7A5F97361F0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 bwMode="auto">
          <a:xfrm>
            <a:off x="3968308" y="3939902"/>
            <a:ext cx="1207383" cy="1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5">
            <a:extLst>
              <a:ext uri="{FF2B5EF4-FFF2-40B4-BE49-F238E27FC236}">
                <a16:creationId xmlns:a16="http://schemas.microsoft.com/office/drawing/2014/main" id="{B25BFFDD-0DDC-51C1-4BA8-A1220C03B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1840" y="1635646"/>
            <a:ext cx="53721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375"/>
              </a:spcBef>
              <a:buNone/>
            </a:pPr>
            <a:r>
              <a:rPr lang="en-US" altLang="en-US" sz="2100">
                <a:latin typeface="Avenir Next LT Pro" panose="020B0504020202020204" pitchFamily="34" charset="77"/>
              </a:rPr>
              <a:t>There are 3 categories of drugs: </a:t>
            </a:r>
          </a:p>
          <a:p>
            <a:pPr eaLnBrk="1" hangingPunct="1">
              <a:spcBef>
                <a:spcPts val="375"/>
              </a:spcBef>
              <a:buNone/>
            </a:pPr>
            <a:r>
              <a:rPr lang="en-US" altLang="en-US" sz="2100" i="1">
                <a:latin typeface="Avenir Next LT Pro" panose="020B0504020202020204" pitchFamily="34" charset="77"/>
              </a:rPr>
              <a:t>stimulants (uppers) </a:t>
            </a:r>
          </a:p>
          <a:p>
            <a:pPr eaLnBrk="1" hangingPunct="1">
              <a:spcBef>
                <a:spcPts val="375"/>
              </a:spcBef>
              <a:buNone/>
            </a:pPr>
            <a:r>
              <a:rPr lang="en-US" altLang="en-US" sz="2100" i="1">
                <a:latin typeface="Avenir Next LT Pro" panose="020B0504020202020204" pitchFamily="34" charset="77"/>
              </a:rPr>
              <a:t>depressants (downers) </a:t>
            </a:r>
          </a:p>
          <a:p>
            <a:pPr eaLnBrk="1" hangingPunct="1">
              <a:spcBef>
                <a:spcPts val="375"/>
              </a:spcBef>
              <a:buNone/>
            </a:pPr>
            <a:r>
              <a:rPr lang="en-US" altLang="en-US" sz="2100" i="1">
                <a:latin typeface="Avenir Next LT Pro" panose="020B0504020202020204" pitchFamily="34" charset="77"/>
              </a:rPr>
              <a:t>hallucinogens (all-arounders) </a:t>
            </a:r>
          </a:p>
          <a:p>
            <a:pPr eaLnBrk="1" hangingPunct="1">
              <a:spcBef>
                <a:spcPts val="994"/>
              </a:spcBef>
              <a:buNone/>
            </a:pPr>
            <a:r>
              <a:rPr lang="en-US" altLang="en-US" sz="2100" b="1">
                <a:latin typeface="Avenir Next LT Pro" panose="020B0504020202020204" pitchFamily="34" charset="77"/>
              </a:rPr>
              <a:t>What category is alcohol in?</a:t>
            </a:r>
            <a:endParaRPr lang="en-CA" altLang="en-US" sz="2100" b="1">
              <a:latin typeface="Avenir Next LT Pro" panose="020B0504020202020204" pitchFamily="34" charset="77"/>
            </a:endParaRPr>
          </a:p>
        </p:txBody>
      </p:sp>
    </p:spTree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7">
            <a:extLst>
              <a:ext uri="{FF2B5EF4-FFF2-40B4-BE49-F238E27FC236}">
                <a16:creationId xmlns:a16="http://schemas.microsoft.com/office/drawing/2014/main" id="{E99CBFE4-5EBC-D767-713F-C10689CE5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880" y="1600200"/>
            <a:ext cx="4464496" cy="1449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700" b="1">
                <a:latin typeface="Avenir Next LT Pro" panose="020B0504020202020204" pitchFamily="34" charset="77"/>
              </a:rPr>
              <a:t>Depressants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900">
              <a:latin typeface="Avenir Next LT Pro" panose="020B0504020202020204" pitchFamily="34" charset="77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700">
                <a:latin typeface="Avenir Next LT Pro" panose="020B0504020202020204" pitchFamily="34" charset="77"/>
              </a:rPr>
              <a:t>Alcohol slows down parts of your brain and body. </a:t>
            </a:r>
            <a:endParaRPr lang="en-CA" altLang="en-US" sz="2700">
              <a:latin typeface="Avenir Next LT Pro" panose="020B0504020202020204" pitchFamily="34" charset="77"/>
            </a:endParaRPr>
          </a:p>
        </p:txBody>
      </p:sp>
      <p:pic>
        <p:nvPicPr>
          <p:cNvPr id="4" name="Picture 5" descr="Back button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615305DB-2AF0-9ACB-950F-B339F84DE5F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 bwMode="auto">
          <a:xfrm>
            <a:off x="3968308" y="3939902"/>
            <a:ext cx="1207383" cy="1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4">
            <a:extLst>
              <a:ext uri="{FF2B5EF4-FFF2-40B4-BE49-F238E27FC236}">
                <a16:creationId xmlns:a16="http://schemas.microsoft.com/office/drawing/2014/main" id="{5365BC4F-3B60-9866-9A2A-BFDAA75B5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864" y="1798461"/>
            <a:ext cx="4972050" cy="1546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>
                <a:latin typeface="Avenir Next LT Pro" panose="020B0504020202020204" pitchFamily="34" charset="77"/>
              </a:rPr>
              <a:t>Beer is a kind of alcohol.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>
                <a:latin typeface="Avenir Next LT Pro" panose="020B0504020202020204" pitchFamily="34" charset="77"/>
              </a:rPr>
              <a:t>Name 2 other kinds of </a:t>
            </a:r>
            <a:br>
              <a:rPr lang="en-US" altLang="en-US" sz="2700">
                <a:latin typeface="Avenir Next LT Pro" panose="020B0504020202020204" pitchFamily="34" charset="77"/>
              </a:rPr>
            </a:br>
            <a:r>
              <a:rPr lang="en-US" altLang="en-US" sz="2700">
                <a:latin typeface="Avenir Next LT Pro" panose="020B0504020202020204" pitchFamily="34" charset="77"/>
              </a:rPr>
              <a:t>alcoholic drinks.</a:t>
            </a:r>
            <a:endParaRPr lang="en-CA" altLang="en-US" sz="2700">
              <a:latin typeface="Avenir Next LT Pro" panose="020B0504020202020204" pitchFamily="34" charset="77"/>
            </a:endParaRPr>
          </a:p>
        </p:txBody>
      </p:sp>
    </p:spTree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4">
            <a:extLst>
              <a:ext uri="{FF2B5EF4-FFF2-40B4-BE49-F238E27FC236}">
                <a16:creationId xmlns:a16="http://schemas.microsoft.com/office/drawing/2014/main" id="{DCF75067-CC9E-2271-CBF1-DA7EFA7AD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888" y="1501023"/>
            <a:ext cx="5078016" cy="1697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1350"/>
              </a:spcBef>
              <a:buNone/>
            </a:pPr>
            <a:r>
              <a:rPr lang="en-US" altLang="en-US" sz="2700" dirty="0">
                <a:latin typeface="Avenir Next LT Pro"/>
                <a:cs typeface="Arial"/>
              </a:rPr>
              <a:t>Wine</a:t>
            </a:r>
          </a:p>
          <a:p>
            <a:pPr eaLnBrk="1" hangingPunct="1">
              <a:spcBef>
                <a:spcPts val="1350"/>
              </a:spcBef>
              <a:buNone/>
            </a:pPr>
            <a:r>
              <a:rPr lang="en-US" altLang="en-US" sz="2700" dirty="0">
                <a:latin typeface="Avenir Next LT Pro"/>
                <a:cs typeface="Arial"/>
              </a:rPr>
              <a:t>Spirits (whisky, vodka, gin)</a:t>
            </a:r>
          </a:p>
          <a:p>
            <a:pPr eaLnBrk="1" hangingPunct="1">
              <a:spcBef>
                <a:spcPts val="1350"/>
              </a:spcBef>
              <a:buNone/>
            </a:pPr>
            <a:r>
              <a:rPr lang="en-US" altLang="en-US" sz="2700" dirty="0">
                <a:latin typeface="Avenir Next LT Pro"/>
                <a:cs typeface="Arial"/>
              </a:rPr>
              <a:t>Coolers</a:t>
            </a:r>
            <a:endParaRPr lang="en-CA" altLang="en-US" sz="2700" dirty="0">
              <a:latin typeface="Avenir Next LT Pro"/>
              <a:cs typeface="Arial"/>
            </a:endParaRPr>
          </a:p>
        </p:txBody>
      </p:sp>
      <p:pic>
        <p:nvPicPr>
          <p:cNvPr id="4" name="Picture 5" descr="Back button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4A944551-1E8F-A9E9-AB0C-EABFBFA125C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 bwMode="auto">
          <a:xfrm>
            <a:off x="3968308" y="3939902"/>
            <a:ext cx="1207383" cy="1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36BD782-C262-1AE5-5F45-B9B0233EFA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47864" y="1563638"/>
            <a:ext cx="4680520" cy="2477691"/>
          </a:xfrm>
        </p:spPr>
        <p:txBody>
          <a:bodyPr/>
          <a:lstStyle/>
          <a:p>
            <a:pPr algn="l" eaLnBrk="1" hangingPunct="1"/>
            <a:r>
              <a:rPr lang="en-CA" altLang="en-US" sz="2700">
                <a:latin typeface="Avenir Next LT Pro" panose="020B0504020202020204" pitchFamily="34" charset="77"/>
              </a:rPr>
              <a:t>Can a cold shower, a coffee, or exercise help someone “sober up”?</a:t>
            </a:r>
          </a:p>
          <a:p>
            <a:pPr algn="l" eaLnBrk="1" hangingPunct="1"/>
            <a:endParaRPr lang="en-CA" altLang="en-US" sz="900">
              <a:latin typeface="Avenir Next LT Pro" panose="020B0504020202020204" pitchFamily="34" charset="77"/>
            </a:endParaRPr>
          </a:p>
          <a:p>
            <a:pPr algn="l" eaLnBrk="1" hangingPunct="1"/>
            <a:r>
              <a:rPr lang="en-CA" altLang="en-US" sz="2700">
                <a:latin typeface="Avenir Next LT Pro" panose="020B0504020202020204" pitchFamily="34" charset="77"/>
              </a:rPr>
              <a:t>Explain.</a:t>
            </a:r>
          </a:p>
        </p:txBody>
      </p:sp>
    </p:spTree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>
            <a:extLst>
              <a:ext uri="{FF2B5EF4-FFF2-40B4-BE49-F238E27FC236}">
                <a16:creationId xmlns:a16="http://schemas.microsoft.com/office/drawing/2014/main" id="{CA8E5C27-0B99-5478-78A0-149F8592519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47864" y="1314450"/>
            <a:ext cx="5184576" cy="2514600"/>
          </a:xfrm>
        </p:spPr>
        <p:txBody>
          <a:bodyPr/>
          <a:lstStyle/>
          <a:p>
            <a:pPr marL="457200" indent="-457200" algn="l" eaLnBrk="1" hangingPunct="1">
              <a:spcBef>
                <a:spcPts val="450"/>
              </a:spcBef>
            </a:pPr>
            <a:r>
              <a:rPr lang="en-CA" altLang="en-US" sz="2250" b="1">
                <a:latin typeface="Avenir Next LT Pro" panose="020B0504020202020204" pitchFamily="34" charset="77"/>
              </a:rPr>
              <a:t>No</a:t>
            </a:r>
          </a:p>
          <a:p>
            <a:pPr indent="-457200" algn="l" eaLnBrk="1" hangingPunct="1">
              <a:spcBef>
                <a:spcPts val="450"/>
              </a:spcBef>
              <a:spcAft>
                <a:spcPts val="600"/>
              </a:spcAft>
            </a:pPr>
            <a:r>
              <a:rPr lang="en-CA" altLang="en-US" sz="2250">
                <a:latin typeface="Avenir Next LT Pro" panose="020B0504020202020204" pitchFamily="34" charset="77"/>
              </a:rPr>
              <a:t>A coffee, a cold shower or exercise can’t help someone “sober up”.</a:t>
            </a:r>
          </a:p>
          <a:p>
            <a:pPr indent="-457200" algn="l" eaLnBrk="1" hangingPunct="1">
              <a:spcAft>
                <a:spcPts val="600"/>
              </a:spcAft>
            </a:pPr>
            <a:r>
              <a:rPr lang="en-CA" altLang="en-US" sz="2250">
                <a:latin typeface="Avenir Next LT Pro" panose="020B0504020202020204" pitchFamily="34" charset="77"/>
              </a:rPr>
              <a:t>Only TIME will help the body process the alcohol</a:t>
            </a:r>
            <a:r>
              <a:rPr lang="en-CA" altLang="en-US" sz="2700">
                <a:latin typeface="Avenir Next LT Pro" panose="020B0504020202020204" pitchFamily="34" charset="77"/>
              </a:rPr>
              <a:t>.</a:t>
            </a:r>
            <a:endParaRPr lang="en-CA" altLang="en-US" sz="2100">
              <a:latin typeface="Avenir Next LT Pro" panose="020B0504020202020204" pitchFamily="34" charset="77"/>
            </a:endParaRPr>
          </a:p>
        </p:txBody>
      </p:sp>
      <p:pic>
        <p:nvPicPr>
          <p:cNvPr id="3" name="Picture 5" descr="Back button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B0B3107E-53D8-B630-A038-164FB7A7EF0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 bwMode="auto">
          <a:xfrm>
            <a:off x="3968308" y="3939902"/>
            <a:ext cx="1207383" cy="1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2013 - 2022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4F92"/>
      </a:hlink>
      <a:folHlink>
        <a:srgbClr val="898A89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ROP Word" ma:contentTypeID="0x0101006450AF52053E4366878046AAF3AB30AB00EDB42A351958BC4DBBAC5E8FCB19317D" ma:contentTypeVersion="33" ma:contentTypeDescription="Basis of all company Word documents." ma:contentTypeScope="" ma:versionID="921e21970e194c36c2ec07a5a5e870aa">
  <xsd:schema xmlns:xsd="http://www.w3.org/2001/XMLSchema" xmlns:xs="http://www.w3.org/2001/XMLSchema" xmlns:p="http://schemas.microsoft.com/office/2006/metadata/properties" xmlns:ns2="249aac6b-5e6e-4516-aa79-bf1e80264dd5" xmlns:ns3="c877f234-73d7-4ca4-8860-a40b6009abaf" targetNamespace="http://schemas.microsoft.com/office/2006/metadata/properties" ma:root="true" ma:fieldsID="a8ee6e5f5ebcd72b35c920fe7503b806" ns2:_="" ns3:_="">
    <xsd:import namespace="249aac6b-5e6e-4516-aa79-bf1e80264dd5"/>
    <xsd:import namespace="c877f234-73d7-4ca4-8860-a40b6009aba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b84c496a5d0b4e848eae240e679f45e7" minOccurs="0"/>
                <xsd:element ref="ns2:TaxCatchAll" minOccurs="0"/>
                <xsd:element ref="ns2:TaxCatchAllLabel" minOccurs="0"/>
                <xsd:element ref="ns2:oaba50052a024fb29595ecca5fbbaa4e" minOccurs="0"/>
                <xsd:element ref="ns2:d4d6d7f2852d41a09afacf0336fedee9" minOccurs="0"/>
                <xsd:element ref="ns2:if2ef2b6bf4346d0a9a60e9784f95a0d" minOccurs="0"/>
                <xsd:element ref="ns2:i7c7954a6da6485baed72bf62adc9a98" minOccurs="0"/>
                <xsd:element ref="ns2:i09ce8ea77e04d5b937fa0a29b257c75" minOccurs="0"/>
                <xsd:element ref="ns2:SIZADate" minOccurs="0"/>
                <xsd:element ref="ns2:SIZASubject" minOccurs="0"/>
                <xsd:element ref="ns2:SIZAAuthor" minOccurs="0"/>
                <xsd:element ref="ns2:c816cc0c51d043a4907164997a81cf13" minOccurs="0"/>
                <xsd:element ref="ns2:leed0c44d2ac42d791805961a1e6b6e0" minOccurs="0"/>
                <xsd:element ref="ns2:SIZARecordsEventDat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2:SharedWithUsers" minOccurs="0"/>
                <xsd:element ref="ns2:SharedWithDetails" minOccurs="0"/>
                <xsd:element ref="ns3:lcf76f155ced4ddcb4097134ff3c332f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9aac6b-5e6e-4516-aa79-bf1e80264dd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b84c496a5d0b4e848eae240e679f45e7" ma:index="11" nillable="true" ma:taxonomy="true" ma:internalName="b84c496a5d0b4e848eae240e679f45e7" ma:taxonomyFieldName="SIZADepartment" ma:displayName="Department" ma:default="1;#Health Services|3b06f0f5-4cfb-4830-b348-c8ff8fb42ee3" ma:fieldId="{b84c496a-5d0b-4e84-8eae-240e679f45e7}" ma:sspId="fa93b17b-eca5-4df2-9431-61ba77a6f1f7" ma:termSetId="60320ae7-a7b2-4969-932f-f2bb791727f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7ddba792-8bfa-4da1-9a69-96f6ad693232}" ma:internalName="TaxCatchAll" ma:showField="CatchAllData" ma:web="249aac6b-5e6e-4516-aa79-bf1e80264dd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7ddba792-8bfa-4da1-9a69-96f6ad693232}" ma:internalName="TaxCatchAllLabel" ma:readOnly="true" ma:showField="CatchAllDataLabel" ma:web="249aac6b-5e6e-4516-aa79-bf1e80264dd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aba50052a024fb29595ecca5fbbaa4e" ma:index="15" nillable="true" ma:taxonomy="true" ma:internalName="oaba50052a024fb29595ecca5fbbaa4e" ma:taxonomyFieldName="SIZADivision" ma:displayName="Division" ma:default="2;#Chronic Disease and Injury Prevention|bcfcd60c-eada-4929-ba24-76f62d46c100" ma:fieldId="{8aba5005-2a02-4fb2-9595-ecca5fbbaa4e}" ma:sspId="fa93b17b-eca5-4df2-9431-61ba77a6f1f7" ma:termSetId="b837b880-3aa0-41f7-886b-2a1389d416d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4d6d7f2852d41a09afacf0336fedee9" ma:index="17" nillable="true" ma:taxonomy="true" ma:internalName="d4d6d7f2852d41a09afacf0336fedee9" ma:taxonomyFieldName="SIZASection" ma:displayName="Section" ma:default="3;#Tobacco and SMIP|7895deff-ccf9-4c91-ac52-9d75bf12828a" ma:fieldId="{d4d6d7f2-852d-41a0-9afa-cf0336fedee9}" ma:sspId="fa93b17b-eca5-4df2-9431-61ba77a6f1f7" ma:termSetId="11c1e720-e982-466a-aacd-09d4c23fdb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f2ef2b6bf4346d0a9a60e9784f95a0d" ma:index="19" nillable="true" ma:taxonomy="true" ma:internalName="if2ef2b6bf4346d0a9a60e9784f95a0d" ma:taxonomyFieldName="SIZAService" ma:displayName="Service" ma:readOnly="false" ma:fieldId="{2f2ef2b6-bf43-46d0-a9a6-0e9784f95a0d}" ma:sspId="fa93b17b-eca5-4df2-9431-61ba77a6f1f7" ma:termSetId="b77d1e8a-5db7-483c-9b23-740035cc05a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7c7954a6da6485baed72bf62adc9a98" ma:index="21" nillable="true" ma:taxonomy="true" ma:internalName="i7c7954a6da6485baed72bf62adc9a98" ma:taxonomyFieldName="SIZADocumentType" ma:displayName="Document Type" ma:readOnly="false" ma:fieldId="{27c7954a-6da6-485b-aed7-2bf62adc9a98}" ma:sspId="fa93b17b-eca5-4df2-9431-61ba77a6f1f7" ma:termSetId="a30e0fc5-ef8a-411d-ac18-85e301421e7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09ce8ea77e04d5b937fa0a29b257c75" ma:index="23" nillable="true" ma:taxonomy="true" ma:internalName="i09ce8ea77e04d5b937fa0a29b257c75" ma:taxonomyFieldName="SIZADocumentSubType" ma:displayName="Document SubType" ma:readOnly="false" ma:fieldId="{209ce8ea-77e0-4d5b-937f-a0a29b257c75}" ma:sspId="fa93b17b-eca5-4df2-9431-61ba77a6f1f7" ma:termSetId="9ba2e993-e3a4-40d4-af48-5ac0b9f0db0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IZADate" ma:index="25" nillable="true" ma:displayName="Date" ma:description="The date of the document." ma:internalName="SIZADate" ma:readOnly="false">
      <xsd:simpleType>
        <xsd:restriction base="dms:DateTime"/>
      </xsd:simpleType>
    </xsd:element>
    <xsd:element name="SIZASubject" ma:index="26" nillable="true" ma:displayName="Subject" ma:description="The subject of the document." ma:internalName="SIZASubject" ma:readOnly="false">
      <xsd:simpleType>
        <xsd:restriction base="dms:Text"/>
      </xsd:simpleType>
    </xsd:element>
    <xsd:element name="SIZAAuthor" ma:index="27" nillable="true" ma:displayName="Author" ma:description="The author of the document." ma:internalName="SIZA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816cc0c51d043a4907164997a81cf13" ma:index="28" nillable="true" ma:taxonomy="true" ma:internalName="c816cc0c51d043a4907164997a81cf13" ma:taxonomyFieldName="SIZAKeywords" ma:displayName="Additional Tags" ma:readOnly="false" ma:fieldId="{c816cc0c-51d0-43a4-9071-64997a81cf13}" ma:sspId="fa93b17b-eca5-4df2-9431-61ba77a6f1f7" ma:termSetId="c9229c1c-9cd4-4e27-a7aa-176e35bc250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eed0c44d2ac42d791805961a1e6b6e0" ma:index="30" nillable="true" ma:taxonomy="true" ma:internalName="leed0c44d2ac42d791805961a1e6b6e0" ma:taxonomyFieldName="SIZARecordClassification" ma:displayName="Records Classification" ma:readOnly="false" ma:fieldId="{5eed0c44-d2ac-42d7-9180-5961a1e6b6e0}" ma:sspId="fa93b17b-eca5-4df2-9431-61ba77a6f1f7" ma:termSetId="4de2fedc-4bea-4300-87fb-a9dd50186fc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IZARecordsEventDate" ma:index="32" nillable="true" ma:displayName="Records Event Date" ma:description="Records Event Date" ma:internalName="SIZARecordsEventDate" ma:readOnly="false">
      <xsd:simpleType>
        <xsd:restriction base="dms:DateTime"/>
      </xsd:simpleType>
    </xsd:element>
    <xsd:element name="SharedWithUsers" ma:index="3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77f234-73d7-4ca4-8860-a40b6009ab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3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3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40" nillable="true" ma:taxonomy="true" ma:internalName="lcf76f155ced4ddcb4097134ff3c332f" ma:taxonomyFieldName="MediaServiceImageTags" ma:displayName="Image Tags" ma:readOnly="false" ma:fieldId="{5cf76f15-5ced-4ddc-b409-7134ff3c332f}" ma:taxonomyMulti="true" ma:sspId="fa93b17b-eca5-4df2-9431-61ba77a6f1f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4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4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4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49aac6b-5e6e-4516-aa79-bf1e80264dd5">
      <Value>3</Value>
      <Value>2</Value>
      <Value>1</Value>
    </TaxCatchAll>
    <SIZADate xmlns="249aac6b-5e6e-4516-aa79-bf1e80264dd5" xsi:nil="true"/>
    <lcf76f155ced4ddcb4097134ff3c332f xmlns="c877f234-73d7-4ca4-8860-a40b6009abaf">
      <Terms xmlns="http://schemas.microsoft.com/office/infopath/2007/PartnerControls"/>
    </lcf76f155ced4ddcb4097134ff3c332f>
    <SIZAAuthor xmlns="249aac6b-5e6e-4516-aa79-bf1e80264dd5">
      <UserInfo>
        <DisplayName/>
        <AccountId xsi:nil="true"/>
        <AccountType/>
      </UserInfo>
    </SIZAAuthor>
    <SIZASubject xmlns="249aac6b-5e6e-4516-aa79-bf1e80264dd5" xsi:nil="true"/>
    <if2ef2b6bf4346d0a9a60e9784f95a0d xmlns="249aac6b-5e6e-4516-aa79-bf1e80264dd5">
      <Terms xmlns="http://schemas.microsoft.com/office/infopath/2007/PartnerControls"/>
    </if2ef2b6bf4346d0a9a60e9784f95a0d>
    <d4d6d7f2852d41a09afacf0336fedee9 xmlns="249aac6b-5e6e-4516-aa79-bf1e80264dd5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Tobacco and SMIP</TermName>
          <TermId xmlns="http://schemas.microsoft.com/office/infopath/2007/PartnerControls">7895deff-ccf9-4c91-ac52-9d75bf12828a</TermId>
        </TermInfo>
      </Terms>
    </d4d6d7f2852d41a09afacf0336fedee9>
    <c816cc0c51d043a4907164997a81cf13 xmlns="249aac6b-5e6e-4516-aa79-bf1e80264dd5">
      <Terms xmlns="http://schemas.microsoft.com/office/infopath/2007/PartnerControls"/>
    </c816cc0c51d043a4907164997a81cf13>
    <leed0c44d2ac42d791805961a1e6b6e0 xmlns="249aac6b-5e6e-4516-aa79-bf1e80264dd5">
      <Terms xmlns="http://schemas.microsoft.com/office/infopath/2007/PartnerControls"/>
    </leed0c44d2ac42d791805961a1e6b6e0>
    <b84c496a5d0b4e848eae240e679f45e7 xmlns="249aac6b-5e6e-4516-aa79-bf1e80264dd5">
      <Terms xmlns="http://schemas.microsoft.com/office/infopath/2007/PartnerControls">
        <TermInfo xmlns="http://schemas.microsoft.com/office/infopath/2007/PartnerControls">
          <TermName xmlns="http://schemas.microsoft.com/office/infopath/2007/PartnerControls">Health Services</TermName>
          <TermId xmlns="http://schemas.microsoft.com/office/infopath/2007/PartnerControls">3b06f0f5-4cfb-4830-b348-c8ff8fb42ee3</TermId>
        </TermInfo>
      </Terms>
    </b84c496a5d0b4e848eae240e679f45e7>
    <oaba50052a024fb29595ecca5fbbaa4e xmlns="249aac6b-5e6e-4516-aa79-bf1e80264dd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Chronic Disease and Injury Prevention</TermName>
          <TermId xmlns="http://schemas.microsoft.com/office/infopath/2007/PartnerControls">bcfcd60c-eada-4929-ba24-76f62d46c100</TermId>
        </TermInfo>
      </Terms>
    </oaba50052a024fb29595ecca5fbbaa4e>
    <SIZARecordsEventDate xmlns="249aac6b-5e6e-4516-aa79-bf1e80264dd5" xsi:nil="true"/>
    <i7c7954a6da6485baed72bf62adc9a98 xmlns="249aac6b-5e6e-4516-aa79-bf1e80264dd5">
      <Terms xmlns="http://schemas.microsoft.com/office/infopath/2007/PartnerControls"/>
    </i7c7954a6da6485baed72bf62adc9a98>
    <i09ce8ea77e04d5b937fa0a29b257c75 xmlns="249aac6b-5e6e-4516-aa79-bf1e80264dd5">
      <Terms xmlns="http://schemas.microsoft.com/office/infopath/2007/PartnerControls"/>
    </i09ce8ea77e04d5b937fa0a29b257c75>
    <_dlc_DocId xmlns="249aac6b-5e6e-4516-aa79-bf1e80264dd5">4WUZ3MUDPQYM-1365035298-19508</_dlc_DocId>
    <_dlc_DocIdUrl xmlns="249aac6b-5e6e-4516-aa79-bf1e80264dd5">
      <Url>https://peelregionca.sharepoint.com/teams/D879/_layouts/15/DocIdRedir.aspx?ID=4WUZ3MUDPQYM-1365035298-19508</Url>
      <Description>4WUZ3MUDPQYM-1365035298-19508</Description>
    </_dlc_DocIdUrl>
  </documentManagement>
</p:properties>
</file>

<file path=customXml/itemProps1.xml><?xml version="1.0" encoding="utf-8"?>
<ds:datastoreItem xmlns:ds="http://schemas.openxmlformats.org/officeDocument/2006/customXml" ds:itemID="{F3B29DAD-61EB-40B1-860C-FE8D40CEF2C7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2E996827-7642-40F8-84A3-7AE8BFD76589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12BDE274-CA93-45F5-9D28-AFEFF42E8BB6}">
  <ds:schemaRefs>
    <ds:schemaRef ds:uri="249aac6b-5e6e-4516-aa79-bf1e80264dd5"/>
    <ds:schemaRef ds:uri="c877f234-73d7-4ca4-8860-a40b6009aba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153E4F90-4100-4C72-8F9C-6020C830188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FD0E5DD0-3C19-40F1-8788-42B98AC9D88F}">
  <ds:schemaRefs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c877f234-73d7-4ca4-8860-a40b6009abaf"/>
    <ds:schemaRef ds:uri="http://schemas.microsoft.com/office/infopath/2007/PartnerControls"/>
    <ds:schemaRef ds:uri="249aac6b-5e6e-4516-aa79-bf1e80264dd5"/>
    <ds:schemaRef ds:uri="http://purl.org/dc/elements/1.1/"/>
  </ds:schemaRefs>
</ds:datastoreItem>
</file>

<file path=docMetadata/LabelInfo.xml><?xml version="1.0" encoding="utf-8"?>
<clbl:labelList xmlns:clbl="http://schemas.microsoft.com/office/2020/mipLabelMetadata">
  <clbl:label id="{356f99f3-9d86-47a1-8203-3b41b1cb0c68}" enabled="0" method="" siteId="{356f99f3-9d86-47a1-8203-3b41b1cb0c6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</TotalTime>
  <Words>871</Words>
  <Application>Microsoft Macintosh PowerPoint</Application>
  <PresentationFormat>On-screen Show (16:9)</PresentationFormat>
  <Paragraphs>154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Avenir Next</vt:lpstr>
      <vt:lpstr>Avenir Next LT Pro</vt:lpstr>
      <vt:lpstr>Calibri</vt:lpstr>
      <vt:lpstr>Calibri Light</vt:lpstr>
      <vt:lpstr>Office 2013 - 2022 Theme</vt:lpstr>
      <vt:lpstr>1_Office 2013 - 2022 Theme</vt:lpstr>
      <vt:lpstr>All About Alcohol Trivia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Peel Region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Drinks and Drama Trivia</dc:title>
  <dc:subject>Grade 5 Alcohol awareness toolkit</dc:subject>
  <dc:creator>Peel Region</dc:creator>
  <cp:keywords/>
  <dc:description/>
  <cp:lastModifiedBy>MacEachern, Stephen</cp:lastModifiedBy>
  <cp:revision>23</cp:revision>
  <dcterms:created xsi:type="dcterms:W3CDTF">2012-06-15T14:25:05Z</dcterms:created>
  <dcterms:modified xsi:type="dcterms:W3CDTF">2025-06-30T19:52:31Z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84c496a5d0b4e848eae240e679f45e7">
    <vt:lpwstr>Health Services|3b06f0f5-4cfb-4830-b348-c8ff8fb42ee3</vt:lpwstr>
  </property>
  <property fmtid="{D5CDD505-2E9C-101B-9397-08002B2CF9AE}" pid="3" name="d4d6d7f2852d41a09afacf0336fedee9">
    <vt:lpwstr>Tobacco and SMIP|7895deff-ccf9-4c91-ac52-9d75bf12828a</vt:lpwstr>
  </property>
  <property fmtid="{D5CDD505-2E9C-101B-9397-08002B2CF9AE}" pid="4" name="TaxCatchAll">
    <vt:lpwstr>3;#Tobacco and SMIP|7895deff-ccf9-4c91-ac52-9d75bf12828a;#2;#Chronic Disease and Injury Prevention|bcfcd60c-eada-4929-ba24-76f62d46c100;#1;#Health Services|3b06f0f5-4cfb-4830-b348-c8ff8fb42ee3</vt:lpwstr>
  </property>
  <property fmtid="{D5CDD505-2E9C-101B-9397-08002B2CF9AE}" pid="5" name="oaba50052a024fb29595ecca5fbbaa4e">
    <vt:lpwstr>Chronic Disease and Injury Prevention|bcfcd60c-eada-4929-ba24-76f62d46c100</vt:lpwstr>
  </property>
  <property fmtid="{D5CDD505-2E9C-101B-9397-08002B2CF9AE}" pid="6" name="_dlc_DocId">
    <vt:lpwstr>4WUZ3MUDPQYM-1365035298-19302</vt:lpwstr>
  </property>
  <property fmtid="{D5CDD505-2E9C-101B-9397-08002B2CF9AE}" pid="7" name="_dlc_DocIdItemGuid">
    <vt:lpwstr>31690541-1466-47ef-aeb1-11ec6884965c</vt:lpwstr>
  </property>
  <property fmtid="{D5CDD505-2E9C-101B-9397-08002B2CF9AE}" pid="8" name="_dlc_DocIdUrl">
    <vt:lpwstr>https://peelregionca.sharepoint.com/teams/D879/_layouts/15/DocIdRedir.aspx?ID=4WUZ3MUDPQYM-1365035298-19302, 4WUZ3MUDPQYM-1365035298-19302</vt:lpwstr>
  </property>
  <property fmtid="{D5CDD505-2E9C-101B-9397-08002B2CF9AE}" pid="9" name="SIZADate">
    <vt:lpwstr/>
  </property>
  <property fmtid="{D5CDD505-2E9C-101B-9397-08002B2CF9AE}" pid="10" name="lcf76f155ced4ddcb4097134ff3c332f">
    <vt:lpwstr/>
  </property>
  <property fmtid="{D5CDD505-2E9C-101B-9397-08002B2CF9AE}" pid="11" name="SIZAAuthor">
    <vt:lpwstr/>
  </property>
  <property fmtid="{D5CDD505-2E9C-101B-9397-08002B2CF9AE}" pid="12" name="SIZASubject">
    <vt:lpwstr/>
  </property>
  <property fmtid="{D5CDD505-2E9C-101B-9397-08002B2CF9AE}" pid="13" name="if2ef2b6bf4346d0a9a60e9784f95a0d">
    <vt:lpwstr/>
  </property>
  <property fmtid="{D5CDD505-2E9C-101B-9397-08002B2CF9AE}" pid="14" name="c816cc0c51d043a4907164997a81cf13">
    <vt:lpwstr/>
  </property>
  <property fmtid="{D5CDD505-2E9C-101B-9397-08002B2CF9AE}" pid="15" name="leed0c44d2ac42d791805961a1e6b6e0">
    <vt:lpwstr/>
  </property>
  <property fmtid="{D5CDD505-2E9C-101B-9397-08002B2CF9AE}" pid="16" name="SIZARecordsEventDate">
    <vt:lpwstr/>
  </property>
  <property fmtid="{D5CDD505-2E9C-101B-9397-08002B2CF9AE}" pid="17" name="i7c7954a6da6485baed72bf62adc9a98">
    <vt:lpwstr/>
  </property>
  <property fmtid="{D5CDD505-2E9C-101B-9397-08002B2CF9AE}" pid="18" name="i09ce8ea77e04d5b937fa0a29b257c75">
    <vt:lpwstr/>
  </property>
  <property fmtid="{D5CDD505-2E9C-101B-9397-08002B2CF9AE}" pid="19" name="SIZAService">
    <vt:lpwstr/>
  </property>
  <property fmtid="{D5CDD505-2E9C-101B-9397-08002B2CF9AE}" pid="20" name="SIZADocumentSubType">
    <vt:lpwstr/>
  </property>
  <property fmtid="{D5CDD505-2E9C-101B-9397-08002B2CF9AE}" pid="21" name="SIZADocumentType">
    <vt:lpwstr/>
  </property>
  <property fmtid="{D5CDD505-2E9C-101B-9397-08002B2CF9AE}" pid="22" name="SIZASection">
    <vt:lpwstr>3;#Tobacco and SMIP|7895deff-ccf9-4c91-ac52-9d75bf12828a</vt:lpwstr>
  </property>
  <property fmtid="{D5CDD505-2E9C-101B-9397-08002B2CF9AE}" pid="23" name="SIZAKeywords">
    <vt:lpwstr/>
  </property>
  <property fmtid="{D5CDD505-2E9C-101B-9397-08002B2CF9AE}" pid="24" name="SIZARecordClassification">
    <vt:lpwstr/>
  </property>
  <property fmtid="{D5CDD505-2E9C-101B-9397-08002B2CF9AE}" pid="25" name="SIZADivision">
    <vt:lpwstr>2;#Chronic Disease and Injury Prevention|bcfcd60c-eada-4929-ba24-76f62d46c100</vt:lpwstr>
  </property>
  <property fmtid="{D5CDD505-2E9C-101B-9397-08002B2CF9AE}" pid="26" name="SIZADepartment">
    <vt:lpwstr>1;#Health Services|3b06f0f5-4cfb-4830-b348-c8ff8fb42ee3</vt:lpwstr>
  </property>
  <property fmtid="{D5CDD505-2E9C-101B-9397-08002B2CF9AE}" pid="27" name="MediaServiceImageTags">
    <vt:lpwstr/>
  </property>
  <property fmtid="{D5CDD505-2E9C-101B-9397-08002B2CF9AE}" pid="28" name="ContentTypeId">
    <vt:lpwstr>0x0101006450AF52053E4366878046AAF3AB30AB00EDB42A351958BC4DBBAC5E8FCB19317D</vt:lpwstr>
  </property>
</Properties>
</file>