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0"/>
  </p:notesMasterIdLst>
  <p:sldIdLst>
    <p:sldId id="256" r:id="rId6"/>
    <p:sldId id="569" r:id="rId7"/>
    <p:sldId id="570" r:id="rId8"/>
    <p:sldId id="567" r:id="rId9"/>
    <p:sldId id="571" r:id="rId10"/>
    <p:sldId id="573" r:id="rId11"/>
    <p:sldId id="575" r:id="rId12"/>
    <p:sldId id="574" r:id="rId13"/>
    <p:sldId id="576" r:id="rId14"/>
    <p:sldId id="577" r:id="rId15"/>
    <p:sldId id="578" r:id="rId16"/>
    <p:sldId id="579" r:id="rId17"/>
    <p:sldId id="560" r:id="rId18"/>
    <p:sldId id="58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ykytiuk, Carla/CHI" initials="MC" lastIdx="19" clrIdx="6">
    <p:extLst>
      <p:ext uri="{19B8F6BF-5375-455C-9EA6-DF929625EA0E}">
        <p15:presenceInfo xmlns:p15="http://schemas.microsoft.com/office/powerpoint/2012/main" userId="S::carla.mykytiuk@jacobs.com::c4a29877-16ed-4462-b31b-7af251afcc45" providerId="AD"/>
      </p:ext>
    </p:extLst>
  </p:cmAuthor>
  <p:cmAuthor id="1" name="Solaun, Leticia/GNV" initials="SL" lastIdx="28" clrIdx="0">
    <p:extLst>
      <p:ext uri="{19B8F6BF-5375-455C-9EA6-DF929625EA0E}">
        <p15:presenceInfo xmlns:p15="http://schemas.microsoft.com/office/powerpoint/2012/main" userId="S::leticia.solaun@jacobs.com::c1ebb0e5-f69a-416b-b492-d71761475324" providerId="AD"/>
      </p:ext>
    </p:extLst>
  </p:cmAuthor>
  <p:cmAuthor id="2" name="Newton, Dorin/TOR" initials="ND" lastIdx="23" clrIdx="1">
    <p:extLst>
      <p:ext uri="{19B8F6BF-5375-455C-9EA6-DF929625EA0E}">
        <p15:presenceInfo xmlns:p15="http://schemas.microsoft.com/office/powerpoint/2012/main" userId="S::Dorin.Newton@jacobs.com::c7d2b4b8-b2b4-452e-a449-1a7dde0c2e83" providerId="AD"/>
      </p:ext>
    </p:extLst>
  </p:cmAuthor>
  <p:cmAuthor id="3" name="Stemberger, Holly" initials="SH" lastIdx="8" clrIdx="2">
    <p:extLst>
      <p:ext uri="{19B8F6BF-5375-455C-9EA6-DF929625EA0E}">
        <p15:presenceInfo xmlns:p15="http://schemas.microsoft.com/office/powerpoint/2012/main" userId="S::holly.stemberger@peelregion.ca::2fdd3b93-28a9-4b46-81f3-25dcb6ee743f" providerId="AD"/>
      </p:ext>
    </p:extLst>
  </p:cmAuthor>
  <p:cmAuthor id="4" name="Katya Seckar" initials="KS" lastIdx="13" clrIdx="3">
    <p:extLst>
      <p:ext uri="{19B8F6BF-5375-455C-9EA6-DF929625EA0E}">
        <p15:presenceInfo xmlns:p15="http://schemas.microsoft.com/office/powerpoint/2012/main" userId="Katya Seckar" providerId="None"/>
      </p:ext>
    </p:extLst>
  </p:cmAuthor>
  <p:cmAuthor id="5" name="Puri, Ajay" initials="PA" lastIdx="4" clrIdx="4">
    <p:extLst>
      <p:ext uri="{19B8F6BF-5375-455C-9EA6-DF929625EA0E}">
        <p15:presenceInfo xmlns:p15="http://schemas.microsoft.com/office/powerpoint/2012/main" userId="S::ajay.puri@peelregion.ca::b885a816-7b33-432f-8475-e402f923b50d" providerId="AD"/>
      </p:ext>
    </p:extLst>
  </p:cmAuthor>
  <p:cmAuthor id="6" name="Dhillon, Paramjit/TOR" initials="DP" lastIdx="9" clrIdx="5">
    <p:extLst>
      <p:ext uri="{19B8F6BF-5375-455C-9EA6-DF929625EA0E}">
        <p15:presenceInfo xmlns:p15="http://schemas.microsoft.com/office/powerpoint/2012/main" userId="S::paramjit.dhillon@jacobs.com::3d3be0c9-a63b-4589-828a-77957d289ee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9A0E"/>
    <a:srgbClr val="F2B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68390" autoAdjust="0"/>
  </p:normalViewPr>
  <p:slideViewPr>
    <p:cSldViewPr snapToGrid="0">
      <p:cViewPr varScale="1">
        <p:scale>
          <a:sx n="74" d="100"/>
          <a:sy n="74" d="100"/>
        </p:scale>
        <p:origin x="135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843C1D-6DC7-448A-8707-9107EF79153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6C2D562-3E78-49DD-B342-3FAA7CF90AB8}">
      <dgm:prSet/>
      <dgm:spPr/>
      <dgm:t>
        <a:bodyPr/>
        <a:lstStyle/>
        <a:p>
          <a:r>
            <a:rPr lang="en-US" dirty="0"/>
            <a:t>Project description and purpose</a:t>
          </a:r>
        </a:p>
      </dgm:t>
    </dgm:pt>
    <dgm:pt modelId="{E227B04A-96D6-4807-A518-D2C8664A251D}" type="parTrans" cxnId="{004DCE1C-F0BF-4380-8BF0-F1001E4C79C5}">
      <dgm:prSet/>
      <dgm:spPr/>
      <dgm:t>
        <a:bodyPr/>
        <a:lstStyle/>
        <a:p>
          <a:endParaRPr lang="en-US"/>
        </a:p>
      </dgm:t>
    </dgm:pt>
    <dgm:pt modelId="{2FCD3E2B-59E3-40C4-A640-26C5A3A322B9}" type="sibTrans" cxnId="{004DCE1C-F0BF-4380-8BF0-F1001E4C79C5}">
      <dgm:prSet/>
      <dgm:spPr/>
      <dgm:t>
        <a:bodyPr/>
        <a:lstStyle/>
        <a:p>
          <a:endParaRPr lang="en-US"/>
        </a:p>
      </dgm:t>
    </dgm:pt>
    <dgm:pt modelId="{2C01D34A-6AC9-41CD-9D29-012537466799}">
      <dgm:prSet/>
      <dgm:spPr/>
      <dgm:t>
        <a:bodyPr/>
        <a:lstStyle/>
        <a:p>
          <a:r>
            <a:rPr lang="en-US" dirty="0"/>
            <a:t>Impacted areas and locations</a:t>
          </a:r>
        </a:p>
      </dgm:t>
    </dgm:pt>
    <dgm:pt modelId="{9B470E4A-E172-47C4-9410-934F3114422D}" type="parTrans" cxnId="{F6FCBCC4-274B-495B-B38C-A6AB0A7DB788}">
      <dgm:prSet/>
      <dgm:spPr/>
      <dgm:t>
        <a:bodyPr/>
        <a:lstStyle/>
        <a:p>
          <a:endParaRPr lang="en-US"/>
        </a:p>
      </dgm:t>
    </dgm:pt>
    <dgm:pt modelId="{C81D54A1-D0A6-4295-ACA5-324CB542000D}" type="sibTrans" cxnId="{F6FCBCC4-274B-495B-B38C-A6AB0A7DB788}">
      <dgm:prSet/>
      <dgm:spPr/>
      <dgm:t>
        <a:bodyPr/>
        <a:lstStyle/>
        <a:p>
          <a:endParaRPr lang="en-US"/>
        </a:p>
      </dgm:t>
    </dgm:pt>
    <dgm:pt modelId="{C24163BE-4EB1-492C-8047-B0317CDB204C}">
      <dgm:prSet/>
      <dgm:spPr/>
      <dgm:t>
        <a:bodyPr/>
        <a:lstStyle/>
        <a:p>
          <a:r>
            <a:rPr lang="en-US" dirty="0"/>
            <a:t>Types of impacts and how we have planned to reduce them</a:t>
          </a:r>
        </a:p>
      </dgm:t>
    </dgm:pt>
    <dgm:pt modelId="{3B1FF260-D81B-427B-BC73-53C59694734E}" type="parTrans" cxnId="{C341F70A-6E12-415B-A9CA-F4C8A9DCBEF5}">
      <dgm:prSet/>
      <dgm:spPr/>
      <dgm:t>
        <a:bodyPr/>
        <a:lstStyle/>
        <a:p>
          <a:endParaRPr lang="en-US"/>
        </a:p>
      </dgm:t>
    </dgm:pt>
    <dgm:pt modelId="{F7D4965B-2304-46F1-9A99-BE4D0435B659}" type="sibTrans" cxnId="{C341F70A-6E12-415B-A9CA-F4C8A9DCBEF5}">
      <dgm:prSet/>
      <dgm:spPr/>
      <dgm:t>
        <a:bodyPr/>
        <a:lstStyle/>
        <a:p>
          <a:endParaRPr lang="en-US"/>
        </a:p>
      </dgm:t>
    </dgm:pt>
    <dgm:pt modelId="{4916D060-FE85-4649-95C5-4D4DF30315F6}">
      <dgm:prSet/>
      <dgm:spPr/>
      <dgm:t>
        <a:bodyPr/>
        <a:lstStyle/>
        <a:p>
          <a:r>
            <a:rPr lang="en-US" dirty="0"/>
            <a:t>Project schedule</a:t>
          </a:r>
        </a:p>
      </dgm:t>
    </dgm:pt>
    <dgm:pt modelId="{888560B6-08BB-414A-A051-D28DAF60062E}" type="parTrans" cxnId="{E62E1553-F7FD-439F-86FE-F0A5BC7FDCA4}">
      <dgm:prSet/>
      <dgm:spPr/>
      <dgm:t>
        <a:bodyPr/>
        <a:lstStyle/>
        <a:p>
          <a:endParaRPr lang="en-US"/>
        </a:p>
      </dgm:t>
    </dgm:pt>
    <dgm:pt modelId="{3C3D6CED-C83E-4255-9880-98184B61BB9D}" type="sibTrans" cxnId="{E62E1553-F7FD-439F-86FE-F0A5BC7FDCA4}">
      <dgm:prSet/>
      <dgm:spPr/>
      <dgm:t>
        <a:bodyPr/>
        <a:lstStyle/>
        <a:p>
          <a:endParaRPr lang="en-US"/>
        </a:p>
      </dgm:t>
    </dgm:pt>
    <dgm:pt modelId="{2644E39C-B000-4785-A4CA-C8EDF2B8CD27}">
      <dgm:prSet/>
      <dgm:spPr/>
      <dgm:t>
        <a:bodyPr/>
        <a:lstStyle/>
        <a:p>
          <a:r>
            <a:rPr lang="en-US" dirty="0"/>
            <a:t>Keeping you informed</a:t>
          </a:r>
        </a:p>
      </dgm:t>
    </dgm:pt>
    <dgm:pt modelId="{BD94E74C-3D94-4AC3-B07F-0FF60C44DFE5}" type="parTrans" cxnId="{50620202-5494-4CA5-B73B-066707BE0474}">
      <dgm:prSet/>
      <dgm:spPr/>
      <dgm:t>
        <a:bodyPr/>
        <a:lstStyle/>
        <a:p>
          <a:endParaRPr lang="en-US"/>
        </a:p>
      </dgm:t>
    </dgm:pt>
    <dgm:pt modelId="{CC628E47-8AD3-4240-8116-EDEEAFBDF9F4}" type="sibTrans" cxnId="{50620202-5494-4CA5-B73B-066707BE0474}">
      <dgm:prSet/>
      <dgm:spPr/>
      <dgm:t>
        <a:bodyPr/>
        <a:lstStyle/>
        <a:p>
          <a:endParaRPr lang="en-US"/>
        </a:p>
      </dgm:t>
    </dgm:pt>
    <dgm:pt modelId="{F4186037-BB50-4B4A-AE95-8288F01D0B7D}" type="pres">
      <dgm:prSet presAssocID="{4C843C1D-6DC7-448A-8707-9107EF79153A}" presName="linear" presStyleCnt="0">
        <dgm:presLayoutVars>
          <dgm:animLvl val="lvl"/>
          <dgm:resizeHandles val="exact"/>
        </dgm:presLayoutVars>
      </dgm:prSet>
      <dgm:spPr/>
    </dgm:pt>
    <dgm:pt modelId="{C122DB1D-8C32-4E7F-8F9B-4B1D2761A207}" type="pres">
      <dgm:prSet presAssocID="{56C2D562-3E78-49DD-B342-3FAA7CF90AB8}" presName="parentText" presStyleLbl="node1" presStyleIdx="0" presStyleCnt="5">
        <dgm:presLayoutVars>
          <dgm:chMax val="0"/>
          <dgm:bulletEnabled val="1"/>
        </dgm:presLayoutVars>
      </dgm:prSet>
      <dgm:spPr/>
    </dgm:pt>
    <dgm:pt modelId="{7935D06C-9478-483A-97BE-517F1E727F85}" type="pres">
      <dgm:prSet presAssocID="{2FCD3E2B-59E3-40C4-A640-26C5A3A322B9}" presName="spacer" presStyleCnt="0"/>
      <dgm:spPr/>
    </dgm:pt>
    <dgm:pt modelId="{61F1F573-9B4F-4DCC-A37A-54DD25F327FC}" type="pres">
      <dgm:prSet presAssocID="{2C01D34A-6AC9-41CD-9D29-012537466799}" presName="parentText" presStyleLbl="node1" presStyleIdx="1" presStyleCnt="5">
        <dgm:presLayoutVars>
          <dgm:chMax val="0"/>
          <dgm:bulletEnabled val="1"/>
        </dgm:presLayoutVars>
      </dgm:prSet>
      <dgm:spPr/>
    </dgm:pt>
    <dgm:pt modelId="{1CB3A33F-2428-432A-8060-9FD825AC8AA9}" type="pres">
      <dgm:prSet presAssocID="{C81D54A1-D0A6-4295-ACA5-324CB542000D}" presName="spacer" presStyleCnt="0"/>
      <dgm:spPr/>
    </dgm:pt>
    <dgm:pt modelId="{42BD85B4-402D-4B7D-8669-EF9C929392AF}" type="pres">
      <dgm:prSet presAssocID="{C24163BE-4EB1-492C-8047-B0317CDB204C}" presName="parentText" presStyleLbl="node1" presStyleIdx="2" presStyleCnt="5">
        <dgm:presLayoutVars>
          <dgm:chMax val="0"/>
          <dgm:bulletEnabled val="1"/>
        </dgm:presLayoutVars>
      </dgm:prSet>
      <dgm:spPr/>
    </dgm:pt>
    <dgm:pt modelId="{0421D6B3-6510-4BE6-A648-75BF8A8C96D7}" type="pres">
      <dgm:prSet presAssocID="{F7D4965B-2304-46F1-9A99-BE4D0435B659}" presName="spacer" presStyleCnt="0"/>
      <dgm:spPr/>
    </dgm:pt>
    <dgm:pt modelId="{6E2230AD-6C3E-46AB-B01E-E0D2D792D789}" type="pres">
      <dgm:prSet presAssocID="{4916D060-FE85-4649-95C5-4D4DF30315F6}" presName="parentText" presStyleLbl="node1" presStyleIdx="3" presStyleCnt="5">
        <dgm:presLayoutVars>
          <dgm:chMax val="0"/>
          <dgm:bulletEnabled val="1"/>
        </dgm:presLayoutVars>
      </dgm:prSet>
      <dgm:spPr/>
    </dgm:pt>
    <dgm:pt modelId="{E5B49E76-7C1F-4018-980E-F30F24842456}" type="pres">
      <dgm:prSet presAssocID="{3C3D6CED-C83E-4255-9880-98184B61BB9D}" presName="spacer" presStyleCnt="0"/>
      <dgm:spPr/>
    </dgm:pt>
    <dgm:pt modelId="{2DD37EC8-27F4-49DF-8AB6-CD6C2C5E4787}" type="pres">
      <dgm:prSet presAssocID="{2644E39C-B000-4785-A4CA-C8EDF2B8CD27}" presName="parentText" presStyleLbl="node1" presStyleIdx="4" presStyleCnt="5">
        <dgm:presLayoutVars>
          <dgm:chMax val="0"/>
          <dgm:bulletEnabled val="1"/>
        </dgm:presLayoutVars>
      </dgm:prSet>
      <dgm:spPr/>
    </dgm:pt>
  </dgm:ptLst>
  <dgm:cxnLst>
    <dgm:cxn modelId="{50620202-5494-4CA5-B73B-066707BE0474}" srcId="{4C843C1D-6DC7-448A-8707-9107EF79153A}" destId="{2644E39C-B000-4785-A4CA-C8EDF2B8CD27}" srcOrd="4" destOrd="0" parTransId="{BD94E74C-3D94-4AC3-B07F-0FF60C44DFE5}" sibTransId="{CC628E47-8AD3-4240-8116-EDEEAFBDF9F4}"/>
    <dgm:cxn modelId="{C341F70A-6E12-415B-A9CA-F4C8A9DCBEF5}" srcId="{4C843C1D-6DC7-448A-8707-9107EF79153A}" destId="{C24163BE-4EB1-492C-8047-B0317CDB204C}" srcOrd="2" destOrd="0" parTransId="{3B1FF260-D81B-427B-BC73-53C59694734E}" sibTransId="{F7D4965B-2304-46F1-9A99-BE4D0435B659}"/>
    <dgm:cxn modelId="{004DCE1C-F0BF-4380-8BF0-F1001E4C79C5}" srcId="{4C843C1D-6DC7-448A-8707-9107EF79153A}" destId="{56C2D562-3E78-49DD-B342-3FAA7CF90AB8}" srcOrd="0" destOrd="0" parTransId="{E227B04A-96D6-4807-A518-D2C8664A251D}" sibTransId="{2FCD3E2B-59E3-40C4-A640-26C5A3A322B9}"/>
    <dgm:cxn modelId="{E62E1553-F7FD-439F-86FE-F0A5BC7FDCA4}" srcId="{4C843C1D-6DC7-448A-8707-9107EF79153A}" destId="{4916D060-FE85-4649-95C5-4D4DF30315F6}" srcOrd="3" destOrd="0" parTransId="{888560B6-08BB-414A-A051-D28DAF60062E}" sibTransId="{3C3D6CED-C83E-4255-9880-98184B61BB9D}"/>
    <dgm:cxn modelId="{BABDCF7D-CC5B-4F67-BECC-B0D4F73C3C66}" type="presOf" srcId="{56C2D562-3E78-49DD-B342-3FAA7CF90AB8}" destId="{C122DB1D-8C32-4E7F-8F9B-4B1D2761A207}" srcOrd="0" destOrd="0" presId="urn:microsoft.com/office/officeart/2005/8/layout/vList2"/>
    <dgm:cxn modelId="{A9820792-65C7-4309-8ECB-CCC05E74C8E4}" type="presOf" srcId="{4916D060-FE85-4649-95C5-4D4DF30315F6}" destId="{6E2230AD-6C3E-46AB-B01E-E0D2D792D789}" srcOrd="0" destOrd="0" presId="urn:microsoft.com/office/officeart/2005/8/layout/vList2"/>
    <dgm:cxn modelId="{FA0387A3-ED9F-41B1-B080-D4F68F953248}" type="presOf" srcId="{C24163BE-4EB1-492C-8047-B0317CDB204C}" destId="{42BD85B4-402D-4B7D-8669-EF9C929392AF}" srcOrd="0" destOrd="0" presId="urn:microsoft.com/office/officeart/2005/8/layout/vList2"/>
    <dgm:cxn modelId="{166580AA-0492-49FA-A7CF-9E9D472A03DE}" type="presOf" srcId="{2644E39C-B000-4785-A4CA-C8EDF2B8CD27}" destId="{2DD37EC8-27F4-49DF-8AB6-CD6C2C5E4787}" srcOrd="0" destOrd="0" presId="urn:microsoft.com/office/officeart/2005/8/layout/vList2"/>
    <dgm:cxn modelId="{1B1F70B8-F883-44E4-BAC4-0179FC092E99}" type="presOf" srcId="{4C843C1D-6DC7-448A-8707-9107EF79153A}" destId="{F4186037-BB50-4B4A-AE95-8288F01D0B7D}" srcOrd="0" destOrd="0" presId="urn:microsoft.com/office/officeart/2005/8/layout/vList2"/>
    <dgm:cxn modelId="{F6FCBCC4-274B-495B-B38C-A6AB0A7DB788}" srcId="{4C843C1D-6DC7-448A-8707-9107EF79153A}" destId="{2C01D34A-6AC9-41CD-9D29-012537466799}" srcOrd="1" destOrd="0" parTransId="{9B470E4A-E172-47C4-9410-934F3114422D}" sibTransId="{C81D54A1-D0A6-4295-ACA5-324CB542000D}"/>
    <dgm:cxn modelId="{31A77FEE-A81E-450C-8E88-ABCFCB3F851D}" type="presOf" srcId="{2C01D34A-6AC9-41CD-9D29-012537466799}" destId="{61F1F573-9B4F-4DCC-A37A-54DD25F327FC}" srcOrd="0" destOrd="0" presId="urn:microsoft.com/office/officeart/2005/8/layout/vList2"/>
    <dgm:cxn modelId="{E36EDF05-B737-4765-9AAF-6C49336BFA6E}" type="presParOf" srcId="{F4186037-BB50-4B4A-AE95-8288F01D0B7D}" destId="{C122DB1D-8C32-4E7F-8F9B-4B1D2761A207}" srcOrd="0" destOrd="0" presId="urn:microsoft.com/office/officeart/2005/8/layout/vList2"/>
    <dgm:cxn modelId="{C09532C7-2B79-4142-8C9C-A1002BDBECDC}" type="presParOf" srcId="{F4186037-BB50-4B4A-AE95-8288F01D0B7D}" destId="{7935D06C-9478-483A-97BE-517F1E727F85}" srcOrd="1" destOrd="0" presId="urn:microsoft.com/office/officeart/2005/8/layout/vList2"/>
    <dgm:cxn modelId="{06DE2D6C-7234-49C7-BF22-692710024BBF}" type="presParOf" srcId="{F4186037-BB50-4B4A-AE95-8288F01D0B7D}" destId="{61F1F573-9B4F-4DCC-A37A-54DD25F327FC}" srcOrd="2" destOrd="0" presId="urn:microsoft.com/office/officeart/2005/8/layout/vList2"/>
    <dgm:cxn modelId="{8EF8C82C-D1BE-4D81-9922-4464E101C5E6}" type="presParOf" srcId="{F4186037-BB50-4B4A-AE95-8288F01D0B7D}" destId="{1CB3A33F-2428-432A-8060-9FD825AC8AA9}" srcOrd="3" destOrd="0" presId="urn:microsoft.com/office/officeart/2005/8/layout/vList2"/>
    <dgm:cxn modelId="{A3220BE9-AF05-4133-9937-89427BF32521}" type="presParOf" srcId="{F4186037-BB50-4B4A-AE95-8288F01D0B7D}" destId="{42BD85B4-402D-4B7D-8669-EF9C929392AF}" srcOrd="4" destOrd="0" presId="urn:microsoft.com/office/officeart/2005/8/layout/vList2"/>
    <dgm:cxn modelId="{21878F69-F8BD-467F-BB92-68B52E7A6BF8}" type="presParOf" srcId="{F4186037-BB50-4B4A-AE95-8288F01D0B7D}" destId="{0421D6B3-6510-4BE6-A648-75BF8A8C96D7}" srcOrd="5" destOrd="0" presId="urn:microsoft.com/office/officeart/2005/8/layout/vList2"/>
    <dgm:cxn modelId="{3B7A830D-F9F3-4AAD-9C2A-AAD0BC318AC5}" type="presParOf" srcId="{F4186037-BB50-4B4A-AE95-8288F01D0B7D}" destId="{6E2230AD-6C3E-46AB-B01E-E0D2D792D789}" srcOrd="6" destOrd="0" presId="urn:microsoft.com/office/officeart/2005/8/layout/vList2"/>
    <dgm:cxn modelId="{755B78AF-DF55-4EE2-8650-F61EC7C1476C}" type="presParOf" srcId="{F4186037-BB50-4B4A-AE95-8288F01D0B7D}" destId="{E5B49E76-7C1F-4018-980E-F30F24842456}" srcOrd="7" destOrd="0" presId="urn:microsoft.com/office/officeart/2005/8/layout/vList2"/>
    <dgm:cxn modelId="{4C3DEBED-A003-4E83-A25E-59458584EFB1}" type="presParOf" srcId="{F4186037-BB50-4B4A-AE95-8288F01D0B7D}" destId="{2DD37EC8-27F4-49DF-8AB6-CD6C2C5E4787}" srcOrd="8"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22DB1D-8C32-4E7F-8F9B-4B1D2761A207}">
      <dsp:nvSpPr>
        <dsp:cNvPr id="0" name=""/>
        <dsp:cNvSpPr/>
      </dsp:nvSpPr>
      <dsp:spPr>
        <a:xfrm>
          <a:off x="0" y="32815"/>
          <a:ext cx="4970111" cy="7945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Project description and purpose</a:t>
          </a:r>
        </a:p>
      </dsp:txBody>
      <dsp:txXfrm>
        <a:off x="38784" y="71599"/>
        <a:ext cx="4892543" cy="716935"/>
      </dsp:txXfrm>
    </dsp:sp>
    <dsp:sp modelId="{61F1F573-9B4F-4DCC-A37A-54DD25F327FC}">
      <dsp:nvSpPr>
        <dsp:cNvPr id="0" name=""/>
        <dsp:cNvSpPr/>
      </dsp:nvSpPr>
      <dsp:spPr>
        <a:xfrm>
          <a:off x="0" y="884918"/>
          <a:ext cx="4970111" cy="7945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Impacted areas and locations</a:t>
          </a:r>
        </a:p>
      </dsp:txBody>
      <dsp:txXfrm>
        <a:off x="38784" y="923702"/>
        <a:ext cx="4892543" cy="716935"/>
      </dsp:txXfrm>
    </dsp:sp>
    <dsp:sp modelId="{42BD85B4-402D-4B7D-8669-EF9C929392AF}">
      <dsp:nvSpPr>
        <dsp:cNvPr id="0" name=""/>
        <dsp:cNvSpPr/>
      </dsp:nvSpPr>
      <dsp:spPr>
        <a:xfrm>
          <a:off x="0" y="1737021"/>
          <a:ext cx="4970111" cy="7945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Types of impacts and how we have planned to reduce them</a:t>
          </a:r>
        </a:p>
      </dsp:txBody>
      <dsp:txXfrm>
        <a:off x="38784" y="1775805"/>
        <a:ext cx="4892543" cy="716935"/>
      </dsp:txXfrm>
    </dsp:sp>
    <dsp:sp modelId="{6E2230AD-6C3E-46AB-B01E-E0D2D792D789}">
      <dsp:nvSpPr>
        <dsp:cNvPr id="0" name=""/>
        <dsp:cNvSpPr/>
      </dsp:nvSpPr>
      <dsp:spPr>
        <a:xfrm>
          <a:off x="0" y="2589124"/>
          <a:ext cx="4970111" cy="7945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Project schedule</a:t>
          </a:r>
        </a:p>
      </dsp:txBody>
      <dsp:txXfrm>
        <a:off x="38784" y="2627908"/>
        <a:ext cx="4892543" cy="716935"/>
      </dsp:txXfrm>
    </dsp:sp>
    <dsp:sp modelId="{2DD37EC8-27F4-49DF-8AB6-CD6C2C5E4787}">
      <dsp:nvSpPr>
        <dsp:cNvPr id="0" name=""/>
        <dsp:cNvSpPr/>
      </dsp:nvSpPr>
      <dsp:spPr>
        <a:xfrm>
          <a:off x="0" y="3441227"/>
          <a:ext cx="4970111" cy="7945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Keeping you informed</a:t>
          </a:r>
        </a:p>
      </dsp:txBody>
      <dsp:txXfrm>
        <a:off x="38784" y="3480011"/>
        <a:ext cx="4892543" cy="71693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BFDDC5-F07B-4023-A917-DB0F8AE46981}" type="datetimeFigureOut">
              <a:rPr lang="en-US" smtClean="0"/>
              <a:t>7/14/2021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9B20CB-32F9-4444-A5F7-1D7263F61BB6}" type="slidenum">
              <a:rPr lang="en-US" smtClean="0"/>
              <a:t>‹#›</a:t>
            </a:fld>
            <a:endParaRPr lang="en-US" dirty="0"/>
          </a:p>
        </p:txBody>
      </p:sp>
    </p:spTree>
    <p:extLst>
      <p:ext uri="{BB962C8B-B14F-4D97-AF65-F5344CB8AC3E}">
        <p14:creationId xmlns:p14="http://schemas.microsoft.com/office/powerpoint/2010/main" val="2141554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construction@peelregion.ca"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Hello and welcome to this virtual public information event. As you may know, the Region of Peel is completing sewer system improvements that will provide short- and long-term benefits to the  community of Meadowvale. The East to West Diversion Sanitary Trunk Sewer Construction project will contribute to these improvements. This presentation describes the project, its benefits, as well as potential impacts to you and other community members. As always, we welcome your questions and input on this work.  </a:t>
            </a:r>
            <a:endParaRPr lang="en-US" dirty="0"/>
          </a:p>
        </p:txBody>
      </p:sp>
      <p:sp>
        <p:nvSpPr>
          <p:cNvPr id="4" name="Slide Number Placeholder 3"/>
          <p:cNvSpPr>
            <a:spLocks noGrp="1"/>
          </p:cNvSpPr>
          <p:nvPr>
            <p:ph type="sldNum" sz="quarter" idx="5"/>
          </p:nvPr>
        </p:nvSpPr>
        <p:spPr/>
        <p:txBody>
          <a:bodyPr/>
          <a:lstStyle/>
          <a:p>
            <a:fld id="{B89B20CB-32F9-4444-A5F7-1D7263F61BB6}" type="slidenum">
              <a:rPr lang="en-US" smtClean="0"/>
              <a:t>1</a:t>
            </a:fld>
            <a:endParaRPr lang="en-US" dirty="0"/>
          </a:p>
        </p:txBody>
      </p:sp>
    </p:spTree>
    <p:extLst>
      <p:ext uri="{BB962C8B-B14F-4D97-AF65-F5344CB8AC3E}">
        <p14:creationId xmlns:p14="http://schemas.microsoft.com/office/powerpoint/2010/main" val="999932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with Location 1, the Region of Peel is taking measures to reduce impacts to the community at Location 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include:</a:t>
            </a:r>
          </a:p>
          <a:p>
            <a:pPr marL="171450" indent="-171450">
              <a:buFont typeface="Arial" panose="020B0604020202020204" pitchFamily="34" charset="0"/>
              <a:buChar char="•"/>
            </a:pPr>
            <a:r>
              <a:rPr lang="en-US" sz="1200" dirty="0"/>
              <a:t>Coordinating pedestrian access on Willow Lane during construction due to the narrow width of the road.</a:t>
            </a:r>
          </a:p>
          <a:p>
            <a:pPr marL="171450" indent="-171450">
              <a:buFont typeface="Arial" panose="020B0604020202020204" pitchFamily="34" charset="0"/>
              <a:buChar char="•"/>
            </a:pPr>
            <a:r>
              <a:rPr lang="en-US" sz="1200" dirty="0"/>
              <a:t>Providing alternative vehicle parking for local residents on the north side of Old Derry Road opposite the Historic Trail.</a:t>
            </a:r>
          </a:p>
          <a:p>
            <a:pPr marL="171450" indent="-171450">
              <a:buFont typeface="Arial" panose="020B0604020202020204" pitchFamily="34" charset="0"/>
              <a:buChar char="•"/>
            </a:pPr>
            <a:r>
              <a:rPr lang="en-US" sz="1200" dirty="0"/>
              <a:t>Coordinating construction work with EMS. The contractor will suspend work and move equipment out of way as required to facilitate access.</a:t>
            </a:r>
          </a:p>
          <a:p>
            <a:pPr marL="171450" indent="-171450">
              <a:buFont typeface="Arial" panose="020B0604020202020204" pitchFamily="34" charset="0"/>
              <a:buChar char="•"/>
            </a:pPr>
            <a:r>
              <a:rPr lang="en-US" sz="1200" dirty="0"/>
              <a:t>Installing appropriate construction fencing and signage.</a:t>
            </a:r>
          </a:p>
          <a:p>
            <a:pPr marL="171450" indent="-171450">
              <a:buFont typeface="Arial" panose="020B0604020202020204" pitchFamily="34" charset="0"/>
              <a:buChar char="•"/>
            </a:pPr>
            <a:r>
              <a:rPr lang="en-US" dirty="0"/>
              <a:t>Providing dust and mud control throughout the construction phase.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9B20CB-32F9-4444-A5F7-1D7263F61B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6460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Location 3 is located at Lamplight Way. The residents of Lamplight Way will be impacted by construction truck traffic. These trucks will need to access Site 8, located just north of Highway 401.</a:t>
            </a:r>
          </a:p>
          <a:p>
            <a:endParaRPr lang="en-US" dirty="0"/>
          </a:p>
          <a:p>
            <a:r>
              <a:rPr lang="en-US" dirty="0"/>
              <a:t>A temporary road will be constructed along the existing easement of the trunk sanitary sewer from the west end of Lamplight Way to facilitate the re-construction of the 1.5-meter diameter Credit Valley Sanitary Trunk Sewer and the crossing of Highway 401. This work is required due to the widening of the highway by the MTO as the current infrastructure cannot be safely accessed and maintained by the Region’s operations and maintenance staff.</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construction will not occur at Location 3 at Lamplight Way, there are anticipated temporary impacts which include:</a:t>
            </a:r>
          </a:p>
          <a:p>
            <a:pPr marL="171450" indent="-171450">
              <a:buFont typeface="Arial" panose="020B0604020202020204" pitchFamily="34" charset="0"/>
              <a:buChar char="•"/>
            </a:pPr>
            <a:r>
              <a:rPr lang="en-US" dirty="0"/>
              <a:t>Removal of the cul-de-sac at the end of the road. </a:t>
            </a:r>
          </a:p>
          <a:p>
            <a:pPr marL="171450" indent="-171450">
              <a:buFont typeface="Arial" panose="020B0604020202020204" pitchFamily="34" charset="0"/>
              <a:buChar char="•"/>
            </a:pPr>
            <a:r>
              <a:rPr lang="en-US" dirty="0"/>
              <a:t>Installation of an access gate at the end of the road.</a:t>
            </a:r>
          </a:p>
          <a:p>
            <a:pPr marL="171450" indent="-171450">
              <a:buFont typeface="Arial" panose="020B0604020202020204" pitchFamily="34" charset="0"/>
              <a:buChar char="•"/>
            </a:pPr>
            <a:r>
              <a:rPr lang="en-US" dirty="0"/>
              <a:t>Increased traffic, including construction vehicles, entering and exiting the site.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9B20CB-32F9-4444-A5F7-1D7263F61B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6999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noted, although construction will not occur on Lamplight Way, we are enacting measures to reduce impacts in the area. These measures include:  </a:t>
            </a:r>
          </a:p>
          <a:p>
            <a:pPr marL="171450" indent="-171450">
              <a:buFont typeface="Arial" panose="020B0604020202020204" pitchFamily="34" charset="0"/>
              <a:buChar char="•"/>
            </a:pPr>
            <a:r>
              <a:rPr lang="en-US" dirty="0"/>
              <a:t>Restoring the cul-de-sac to its original condition after construction is complete</a:t>
            </a:r>
          </a:p>
          <a:p>
            <a:pPr marL="171450" indent="-171450">
              <a:buFont typeface="Arial" panose="020B0604020202020204" pitchFamily="34" charset="0"/>
              <a:buChar char="•"/>
            </a:pPr>
            <a:r>
              <a:rPr lang="en-US" dirty="0"/>
              <a:t>Having a full-time traffic flag person stationed at the construction access gate to mitigate traffic impacts</a:t>
            </a:r>
          </a:p>
          <a:p>
            <a:pPr marL="171450" indent="-171450">
              <a:buFont typeface="Arial" panose="020B0604020202020204" pitchFamily="34" charset="0"/>
              <a:buChar char="•"/>
            </a:pPr>
            <a:r>
              <a:rPr lang="en-US" dirty="0"/>
              <a:t>Providing dust and mud control measures throughout the construction phase.</a:t>
            </a:r>
          </a:p>
          <a:p>
            <a:pPr marL="171450" indent="-171450">
              <a:buFont typeface="Arial" panose="020B0604020202020204" pitchFamily="34" charset="0"/>
              <a:buChar char="•"/>
            </a:pPr>
            <a:r>
              <a:rPr lang="en-US" dirty="0"/>
              <a:t>Limiting contractor access time</a:t>
            </a:r>
          </a:p>
          <a:p>
            <a:pPr marL="171450" indent="-171450">
              <a:buFont typeface="Arial" panose="020B0604020202020204" pitchFamily="34" charset="0"/>
              <a:buChar char="•"/>
            </a:pPr>
            <a:r>
              <a:rPr lang="en-US" dirty="0"/>
              <a:t>Restricting the operation of heavy vehicles on Lamplight Way to 7am to 7pm.</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9B20CB-32F9-4444-A5F7-1D7263F61B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985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 East to West Sanitary Trunk Sewer project will take many years to complete, we have tried to identify the construction time frames for each of the areas discussed in this presentation. The exact timing however, may vary from the schedule presented, as it is subject to regulatory approvals. The final construction schedule will be determined once the contractor has been retained by the Region. </a:t>
            </a:r>
          </a:p>
          <a:p>
            <a:endParaRPr lang="en-US" dirty="0"/>
          </a:p>
          <a:p>
            <a:r>
              <a:rPr lang="en-US" dirty="0"/>
              <a:t>The work is to be tendered in the fall of this year. Construction activities for the impacted areas are anticipated to take place primarily during 2022 and 2023. </a:t>
            </a:r>
          </a:p>
          <a:p>
            <a:endParaRPr lang="en-US" dirty="0"/>
          </a:p>
          <a:p>
            <a:endParaRPr lang="en-US" dirty="0"/>
          </a:p>
        </p:txBody>
      </p:sp>
      <p:sp>
        <p:nvSpPr>
          <p:cNvPr id="4" name="Slide Number Placeholder 3"/>
          <p:cNvSpPr>
            <a:spLocks noGrp="1"/>
          </p:cNvSpPr>
          <p:nvPr>
            <p:ph type="sldNum" sz="quarter" idx="5"/>
          </p:nvPr>
        </p:nvSpPr>
        <p:spPr/>
        <p:txBody>
          <a:bodyPr/>
          <a:lstStyle/>
          <a:p>
            <a:fld id="{2435426C-CA4F-4579-8ACE-2CDAEC2AB0CD}" type="slidenum">
              <a:rPr lang="en-US" smtClean="0"/>
              <a:t>13</a:t>
            </a:fld>
            <a:endParaRPr lang="en-US" dirty="0"/>
          </a:p>
        </p:txBody>
      </p:sp>
    </p:spTree>
    <p:extLst>
      <p:ext uri="{BB962C8B-B14F-4D97-AF65-F5344CB8AC3E}">
        <p14:creationId xmlns:p14="http://schemas.microsoft.com/office/powerpoint/2010/main" val="1971933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dirty="0"/>
              <a:t>The Region of Peel is committed to keeping you informed about this project.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olidFill>
                  <a:schemeClr val="bg1"/>
                </a:solidFill>
              </a:rPr>
              <a:t>More detailed project information will be delivered to homes within the construction zone closer to the proposed construction date.</a:t>
            </a:r>
            <a:endParaRPr lang="en-US" b="1"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In the meantime, i</a:t>
            </a:r>
            <a:r>
              <a:rPr lang="en-US" dirty="0">
                <a:solidFill>
                  <a:schemeClr val="bg1"/>
                </a:solidFill>
              </a:rPr>
              <a:t>f you would like </a:t>
            </a:r>
            <a:r>
              <a:rPr lang="en-US" i="0" dirty="0">
                <a:solidFill>
                  <a:schemeClr val="bg1"/>
                </a:solidFill>
              </a:rPr>
              <a:t>to</a:t>
            </a:r>
            <a:r>
              <a:rPr lang="en-US" dirty="0">
                <a:solidFill>
                  <a:schemeClr val="bg1"/>
                </a:solidFill>
              </a:rPr>
              <a:t> receive project updates, sign up for e-notices at peelregion.ca/construction</a:t>
            </a:r>
          </a:p>
          <a:p>
            <a:pPr marL="0" indent="0" algn="l">
              <a:buFont typeface="Arial" panose="020B0604020202020204" pitchFamily="34" charset="0"/>
              <a:buNone/>
            </a:pPr>
            <a:endParaRPr lang="en-US" dirty="0">
              <a:solidFill>
                <a:schemeClr val="bg1"/>
              </a:solidFill>
            </a:endParaRPr>
          </a:p>
          <a:p>
            <a:pPr marL="0" indent="0" algn="l">
              <a:buFont typeface="Arial" panose="020B0604020202020204" pitchFamily="34" charset="0"/>
              <a:buNone/>
            </a:pPr>
            <a:r>
              <a:rPr lang="en-US" dirty="0">
                <a:solidFill>
                  <a:schemeClr val="bg1"/>
                </a:solidFill>
              </a:rPr>
              <a:t>If you would like to ask a question about the project or speak with us about this work, please contact us:</a:t>
            </a:r>
          </a:p>
          <a:p>
            <a:pPr algn="l"/>
            <a:r>
              <a:rPr lang="en-US" dirty="0">
                <a:solidFill>
                  <a:schemeClr val="bg1"/>
                </a:solidFill>
              </a:rPr>
              <a:t>	Email: </a:t>
            </a:r>
            <a:r>
              <a:rPr lang="en-US" dirty="0">
                <a:solidFill>
                  <a:schemeClr val="bg1"/>
                </a:solidFill>
                <a:hlinkClick r:id="rId3" action="ppaction://hlinkfile">
                  <a:extLst>
                    <a:ext uri="{A12FA001-AC4F-418D-AE19-62706E023703}">
                      <ahyp:hlinkClr xmlns:ahyp="http://schemas.microsoft.com/office/drawing/2018/hyperlinkcolor" val="tx"/>
                    </a:ext>
                  </a:extLst>
                </a:hlinkClick>
              </a:rPr>
              <a:t>construction@peelregion.ca</a:t>
            </a:r>
            <a:endParaRPr lang="en-US" dirty="0">
              <a:solidFill>
                <a:schemeClr val="bg1"/>
              </a:solidFill>
            </a:endParaRPr>
          </a:p>
          <a:p>
            <a:pPr algn="l"/>
            <a:r>
              <a:rPr lang="en-US" dirty="0">
                <a:solidFill>
                  <a:schemeClr val="bg1"/>
                </a:solidFill>
              </a:rPr>
              <a:t>	Phone: 905-791-7800 ext. 4409</a:t>
            </a:r>
          </a:p>
          <a:p>
            <a:endParaRPr lang="en-US" dirty="0"/>
          </a:p>
          <a:p>
            <a:r>
              <a:rPr lang="en-US" dirty="0"/>
              <a:t>You may also provide feedback on this project through our website, our Twitter handle @peelpublicworks, or our Facebook page. </a:t>
            </a:r>
          </a:p>
          <a:p>
            <a:endParaRPr lang="en-US" dirty="0"/>
          </a:p>
          <a:p>
            <a:r>
              <a:rPr lang="en-US" dirty="0"/>
              <a:t>Thank you. </a:t>
            </a:r>
          </a:p>
        </p:txBody>
      </p:sp>
      <p:sp>
        <p:nvSpPr>
          <p:cNvPr id="4" name="Slide Number Placeholder 3"/>
          <p:cNvSpPr>
            <a:spLocks noGrp="1"/>
          </p:cNvSpPr>
          <p:nvPr>
            <p:ph type="sldNum" sz="quarter" idx="5"/>
          </p:nvPr>
        </p:nvSpPr>
        <p:spPr/>
        <p:txBody>
          <a:bodyPr/>
          <a:lstStyle/>
          <a:p>
            <a:fld id="{B89B20CB-32F9-4444-A5F7-1D7263F61BB6}" type="slidenum">
              <a:rPr lang="en-US" smtClean="0"/>
              <a:t>14</a:t>
            </a:fld>
            <a:endParaRPr lang="en-US" dirty="0"/>
          </a:p>
        </p:txBody>
      </p:sp>
    </p:spTree>
    <p:extLst>
      <p:ext uri="{BB962C8B-B14F-4D97-AF65-F5344CB8AC3E}">
        <p14:creationId xmlns:p14="http://schemas.microsoft.com/office/powerpoint/2010/main" val="3098527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presentation will: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Describe the East to West Diversion Sanitary Trunk Sewer project, including its purpose and benefits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Explain the work that is planned at three locations, specifically Gooderham Estate Boulevard and Old Derry Road, Willow Lane, and Lamplight Way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Describe the type of impacts that community members may experience and how these potential impacts are being addressed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Provide an overview of the schedule</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Outline the Region’s ways for you to stay updated on this project. You will be provided with a few options on how you can provide your feedback to us at the end of the presentation.</a:t>
            </a:r>
          </a:p>
          <a:p>
            <a:endParaRPr lang="en-US" dirty="0"/>
          </a:p>
        </p:txBody>
      </p:sp>
      <p:sp>
        <p:nvSpPr>
          <p:cNvPr id="4" name="Slide Number Placeholder 3"/>
          <p:cNvSpPr>
            <a:spLocks noGrp="1"/>
          </p:cNvSpPr>
          <p:nvPr>
            <p:ph type="sldNum" sz="quarter" idx="5"/>
          </p:nvPr>
        </p:nvSpPr>
        <p:spPr/>
        <p:txBody>
          <a:bodyPr/>
          <a:lstStyle/>
          <a:p>
            <a:fld id="{2435426C-CA4F-4579-8ACE-2CDAEC2AB0CD}" type="slidenum">
              <a:rPr lang="en-US" smtClean="0"/>
              <a:t>2</a:t>
            </a:fld>
            <a:endParaRPr lang="en-US" dirty="0"/>
          </a:p>
        </p:txBody>
      </p:sp>
    </p:spTree>
    <p:extLst>
      <p:ext uri="{BB962C8B-B14F-4D97-AF65-F5344CB8AC3E}">
        <p14:creationId xmlns:p14="http://schemas.microsoft.com/office/powerpoint/2010/main" val="2788324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t>This project involves the construction of a trunk sewer that is 2.4 meters in diameter. This will allow the Region to divert wastewater flows from the eastern sanitary trunk system to the western sanitary trunk system. This will in turn help the Region balance flows in the collection system and allow the wastewater plants to accommodate planned future growth.</a:t>
            </a:r>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The diversion will provide additional operational flexibility for the maintenance of the Region’s critical sanitary sewer infrastructure </a:t>
            </a:r>
            <a:r>
              <a:rPr lang="en-US" sz="1200"/>
              <a:t>and make </a:t>
            </a:r>
            <a:r>
              <a:rPr lang="en-US" sz="1200" dirty="0"/>
              <a:t>the system more resilient to climate change and extreme wet weather events.</a:t>
            </a:r>
          </a:p>
          <a:p>
            <a:endParaRPr lang="en-US" dirty="0"/>
          </a:p>
        </p:txBody>
      </p:sp>
      <p:sp>
        <p:nvSpPr>
          <p:cNvPr id="4" name="Slide Number Placeholder 3"/>
          <p:cNvSpPr>
            <a:spLocks noGrp="1"/>
          </p:cNvSpPr>
          <p:nvPr>
            <p:ph type="sldNum" sz="quarter" idx="5"/>
          </p:nvPr>
        </p:nvSpPr>
        <p:spPr/>
        <p:txBody>
          <a:bodyPr/>
          <a:lstStyle/>
          <a:p>
            <a:fld id="{2435426C-CA4F-4579-8ACE-2CDAEC2AB0CD}" type="slidenum">
              <a:rPr lang="en-US" smtClean="0"/>
              <a:t>3</a:t>
            </a:fld>
            <a:endParaRPr lang="en-US" dirty="0"/>
          </a:p>
        </p:txBody>
      </p:sp>
    </p:spTree>
    <p:extLst>
      <p:ext uri="{BB962C8B-B14F-4D97-AF65-F5344CB8AC3E}">
        <p14:creationId xmlns:p14="http://schemas.microsoft.com/office/powerpoint/2010/main" val="3725430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2.4-meter diameter trunk sewer (shown in purple in this figure) will extend along Derry Road, Old Derry Road, Old Creditview Road, and Creditview Road from just east of Bramalea Road to Argentia Road.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Due to the scale of the project, the work has been divided into two contracts.</a:t>
            </a:r>
          </a:p>
          <a:p>
            <a:endParaRPr lang="en-US" dirty="0"/>
          </a:p>
          <a:p>
            <a:r>
              <a:rPr lang="en-US" dirty="0"/>
              <a:t>Contract 1 work started in October 2020 </a:t>
            </a:r>
            <a:r>
              <a:rPr lang="en-US" b="0" dirty="0"/>
              <a:t>and is ongoing</a:t>
            </a:r>
            <a:r>
              <a:rPr lang="en-US" dirty="0"/>
              <a:t>. This segment runs along Derry Road from Mavis Road to just east of Dixie Road</a:t>
            </a:r>
          </a:p>
          <a:p>
            <a:endParaRPr lang="en-US" dirty="0"/>
          </a:p>
          <a:p>
            <a:r>
              <a:rPr lang="en-US" dirty="0"/>
              <a:t>Contract 2 is made up of two segments </a:t>
            </a:r>
            <a:r>
              <a:rPr lang="en-US" dirty="0">
                <a:highlight>
                  <a:srgbClr val="FFFF00"/>
                </a:highlight>
              </a:rPr>
              <a:t>as shown on this map. Work on the segment on the left will impact </a:t>
            </a:r>
            <a:r>
              <a:rPr lang="en-US" dirty="0"/>
              <a:t>the Meadowvale community and is anticipated to start by the end of calendar year 2021. </a:t>
            </a:r>
          </a:p>
          <a:p>
            <a:endParaRPr lang="en-US" dirty="0"/>
          </a:p>
          <a:p>
            <a:r>
              <a:rPr lang="en-US" dirty="0"/>
              <a:t>This work is currently being approved by regulatory bodies, such as the Credit Valley Conservation, the Ministry of Environment, Conservation and Parks, the Department of Fisheries and Oceans, and the City of Mississauga’s Heritage Advisory Committee.</a:t>
            </a:r>
          </a:p>
          <a:p>
            <a:endParaRPr lang="en-US" dirty="0"/>
          </a:p>
          <a:p>
            <a:r>
              <a:rPr lang="en-US" dirty="0"/>
              <a:t>In addition to the construction planned for Contract 2, as a result of the Highway 401 widening project by the MTO, there are two other components to the project. </a:t>
            </a:r>
          </a:p>
          <a:p>
            <a:endParaRPr lang="en-US" dirty="0"/>
          </a:p>
          <a:p>
            <a:pPr marL="171450" indent="-171450">
              <a:buFont typeface="Arial" panose="020B0604020202020204" pitchFamily="34" charset="0"/>
              <a:buChar char="•"/>
            </a:pPr>
            <a:r>
              <a:rPr lang="en-US" sz="1200" dirty="0"/>
              <a:t>One component involves the realignment of the existing 1.5-m diameter Credit Valley Sanitary Trunk Sewer.</a:t>
            </a:r>
          </a:p>
          <a:p>
            <a:pPr marL="171450" indent="-171450">
              <a:buFont typeface="Arial" panose="020B0604020202020204" pitchFamily="34" charset="0"/>
              <a:buChar char="•"/>
            </a:pPr>
            <a:r>
              <a:rPr lang="en-US" sz="1200" dirty="0"/>
              <a:t>and the other is the construction of a pressurized sanitary sewer at Willow Lane.</a:t>
            </a:r>
          </a:p>
          <a:p>
            <a:pPr marL="171450" indent="-171450">
              <a:buFont typeface="Arial" panose="020B0604020202020204" pitchFamily="34" charset="0"/>
              <a:buChar char="•"/>
            </a:pPr>
            <a:endParaRPr lang="en-US" sz="1200" dirty="0"/>
          </a:p>
        </p:txBody>
      </p:sp>
      <p:sp>
        <p:nvSpPr>
          <p:cNvPr id="4" name="Slide Number Placeholder 3"/>
          <p:cNvSpPr>
            <a:spLocks noGrp="1"/>
          </p:cNvSpPr>
          <p:nvPr>
            <p:ph type="sldNum" sz="quarter" idx="5"/>
          </p:nvPr>
        </p:nvSpPr>
        <p:spPr/>
        <p:txBody>
          <a:bodyPr/>
          <a:lstStyle/>
          <a:p>
            <a:fld id="{2435426C-CA4F-4579-8ACE-2CDAEC2AB0CD}" type="slidenum">
              <a:rPr lang="en-US" smtClean="0"/>
              <a:t>4</a:t>
            </a:fld>
            <a:endParaRPr lang="en-US" dirty="0"/>
          </a:p>
        </p:txBody>
      </p:sp>
    </p:spTree>
    <p:extLst>
      <p:ext uri="{BB962C8B-B14F-4D97-AF65-F5344CB8AC3E}">
        <p14:creationId xmlns:p14="http://schemas.microsoft.com/office/powerpoint/2010/main" val="2635143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Trenchless construction will be used where possible to reduce (or mitigate) impacts.</a:t>
            </a:r>
          </a:p>
          <a:p>
            <a:endParaRPr lang="en-US" dirty="0"/>
          </a:p>
          <a:p>
            <a:r>
              <a:rPr lang="en-US" dirty="0"/>
              <a:t>This figure shows the three project sites, specifically:</a:t>
            </a:r>
          </a:p>
          <a:p>
            <a:pPr marL="171450" indent="-171450">
              <a:buFont typeface="Arial" panose="020B0604020202020204" pitchFamily="34" charset="0"/>
              <a:buChar char="•"/>
            </a:pPr>
            <a:r>
              <a:rPr lang="en-US" dirty="0"/>
              <a:t>Location 1 - Site 5A at Gooderham Estate Boulevard, which involves the construction of the East to West Diversion Sanitary Trunk Sewer</a:t>
            </a:r>
          </a:p>
          <a:p>
            <a:pPr marL="171450" indent="-171450">
              <a:buFont typeface="Arial" panose="020B0604020202020204" pitchFamily="34" charset="0"/>
              <a:buChar char="•"/>
            </a:pPr>
            <a:r>
              <a:rPr lang="en-US" dirty="0"/>
              <a:t>Location 2 - Willow Lane, which is where the pressurized sanitary sewer will be installed</a:t>
            </a:r>
          </a:p>
          <a:p>
            <a:pPr marL="171450" indent="-171450">
              <a:buFont typeface="Arial" panose="020B0604020202020204" pitchFamily="34" charset="0"/>
              <a:buChar char="•"/>
            </a:pPr>
            <a:r>
              <a:rPr lang="en-US" dirty="0"/>
              <a:t>Location 3 - Lamplight Way, which will be used as a temporary access road during the realignment of the Credit Valley Sanitary Trunk Sewer</a:t>
            </a:r>
          </a:p>
          <a:p>
            <a:endParaRPr lang="en-US" dirty="0"/>
          </a:p>
        </p:txBody>
      </p:sp>
      <p:sp>
        <p:nvSpPr>
          <p:cNvPr id="4" name="Slide Number Placeholder 3"/>
          <p:cNvSpPr>
            <a:spLocks noGrp="1"/>
          </p:cNvSpPr>
          <p:nvPr>
            <p:ph type="sldNum" sz="quarter" idx="5"/>
          </p:nvPr>
        </p:nvSpPr>
        <p:spPr/>
        <p:txBody>
          <a:bodyPr/>
          <a:lstStyle/>
          <a:p>
            <a:fld id="{B89B20CB-32F9-4444-A5F7-1D7263F61BB6}" type="slidenum">
              <a:rPr lang="en-US" smtClean="0"/>
              <a:t>5</a:t>
            </a:fld>
            <a:endParaRPr lang="en-US" dirty="0"/>
          </a:p>
        </p:txBody>
      </p:sp>
    </p:spTree>
    <p:extLst>
      <p:ext uri="{BB962C8B-B14F-4D97-AF65-F5344CB8AC3E}">
        <p14:creationId xmlns:p14="http://schemas.microsoft.com/office/powerpoint/2010/main" val="3819769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Location 1 is the site of the existing local sanitary sewer on Gooderham Estates Boulevard. At this location, a diversion chamber will be constructed that will intercept and divert some of the wastewater flow to the East to West Sanitary Trunk Sewer. This figure shows the construction location circled in the bottom, left corner of the intersection of Gooderham Estates Boulevard and Old Derry Road West. The dashed lines surrounding the circle are the construction limits.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Although residents will continue to have local road access, potential impacts related to construction are:</a:t>
            </a:r>
          </a:p>
          <a:p>
            <a:pPr marL="171450" indent="-171450">
              <a:buFont typeface="Arial" panose="020B0604020202020204" pitchFamily="34" charset="0"/>
              <a:buChar char="•"/>
            </a:pPr>
            <a:r>
              <a:rPr lang="en-US" dirty="0"/>
              <a:t>Closure of Gooderham Estate Boulevard, including the sidewalk on the west side, between Old Derry Road and north of Buttle Station Place for approximately one year.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Diversion of MiWay bus routes 57 and 61 required by the road closure </a:t>
            </a:r>
          </a:p>
          <a:p>
            <a:pPr marL="171450" indent="-171450">
              <a:buFont typeface="Arial" panose="020B0604020202020204" pitchFamily="34" charset="0"/>
              <a:buChar char="•"/>
            </a:pPr>
            <a:r>
              <a:rPr lang="en-US" dirty="0"/>
              <a:t>Work zone access will be via the Old Derry Road and Gooderham Estate Boulevard and on Gooderham Estate Boulevard south of Old Derry Road.</a:t>
            </a:r>
          </a:p>
          <a:p>
            <a:pPr marL="171450" indent="-171450">
              <a:buFont typeface="Arial" panose="020B0604020202020204" pitchFamily="34" charset="0"/>
              <a:buChar char="•"/>
            </a:pPr>
            <a:r>
              <a:rPr lang="en-US" dirty="0"/>
              <a:t>Construction traffic into and out of the site.</a:t>
            </a:r>
          </a:p>
          <a:p>
            <a:pPr marL="171450" indent="-171450">
              <a:buFont typeface="Arial" panose="020B0604020202020204" pitchFamily="34" charset="0"/>
              <a:buChar char="•"/>
            </a:pPr>
            <a:r>
              <a:rPr lang="en-US" dirty="0"/>
              <a:t>Construction noise.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9B20CB-32F9-4444-A5F7-1D7263F61B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8448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The Region of Peel will implement measures to reduce (or mitigate) impacts at Location 1.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Measures that will be implemented during construction include:</a:t>
            </a:r>
          </a:p>
          <a:p>
            <a:pPr marL="171450" indent="-171450">
              <a:buFont typeface="Arial" panose="020B0604020202020204" pitchFamily="34" charset="0"/>
              <a:buChar char="•"/>
            </a:pPr>
            <a:r>
              <a:rPr lang="en-US" dirty="0"/>
              <a:t>Rerouting traffic through a detour</a:t>
            </a:r>
          </a:p>
          <a:p>
            <a:pPr marL="171450" indent="-171450">
              <a:buFont typeface="Arial" panose="020B0604020202020204" pitchFamily="34" charset="0"/>
              <a:buChar char="•"/>
            </a:pPr>
            <a:r>
              <a:rPr lang="en-US" dirty="0"/>
              <a:t>Rerouting MiWay bus routes number 57 and 61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Adding a temporary pedestrian platform to cross Old Derry Road from Gooderham Estate Boulevard’s east sidewalk. This platform will be compliant with the Accessibility for Ontarians with Disabilities Act. Clear signage will also be installed to indicate sidewalk closure.</a:t>
            </a:r>
          </a:p>
          <a:p>
            <a:pPr marL="171450" indent="-171450">
              <a:buFont typeface="Arial" panose="020B0604020202020204" pitchFamily="34" charset="0"/>
              <a:buChar char="•"/>
            </a:pPr>
            <a:r>
              <a:rPr lang="en-US" dirty="0"/>
              <a:t>Installing a temporary fence-like structure around the construction area, to help dampen and contain construction noise.</a:t>
            </a:r>
          </a:p>
          <a:p>
            <a:pPr marL="171450" indent="-171450">
              <a:buFont typeface="Arial" panose="020B0604020202020204" pitchFamily="34" charset="0"/>
              <a:buChar char="•"/>
            </a:pPr>
            <a:r>
              <a:rPr lang="en-US" dirty="0"/>
              <a:t>Controlling for dust and mud throughout the construction phase.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9B20CB-32F9-4444-A5F7-1D7263F61B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8133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latin typeface="+mn-lt"/>
                <a:ea typeface="+mn-ea"/>
                <a:cs typeface="+mn-cs"/>
              </a:rPr>
              <a:t>As shown in this figure, road detours and bus route shifts will occur during construction at Old Derry Road and Gooderham Estate Boulevard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To reduce traffic related impacts for community members:</a:t>
            </a:r>
          </a:p>
          <a:p>
            <a:pPr marL="171450" indent="-171450">
              <a:buFont typeface="Arial" panose="020B0604020202020204" pitchFamily="34" charset="0"/>
              <a:buChar char="•"/>
            </a:pPr>
            <a:r>
              <a:rPr lang="en-US" dirty="0"/>
              <a:t>Local traffic will be detoured through Elliott Parliament Street and Crawford Mill Avenue with proper signage; major traffic will be directed towards major roadways. The detour is shown in black in the figure on this slide. </a:t>
            </a:r>
          </a:p>
          <a:p>
            <a:pPr marL="171450" indent="-171450">
              <a:buFont typeface="Arial" panose="020B0604020202020204" pitchFamily="34" charset="0"/>
              <a:buChar char="•"/>
            </a:pPr>
            <a:r>
              <a:rPr lang="en-US" dirty="0"/>
              <a:t>MiWay will determine detour routes for Bus Routes 57 and 61</a:t>
            </a:r>
          </a:p>
        </p:txBody>
      </p:sp>
      <p:sp>
        <p:nvSpPr>
          <p:cNvPr id="4" name="Slide Number Placeholder 3"/>
          <p:cNvSpPr>
            <a:spLocks noGrp="1"/>
          </p:cNvSpPr>
          <p:nvPr>
            <p:ph type="sldNum" sz="quarter" idx="5"/>
          </p:nvPr>
        </p:nvSpPr>
        <p:spPr/>
        <p:txBody>
          <a:bodyPr/>
          <a:lstStyle/>
          <a:p>
            <a:fld id="{B89B20CB-32F9-4444-A5F7-1D7263F61BB6}" type="slidenum">
              <a:rPr lang="en-US" smtClean="0"/>
              <a:t>8</a:t>
            </a:fld>
            <a:endParaRPr lang="en-US" dirty="0"/>
          </a:p>
        </p:txBody>
      </p:sp>
    </p:spTree>
    <p:extLst>
      <p:ext uri="{BB962C8B-B14F-4D97-AF65-F5344CB8AC3E}">
        <p14:creationId xmlns:p14="http://schemas.microsoft.com/office/powerpoint/2010/main" val="217618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Location 2 lies at Old Derry Road and Willow Lane. Homes along Willow Lane are on a septic system. Residents are interested in having the ability to connect to the Region’s sewer system; this project would allow for this access. </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location is unique in that Willow Lane is narrow and within the Meadowvale Village Heritage Conservation District</a:t>
            </a:r>
            <a:r>
              <a:rPr lang="en-US" b="1" dirty="0"/>
              <a:t>.</a:t>
            </a:r>
            <a:r>
              <a:rPr lang="en-US" dirty="0"/>
              <a:t> </a:t>
            </a:r>
            <a:r>
              <a:rPr lang="en-US" sz="1200" kern="1200" dirty="0">
                <a:solidFill>
                  <a:schemeClr val="tx1"/>
                </a:solidFill>
                <a:effectLst/>
                <a:latin typeface="+mn-lt"/>
                <a:ea typeface="+mn-ea"/>
                <a:cs typeface="+mn-cs"/>
              </a:rPr>
              <a:t>Rather than digging trenches to install the new sewer pipe, we plan to use tunneling methods to create as little disturbance as possible. </a:t>
            </a:r>
            <a:r>
              <a:rPr lang="en-US" dirty="0"/>
              <a:t>Maintenance holes will be installed to each of the homes within the existing road right-of-way to permit residents to connect their service at a future date.</a:t>
            </a:r>
          </a:p>
          <a:p>
            <a:endParaRPr lang="en-US" dirty="0"/>
          </a:p>
          <a:p>
            <a:r>
              <a:rPr lang="en-US" dirty="0"/>
              <a:t>While the service is being provided by the Region, the residents will be responsible for their own individual connections to the new, low pressure, sewer pipe. This will require that residents make plumbing changes</a:t>
            </a:r>
            <a:r>
              <a:rPr lang="en-US" b="0" i="0" dirty="0"/>
              <a:t>, install </a:t>
            </a:r>
            <a:r>
              <a:rPr lang="en-US" dirty="0"/>
              <a:t>a grinder sewage pump, and abandon their septic systems. The homeowner is responsible for arranging and paying for this work. </a:t>
            </a:r>
          </a:p>
          <a:p>
            <a:endParaRPr lang="en-US" dirty="0"/>
          </a:p>
          <a:p>
            <a:r>
              <a:rPr lang="en-US" dirty="0">
                <a:highlight>
                  <a:srgbClr val="FFFF00"/>
                </a:highlight>
              </a:rPr>
              <a:t>The pressurized sanitary sewer is only viable if all of the homes are connected and will subject the homeowner to paying the Region for wastewater services.</a:t>
            </a:r>
            <a:endParaRPr lang="en-US" dirty="0"/>
          </a:p>
          <a:p>
            <a:endParaRPr lang="en-US" dirty="0"/>
          </a:p>
          <a:p>
            <a:r>
              <a:rPr lang="en-US" dirty="0"/>
              <a:t>There will be significant impacts to the residents during this work.</a:t>
            </a:r>
          </a:p>
          <a:p>
            <a:endParaRPr lang="en-US" dirty="0"/>
          </a:p>
          <a:p>
            <a:pPr marL="171450" indent="-171450">
              <a:buFont typeface="Arial" panose="020B0604020202020204" pitchFamily="34" charset="0"/>
              <a:buChar char="•"/>
            </a:pPr>
            <a:r>
              <a:rPr lang="en-US" dirty="0"/>
              <a:t>The narrow nature of Willow Lane means that access to homes will be impacted during construction. Willow Lane will need to be closed during this time. The work is expected to take approximately 4 months.</a:t>
            </a:r>
          </a:p>
          <a:p>
            <a:pPr marL="171450" indent="-171450">
              <a:buFont typeface="Arial" panose="020B0604020202020204" pitchFamily="34" charset="0"/>
              <a:buChar char="•"/>
            </a:pPr>
            <a:r>
              <a:rPr lang="en-US" dirty="0"/>
              <a:t>Traffic restrictions at Old Derry Road and Willow Lane will be implemented to facilitate the installation of the pressurized sewer pipe.</a:t>
            </a:r>
          </a:p>
          <a:p>
            <a:pPr marL="171450" indent="-171450">
              <a:buFont typeface="Arial" panose="020B0604020202020204" pitchFamily="34" charset="0"/>
              <a:buChar char="•"/>
            </a:pPr>
            <a:r>
              <a:rPr lang="en-US" dirty="0"/>
              <a:t>Coordination with homeowners and residents is required for emergency services as the road is very narrow.</a:t>
            </a:r>
          </a:p>
          <a:p>
            <a:pPr marL="171450" indent="-171450">
              <a:buFont typeface="Arial" panose="020B0604020202020204" pitchFamily="34" charset="0"/>
              <a:buChar char="•"/>
            </a:pPr>
            <a:r>
              <a:rPr lang="en-US" dirty="0"/>
              <a:t>Coordination will be needed with homeowners to restrict vehicular traffic during the work period.</a:t>
            </a:r>
          </a:p>
          <a:p>
            <a:pPr marL="171450" indent="-171450">
              <a:buFont typeface="Arial" panose="020B0604020202020204" pitchFamily="34" charset="0"/>
              <a:buChar char="•"/>
            </a:pPr>
            <a:r>
              <a:rPr lang="en-US" dirty="0"/>
              <a:t>Construction work will generate noise.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9B20CB-32F9-4444-A5F7-1D7263F61B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3446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D9107-194B-41E0-8547-90E3D2A0B9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A0862B-51A0-406F-B739-D60E9D9E2E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C59A4C-11E2-4DB7-A611-7242522CE1CA}"/>
              </a:ext>
            </a:extLst>
          </p:cNvPr>
          <p:cNvSpPr>
            <a:spLocks noGrp="1"/>
          </p:cNvSpPr>
          <p:nvPr>
            <p:ph type="dt" sz="half" idx="10"/>
          </p:nvPr>
        </p:nvSpPr>
        <p:spPr/>
        <p:txBody>
          <a:bodyPr/>
          <a:lstStyle/>
          <a:p>
            <a:fld id="{E80A2B9C-80B6-4DF0-AFA2-B075A0B7076A}" type="datetimeFigureOut">
              <a:rPr lang="en-US" smtClean="0"/>
              <a:t>7/14/2021</a:t>
            </a:fld>
            <a:endParaRPr lang="en-US" dirty="0"/>
          </a:p>
        </p:txBody>
      </p:sp>
      <p:sp>
        <p:nvSpPr>
          <p:cNvPr id="5" name="Footer Placeholder 4">
            <a:extLst>
              <a:ext uri="{FF2B5EF4-FFF2-40B4-BE49-F238E27FC236}">
                <a16:creationId xmlns:a16="http://schemas.microsoft.com/office/drawing/2014/main" id="{72AB3BCC-EC4F-4FFD-B2B9-0ED67BB3CF3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5895E17-4A80-43B6-9C24-F35C5008B7CB}"/>
              </a:ext>
            </a:extLst>
          </p:cNvPr>
          <p:cNvSpPr>
            <a:spLocks noGrp="1"/>
          </p:cNvSpPr>
          <p:nvPr>
            <p:ph type="sldNum" sz="quarter" idx="12"/>
          </p:nvPr>
        </p:nvSpPr>
        <p:spPr/>
        <p:txBody>
          <a:bodyPr/>
          <a:lstStyle/>
          <a:p>
            <a:fld id="{A253E1BC-1209-40FC-81B2-E385ED20E4A5}" type="slidenum">
              <a:rPr lang="en-US" smtClean="0"/>
              <a:t>‹#›</a:t>
            </a:fld>
            <a:endParaRPr lang="en-US" dirty="0"/>
          </a:p>
        </p:txBody>
      </p:sp>
    </p:spTree>
    <p:extLst>
      <p:ext uri="{BB962C8B-B14F-4D97-AF65-F5344CB8AC3E}">
        <p14:creationId xmlns:p14="http://schemas.microsoft.com/office/powerpoint/2010/main" val="1740909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E039D-6712-4200-ABF3-8F77ADE087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BB955A-A709-478E-8ECB-0CB2D44569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158402-A75F-42EC-8A53-245D42F54B92}"/>
              </a:ext>
            </a:extLst>
          </p:cNvPr>
          <p:cNvSpPr>
            <a:spLocks noGrp="1"/>
          </p:cNvSpPr>
          <p:nvPr>
            <p:ph type="dt" sz="half" idx="10"/>
          </p:nvPr>
        </p:nvSpPr>
        <p:spPr/>
        <p:txBody>
          <a:bodyPr/>
          <a:lstStyle/>
          <a:p>
            <a:fld id="{E80A2B9C-80B6-4DF0-AFA2-B075A0B7076A}" type="datetimeFigureOut">
              <a:rPr lang="en-US" smtClean="0"/>
              <a:t>7/14/2021</a:t>
            </a:fld>
            <a:endParaRPr lang="en-US" dirty="0"/>
          </a:p>
        </p:txBody>
      </p:sp>
      <p:sp>
        <p:nvSpPr>
          <p:cNvPr id="5" name="Footer Placeholder 4">
            <a:extLst>
              <a:ext uri="{FF2B5EF4-FFF2-40B4-BE49-F238E27FC236}">
                <a16:creationId xmlns:a16="http://schemas.microsoft.com/office/drawing/2014/main" id="{5A88EA1E-C5BD-4993-BD3E-6F405DBD004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DB4BFA-8DAE-49F4-854C-18022FCB35D9}"/>
              </a:ext>
            </a:extLst>
          </p:cNvPr>
          <p:cNvSpPr>
            <a:spLocks noGrp="1"/>
          </p:cNvSpPr>
          <p:nvPr>
            <p:ph type="sldNum" sz="quarter" idx="12"/>
          </p:nvPr>
        </p:nvSpPr>
        <p:spPr/>
        <p:txBody>
          <a:bodyPr/>
          <a:lstStyle/>
          <a:p>
            <a:fld id="{A253E1BC-1209-40FC-81B2-E385ED20E4A5}" type="slidenum">
              <a:rPr lang="en-US" smtClean="0"/>
              <a:t>‹#›</a:t>
            </a:fld>
            <a:endParaRPr lang="en-US" dirty="0"/>
          </a:p>
        </p:txBody>
      </p:sp>
    </p:spTree>
    <p:extLst>
      <p:ext uri="{BB962C8B-B14F-4D97-AF65-F5344CB8AC3E}">
        <p14:creationId xmlns:p14="http://schemas.microsoft.com/office/powerpoint/2010/main" val="1297695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B2D8DF-3CEC-4C05-BB85-668D525838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B7C99A-0803-4EB6-9B62-B1A975C7DA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E98875-BF59-4FC3-B95C-19ED57618602}"/>
              </a:ext>
            </a:extLst>
          </p:cNvPr>
          <p:cNvSpPr>
            <a:spLocks noGrp="1"/>
          </p:cNvSpPr>
          <p:nvPr>
            <p:ph type="dt" sz="half" idx="10"/>
          </p:nvPr>
        </p:nvSpPr>
        <p:spPr/>
        <p:txBody>
          <a:bodyPr/>
          <a:lstStyle/>
          <a:p>
            <a:fld id="{E80A2B9C-80B6-4DF0-AFA2-B075A0B7076A}" type="datetimeFigureOut">
              <a:rPr lang="en-US" smtClean="0"/>
              <a:t>7/14/2021</a:t>
            </a:fld>
            <a:endParaRPr lang="en-US" dirty="0"/>
          </a:p>
        </p:txBody>
      </p:sp>
      <p:sp>
        <p:nvSpPr>
          <p:cNvPr id="5" name="Footer Placeholder 4">
            <a:extLst>
              <a:ext uri="{FF2B5EF4-FFF2-40B4-BE49-F238E27FC236}">
                <a16:creationId xmlns:a16="http://schemas.microsoft.com/office/drawing/2014/main" id="{17B4CC36-5965-47AA-A37F-0A07FFBF866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599D97A-110D-463B-92A6-B25737E517FC}"/>
              </a:ext>
            </a:extLst>
          </p:cNvPr>
          <p:cNvSpPr>
            <a:spLocks noGrp="1"/>
          </p:cNvSpPr>
          <p:nvPr>
            <p:ph type="sldNum" sz="quarter" idx="12"/>
          </p:nvPr>
        </p:nvSpPr>
        <p:spPr/>
        <p:txBody>
          <a:bodyPr/>
          <a:lstStyle/>
          <a:p>
            <a:fld id="{A253E1BC-1209-40FC-81B2-E385ED20E4A5}" type="slidenum">
              <a:rPr lang="en-US" smtClean="0"/>
              <a:t>‹#›</a:t>
            </a:fld>
            <a:endParaRPr lang="en-US" dirty="0"/>
          </a:p>
        </p:txBody>
      </p:sp>
    </p:spTree>
    <p:extLst>
      <p:ext uri="{BB962C8B-B14F-4D97-AF65-F5344CB8AC3E}">
        <p14:creationId xmlns:p14="http://schemas.microsoft.com/office/powerpoint/2010/main" val="2304122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Yellow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a:xfrm>
            <a:off x="9281159" y="6309360"/>
            <a:ext cx="2560320" cy="274320"/>
          </a:xfrm>
          <a:prstGeom prst="rect">
            <a:avLst/>
          </a:prstGeom>
        </p:spPr>
        <p:txBody>
          <a:bodyPr/>
          <a:lstStyle>
            <a:lvl1pPr>
              <a:defRPr/>
            </a:lvl1pPr>
          </a:lstStyle>
          <a:p>
            <a:r>
              <a:rPr lang="en-AU" dirty="0"/>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3"/>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7755056D-1B7D-47BE-B9C1-919DD1AE7AEC}"/>
              </a:ext>
            </a:extLst>
          </p:cNvPr>
          <p:cNvCxnSpPr/>
          <p:nvPr userDrawn="1"/>
        </p:nvCxnSpPr>
        <p:spPr>
          <a:xfrm>
            <a:off x="320040" y="6217920"/>
            <a:ext cx="11521440" cy="0"/>
          </a:xfrm>
          <a:prstGeom prst="line">
            <a:avLst/>
          </a:prstGeom>
          <a:ln/>
        </p:spPr>
        <p:style>
          <a:lnRef idx="1">
            <a:schemeClr val="accent4"/>
          </a:lnRef>
          <a:fillRef idx="0">
            <a:schemeClr val="accent4"/>
          </a:fillRef>
          <a:effectRef idx="0">
            <a:schemeClr val="accent4"/>
          </a:effectRef>
          <a:fontRef idx="minor">
            <a:schemeClr val="tx1"/>
          </a:fontRef>
        </p:style>
      </p:cxnSp>
      <p:grpSp>
        <p:nvGrpSpPr>
          <p:cNvPr id="15" name="Group 14">
            <a:extLst>
              <a:ext uri="{FF2B5EF4-FFF2-40B4-BE49-F238E27FC236}">
                <a16:creationId xmlns:a16="http://schemas.microsoft.com/office/drawing/2014/main" id="{9E34328E-B1C6-4BE7-A077-911C6B42267B}"/>
              </a:ext>
            </a:extLst>
          </p:cNvPr>
          <p:cNvGrpSpPr/>
          <p:nvPr userDrawn="1"/>
        </p:nvGrpSpPr>
        <p:grpSpPr>
          <a:xfrm>
            <a:off x="0" y="0"/>
            <a:ext cx="182880" cy="6858832"/>
            <a:chOff x="0" y="-2"/>
            <a:chExt cx="182880" cy="6923319"/>
          </a:xfrm>
        </p:grpSpPr>
        <p:sp>
          <p:nvSpPr>
            <p:cNvPr id="16" name="Rectangle 15">
              <a:extLst>
                <a:ext uri="{FF2B5EF4-FFF2-40B4-BE49-F238E27FC236}">
                  <a16:creationId xmlns:a16="http://schemas.microsoft.com/office/drawing/2014/main" id="{58E1AD2A-72E1-41C3-A8C7-1E05E5A1C80F}"/>
                </a:ext>
              </a:extLst>
            </p:cNvPr>
            <p:cNvSpPr/>
            <p:nvPr userDrawn="1"/>
          </p:nvSpPr>
          <p:spPr>
            <a:xfrm>
              <a:off x="0" y="6276204"/>
              <a:ext cx="182880" cy="647113"/>
            </a:xfrm>
            <a:prstGeom prst="rect">
              <a:avLst/>
            </a:prstGeom>
            <a:solidFill>
              <a:srgbClr val="FFDC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0137D73-4F1E-4A64-9A95-EC0B5FC68BC2}"/>
                </a:ext>
              </a:extLst>
            </p:cNvPr>
            <p:cNvSpPr/>
            <p:nvPr userDrawn="1"/>
          </p:nvSpPr>
          <p:spPr>
            <a:xfrm>
              <a:off x="0" y="-2"/>
              <a:ext cx="182880" cy="457200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0444ABFA-4863-4BAD-83D2-E9328E5E3C37}"/>
                </a:ext>
              </a:extLst>
            </p:cNvPr>
            <p:cNvSpPr/>
            <p:nvPr userDrawn="1"/>
          </p:nvSpPr>
          <p:spPr>
            <a:xfrm>
              <a:off x="0" y="4573039"/>
              <a:ext cx="182880" cy="1709928"/>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56532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DEE4C-6BD5-4025-B31C-8EED56BA83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7CE919-D175-4773-ACDE-902FF7EB3B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C2A160-D35B-43A1-8776-08D4D1F8BA6B}"/>
              </a:ext>
            </a:extLst>
          </p:cNvPr>
          <p:cNvSpPr>
            <a:spLocks noGrp="1"/>
          </p:cNvSpPr>
          <p:nvPr>
            <p:ph type="dt" sz="half" idx="10"/>
          </p:nvPr>
        </p:nvSpPr>
        <p:spPr/>
        <p:txBody>
          <a:bodyPr/>
          <a:lstStyle/>
          <a:p>
            <a:fld id="{E80A2B9C-80B6-4DF0-AFA2-B075A0B7076A}" type="datetimeFigureOut">
              <a:rPr lang="en-US" smtClean="0"/>
              <a:t>7/14/2021</a:t>
            </a:fld>
            <a:endParaRPr lang="en-US" dirty="0"/>
          </a:p>
        </p:txBody>
      </p:sp>
      <p:sp>
        <p:nvSpPr>
          <p:cNvPr id="5" name="Footer Placeholder 4">
            <a:extLst>
              <a:ext uri="{FF2B5EF4-FFF2-40B4-BE49-F238E27FC236}">
                <a16:creationId xmlns:a16="http://schemas.microsoft.com/office/drawing/2014/main" id="{6FFE831A-E06A-4467-9752-0B84A29D87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0D81286-7337-4F5A-9BC0-82B63B62FA7C}"/>
              </a:ext>
            </a:extLst>
          </p:cNvPr>
          <p:cNvSpPr>
            <a:spLocks noGrp="1"/>
          </p:cNvSpPr>
          <p:nvPr>
            <p:ph type="sldNum" sz="quarter" idx="12"/>
          </p:nvPr>
        </p:nvSpPr>
        <p:spPr/>
        <p:txBody>
          <a:bodyPr/>
          <a:lstStyle/>
          <a:p>
            <a:fld id="{A253E1BC-1209-40FC-81B2-E385ED20E4A5}" type="slidenum">
              <a:rPr lang="en-US" smtClean="0"/>
              <a:t>‹#›</a:t>
            </a:fld>
            <a:endParaRPr lang="en-US" dirty="0"/>
          </a:p>
        </p:txBody>
      </p:sp>
    </p:spTree>
    <p:extLst>
      <p:ext uri="{BB962C8B-B14F-4D97-AF65-F5344CB8AC3E}">
        <p14:creationId xmlns:p14="http://schemas.microsoft.com/office/powerpoint/2010/main" val="4153857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2F133-4BDD-4F3B-BF3D-15B1200BFD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BAD078-7FE9-490A-9973-679718DCC7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2DD55C-CCF2-478D-BF5B-DDBEF0A36C15}"/>
              </a:ext>
            </a:extLst>
          </p:cNvPr>
          <p:cNvSpPr>
            <a:spLocks noGrp="1"/>
          </p:cNvSpPr>
          <p:nvPr>
            <p:ph type="dt" sz="half" idx="10"/>
          </p:nvPr>
        </p:nvSpPr>
        <p:spPr/>
        <p:txBody>
          <a:bodyPr/>
          <a:lstStyle/>
          <a:p>
            <a:fld id="{E80A2B9C-80B6-4DF0-AFA2-B075A0B7076A}" type="datetimeFigureOut">
              <a:rPr lang="en-US" smtClean="0"/>
              <a:t>7/14/2021</a:t>
            </a:fld>
            <a:endParaRPr lang="en-US" dirty="0"/>
          </a:p>
        </p:txBody>
      </p:sp>
      <p:sp>
        <p:nvSpPr>
          <p:cNvPr id="5" name="Footer Placeholder 4">
            <a:extLst>
              <a:ext uri="{FF2B5EF4-FFF2-40B4-BE49-F238E27FC236}">
                <a16:creationId xmlns:a16="http://schemas.microsoft.com/office/drawing/2014/main" id="{23CBF511-7D93-4D06-9221-0A8D40A08F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8C1A171-B799-4495-A4F7-6F77D7939959}"/>
              </a:ext>
            </a:extLst>
          </p:cNvPr>
          <p:cNvSpPr>
            <a:spLocks noGrp="1"/>
          </p:cNvSpPr>
          <p:nvPr>
            <p:ph type="sldNum" sz="quarter" idx="12"/>
          </p:nvPr>
        </p:nvSpPr>
        <p:spPr/>
        <p:txBody>
          <a:bodyPr/>
          <a:lstStyle/>
          <a:p>
            <a:fld id="{A253E1BC-1209-40FC-81B2-E385ED20E4A5}" type="slidenum">
              <a:rPr lang="en-US" smtClean="0"/>
              <a:t>‹#›</a:t>
            </a:fld>
            <a:endParaRPr lang="en-US" dirty="0"/>
          </a:p>
        </p:txBody>
      </p:sp>
    </p:spTree>
    <p:extLst>
      <p:ext uri="{BB962C8B-B14F-4D97-AF65-F5344CB8AC3E}">
        <p14:creationId xmlns:p14="http://schemas.microsoft.com/office/powerpoint/2010/main" val="3198024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DC440-FA68-4D22-8ADA-1EE5A80844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ED840A-1D29-46E8-BD26-0BE0154E94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48BD48-0C70-4500-8D71-329CACA121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42C0ED-09A1-4EDE-BA47-EFC5CFF7E3B2}"/>
              </a:ext>
            </a:extLst>
          </p:cNvPr>
          <p:cNvSpPr>
            <a:spLocks noGrp="1"/>
          </p:cNvSpPr>
          <p:nvPr>
            <p:ph type="dt" sz="half" idx="10"/>
          </p:nvPr>
        </p:nvSpPr>
        <p:spPr/>
        <p:txBody>
          <a:bodyPr/>
          <a:lstStyle/>
          <a:p>
            <a:fld id="{E80A2B9C-80B6-4DF0-AFA2-B075A0B7076A}" type="datetimeFigureOut">
              <a:rPr lang="en-US" smtClean="0"/>
              <a:t>7/14/2021</a:t>
            </a:fld>
            <a:endParaRPr lang="en-US" dirty="0"/>
          </a:p>
        </p:txBody>
      </p:sp>
      <p:sp>
        <p:nvSpPr>
          <p:cNvPr id="6" name="Footer Placeholder 5">
            <a:extLst>
              <a:ext uri="{FF2B5EF4-FFF2-40B4-BE49-F238E27FC236}">
                <a16:creationId xmlns:a16="http://schemas.microsoft.com/office/drawing/2014/main" id="{2E6952D2-AD5F-4995-ACAF-F0F0F08575E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CF655BC-DD40-42A8-8979-E257C8E30B00}"/>
              </a:ext>
            </a:extLst>
          </p:cNvPr>
          <p:cNvSpPr>
            <a:spLocks noGrp="1"/>
          </p:cNvSpPr>
          <p:nvPr>
            <p:ph type="sldNum" sz="quarter" idx="12"/>
          </p:nvPr>
        </p:nvSpPr>
        <p:spPr/>
        <p:txBody>
          <a:bodyPr/>
          <a:lstStyle/>
          <a:p>
            <a:fld id="{A253E1BC-1209-40FC-81B2-E385ED20E4A5}" type="slidenum">
              <a:rPr lang="en-US" smtClean="0"/>
              <a:t>‹#›</a:t>
            </a:fld>
            <a:endParaRPr lang="en-US" dirty="0"/>
          </a:p>
        </p:txBody>
      </p:sp>
    </p:spTree>
    <p:extLst>
      <p:ext uri="{BB962C8B-B14F-4D97-AF65-F5344CB8AC3E}">
        <p14:creationId xmlns:p14="http://schemas.microsoft.com/office/powerpoint/2010/main" val="1303599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97503-65F5-4300-B04A-455C562EFC5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2533B1-892F-4955-A4A4-E63F0B17E4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8652CA-3F8C-41D4-95AF-56F3E4B8A17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26B899-66EE-4AF4-A032-F9F312B7AA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926C55-4C8F-48CB-B426-52B98FDE9B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81CE5A-3BB5-4A86-85E1-EA29B6ABC3C0}"/>
              </a:ext>
            </a:extLst>
          </p:cNvPr>
          <p:cNvSpPr>
            <a:spLocks noGrp="1"/>
          </p:cNvSpPr>
          <p:nvPr>
            <p:ph type="dt" sz="half" idx="10"/>
          </p:nvPr>
        </p:nvSpPr>
        <p:spPr/>
        <p:txBody>
          <a:bodyPr/>
          <a:lstStyle/>
          <a:p>
            <a:fld id="{E80A2B9C-80B6-4DF0-AFA2-B075A0B7076A}" type="datetimeFigureOut">
              <a:rPr lang="en-US" smtClean="0"/>
              <a:t>7/14/2021</a:t>
            </a:fld>
            <a:endParaRPr lang="en-US" dirty="0"/>
          </a:p>
        </p:txBody>
      </p:sp>
      <p:sp>
        <p:nvSpPr>
          <p:cNvPr id="8" name="Footer Placeholder 7">
            <a:extLst>
              <a:ext uri="{FF2B5EF4-FFF2-40B4-BE49-F238E27FC236}">
                <a16:creationId xmlns:a16="http://schemas.microsoft.com/office/drawing/2014/main" id="{A8083607-C921-4EF1-A3FD-F16CF275CF3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810429E-5898-42A4-BEDE-A79CC35ECA83}"/>
              </a:ext>
            </a:extLst>
          </p:cNvPr>
          <p:cNvSpPr>
            <a:spLocks noGrp="1"/>
          </p:cNvSpPr>
          <p:nvPr>
            <p:ph type="sldNum" sz="quarter" idx="12"/>
          </p:nvPr>
        </p:nvSpPr>
        <p:spPr/>
        <p:txBody>
          <a:bodyPr/>
          <a:lstStyle/>
          <a:p>
            <a:fld id="{A253E1BC-1209-40FC-81B2-E385ED20E4A5}" type="slidenum">
              <a:rPr lang="en-US" smtClean="0"/>
              <a:t>‹#›</a:t>
            </a:fld>
            <a:endParaRPr lang="en-US" dirty="0"/>
          </a:p>
        </p:txBody>
      </p:sp>
    </p:spTree>
    <p:extLst>
      <p:ext uri="{BB962C8B-B14F-4D97-AF65-F5344CB8AC3E}">
        <p14:creationId xmlns:p14="http://schemas.microsoft.com/office/powerpoint/2010/main" val="2234479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868A9-8007-46D5-902D-DF19F6A8E6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22A223-00EB-4C0E-BDD4-DEAB489A53D1}"/>
              </a:ext>
            </a:extLst>
          </p:cNvPr>
          <p:cNvSpPr>
            <a:spLocks noGrp="1"/>
          </p:cNvSpPr>
          <p:nvPr>
            <p:ph type="dt" sz="half" idx="10"/>
          </p:nvPr>
        </p:nvSpPr>
        <p:spPr/>
        <p:txBody>
          <a:bodyPr/>
          <a:lstStyle/>
          <a:p>
            <a:fld id="{E80A2B9C-80B6-4DF0-AFA2-B075A0B7076A}" type="datetimeFigureOut">
              <a:rPr lang="en-US" smtClean="0"/>
              <a:t>7/14/2021</a:t>
            </a:fld>
            <a:endParaRPr lang="en-US" dirty="0"/>
          </a:p>
        </p:txBody>
      </p:sp>
      <p:sp>
        <p:nvSpPr>
          <p:cNvPr id="4" name="Footer Placeholder 3">
            <a:extLst>
              <a:ext uri="{FF2B5EF4-FFF2-40B4-BE49-F238E27FC236}">
                <a16:creationId xmlns:a16="http://schemas.microsoft.com/office/drawing/2014/main" id="{5475741D-7426-444A-B1BC-D50A8D7C5D7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2CD0647-B109-44BD-96D2-4427EB95C4C6}"/>
              </a:ext>
            </a:extLst>
          </p:cNvPr>
          <p:cNvSpPr>
            <a:spLocks noGrp="1"/>
          </p:cNvSpPr>
          <p:nvPr>
            <p:ph type="sldNum" sz="quarter" idx="12"/>
          </p:nvPr>
        </p:nvSpPr>
        <p:spPr/>
        <p:txBody>
          <a:bodyPr/>
          <a:lstStyle/>
          <a:p>
            <a:fld id="{A253E1BC-1209-40FC-81B2-E385ED20E4A5}" type="slidenum">
              <a:rPr lang="en-US" smtClean="0"/>
              <a:t>‹#›</a:t>
            </a:fld>
            <a:endParaRPr lang="en-US" dirty="0"/>
          </a:p>
        </p:txBody>
      </p:sp>
    </p:spTree>
    <p:extLst>
      <p:ext uri="{BB962C8B-B14F-4D97-AF65-F5344CB8AC3E}">
        <p14:creationId xmlns:p14="http://schemas.microsoft.com/office/powerpoint/2010/main" val="3254355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A9756C-0EE4-4059-998E-1D0927D05F92}"/>
              </a:ext>
            </a:extLst>
          </p:cNvPr>
          <p:cNvSpPr>
            <a:spLocks noGrp="1"/>
          </p:cNvSpPr>
          <p:nvPr>
            <p:ph type="dt" sz="half" idx="10"/>
          </p:nvPr>
        </p:nvSpPr>
        <p:spPr/>
        <p:txBody>
          <a:bodyPr/>
          <a:lstStyle/>
          <a:p>
            <a:fld id="{E80A2B9C-80B6-4DF0-AFA2-B075A0B7076A}" type="datetimeFigureOut">
              <a:rPr lang="en-US" smtClean="0"/>
              <a:t>7/14/2021</a:t>
            </a:fld>
            <a:endParaRPr lang="en-US" dirty="0"/>
          </a:p>
        </p:txBody>
      </p:sp>
      <p:sp>
        <p:nvSpPr>
          <p:cNvPr id="3" name="Footer Placeholder 2">
            <a:extLst>
              <a:ext uri="{FF2B5EF4-FFF2-40B4-BE49-F238E27FC236}">
                <a16:creationId xmlns:a16="http://schemas.microsoft.com/office/drawing/2014/main" id="{87ED1B5D-54F8-44C6-B3EB-21292768A70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49F936F-941F-41A1-9E06-B6EE06208596}"/>
              </a:ext>
            </a:extLst>
          </p:cNvPr>
          <p:cNvSpPr>
            <a:spLocks noGrp="1"/>
          </p:cNvSpPr>
          <p:nvPr>
            <p:ph type="sldNum" sz="quarter" idx="12"/>
          </p:nvPr>
        </p:nvSpPr>
        <p:spPr/>
        <p:txBody>
          <a:bodyPr/>
          <a:lstStyle/>
          <a:p>
            <a:fld id="{A253E1BC-1209-40FC-81B2-E385ED20E4A5}" type="slidenum">
              <a:rPr lang="en-US" smtClean="0"/>
              <a:t>‹#›</a:t>
            </a:fld>
            <a:endParaRPr lang="en-US" dirty="0"/>
          </a:p>
        </p:txBody>
      </p:sp>
    </p:spTree>
    <p:extLst>
      <p:ext uri="{BB962C8B-B14F-4D97-AF65-F5344CB8AC3E}">
        <p14:creationId xmlns:p14="http://schemas.microsoft.com/office/powerpoint/2010/main" val="2976953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F250E-029C-49C6-8B2A-F3AE9BC5A7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6896D0-FB78-40EF-81F3-CA6CA6E773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18A373-0F1F-4CAE-8F59-2028B28EEF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EF8EA2-D32D-400B-B31F-A9E344649CC0}"/>
              </a:ext>
            </a:extLst>
          </p:cNvPr>
          <p:cNvSpPr>
            <a:spLocks noGrp="1"/>
          </p:cNvSpPr>
          <p:nvPr>
            <p:ph type="dt" sz="half" idx="10"/>
          </p:nvPr>
        </p:nvSpPr>
        <p:spPr/>
        <p:txBody>
          <a:bodyPr/>
          <a:lstStyle/>
          <a:p>
            <a:fld id="{E80A2B9C-80B6-4DF0-AFA2-B075A0B7076A}" type="datetimeFigureOut">
              <a:rPr lang="en-US" smtClean="0"/>
              <a:t>7/14/2021</a:t>
            </a:fld>
            <a:endParaRPr lang="en-US" dirty="0"/>
          </a:p>
        </p:txBody>
      </p:sp>
      <p:sp>
        <p:nvSpPr>
          <p:cNvPr id="6" name="Footer Placeholder 5">
            <a:extLst>
              <a:ext uri="{FF2B5EF4-FFF2-40B4-BE49-F238E27FC236}">
                <a16:creationId xmlns:a16="http://schemas.microsoft.com/office/drawing/2014/main" id="{A381935D-8B2B-4FC0-BAE3-58075B0D73C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FC99112-B2A0-4F9A-83E1-5B25046E587C}"/>
              </a:ext>
            </a:extLst>
          </p:cNvPr>
          <p:cNvSpPr>
            <a:spLocks noGrp="1"/>
          </p:cNvSpPr>
          <p:nvPr>
            <p:ph type="sldNum" sz="quarter" idx="12"/>
          </p:nvPr>
        </p:nvSpPr>
        <p:spPr/>
        <p:txBody>
          <a:bodyPr/>
          <a:lstStyle/>
          <a:p>
            <a:fld id="{A253E1BC-1209-40FC-81B2-E385ED20E4A5}" type="slidenum">
              <a:rPr lang="en-US" smtClean="0"/>
              <a:t>‹#›</a:t>
            </a:fld>
            <a:endParaRPr lang="en-US" dirty="0"/>
          </a:p>
        </p:txBody>
      </p:sp>
    </p:spTree>
    <p:extLst>
      <p:ext uri="{BB962C8B-B14F-4D97-AF65-F5344CB8AC3E}">
        <p14:creationId xmlns:p14="http://schemas.microsoft.com/office/powerpoint/2010/main" val="37582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AF1BA-1DB1-468D-8D47-0BE38E2D0D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5752A4-4B85-41E0-B31C-71B085057F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75B9F82-76A5-4FA7-829A-3CAD205E16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2262A7-0981-40D9-A029-4A797E0F74B9}"/>
              </a:ext>
            </a:extLst>
          </p:cNvPr>
          <p:cNvSpPr>
            <a:spLocks noGrp="1"/>
          </p:cNvSpPr>
          <p:nvPr>
            <p:ph type="dt" sz="half" idx="10"/>
          </p:nvPr>
        </p:nvSpPr>
        <p:spPr/>
        <p:txBody>
          <a:bodyPr/>
          <a:lstStyle/>
          <a:p>
            <a:fld id="{E80A2B9C-80B6-4DF0-AFA2-B075A0B7076A}" type="datetimeFigureOut">
              <a:rPr lang="en-US" smtClean="0"/>
              <a:t>7/14/2021</a:t>
            </a:fld>
            <a:endParaRPr lang="en-US" dirty="0"/>
          </a:p>
        </p:txBody>
      </p:sp>
      <p:sp>
        <p:nvSpPr>
          <p:cNvPr id="6" name="Footer Placeholder 5">
            <a:extLst>
              <a:ext uri="{FF2B5EF4-FFF2-40B4-BE49-F238E27FC236}">
                <a16:creationId xmlns:a16="http://schemas.microsoft.com/office/drawing/2014/main" id="{22739ACD-0BC8-49BF-9CE3-AC91C476B9F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C784067-A698-4F74-AB86-F39D6EDFE99F}"/>
              </a:ext>
            </a:extLst>
          </p:cNvPr>
          <p:cNvSpPr>
            <a:spLocks noGrp="1"/>
          </p:cNvSpPr>
          <p:nvPr>
            <p:ph type="sldNum" sz="quarter" idx="12"/>
          </p:nvPr>
        </p:nvSpPr>
        <p:spPr/>
        <p:txBody>
          <a:bodyPr/>
          <a:lstStyle/>
          <a:p>
            <a:fld id="{A253E1BC-1209-40FC-81B2-E385ED20E4A5}" type="slidenum">
              <a:rPr lang="en-US" smtClean="0"/>
              <a:t>‹#›</a:t>
            </a:fld>
            <a:endParaRPr lang="en-US" dirty="0"/>
          </a:p>
        </p:txBody>
      </p:sp>
    </p:spTree>
    <p:extLst>
      <p:ext uri="{BB962C8B-B14F-4D97-AF65-F5344CB8AC3E}">
        <p14:creationId xmlns:p14="http://schemas.microsoft.com/office/powerpoint/2010/main" val="2554414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FF6E98-CC4D-48A5-8213-76E795EBA6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E177C4-6C2D-4EA7-B9E0-E633287D7C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16D12D-6E4C-4581-BA86-C17B7939D9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0A2B9C-80B6-4DF0-AFA2-B075A0B7076A}" type="datetimeFigureOut">
              <a:rPr lang="en-US" smtClean="0"/>
              <a:t>7/14/2021</a:t>
            </a:fld>
            <a:endParaRPr lang="en-US" dirty="0"/>
          </a:p>
        </p:txBody>
      </p:sp>
      <p:sp>
        <p:nvSpPr>
          <p:cNvPr id="5" name="Footer Placeholder 4">
            <a:extLst>
              <a:ext uri="{FF2B5EF4-FFF2-40B4-BE49-F238E27FC236}">
                <a16:creationId xmlns:a16="http://schemas.microsoft.com/office/drawing/2014/main" id="{2BF1366B-5B25-443B-B97D-CA6431AC5D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C72DB4D-E2B7-49B8-863C-37FA454A2B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53E1BC-1209-40FC-81B2-E385ED20E4A5}" type="slidenum">
              <a:rPr lang="en-US" smtClean="0"/>
              <a:t>‹#›</a:t>
            </a:fld>
            <a:endParaRPr lang="en-US" dirty="0"/>
          </a:p>
        </p:txBody>
      </p:sp>
    </p:spTree>
    <p:extLst>
      <p:ext uri="{BB962C8B-B14F-4D97-AF65-F5344CB8AC3E}">
        <p14:creationId xmlns:p14="http://schemas.microsoft.com/office/powerpoint/2010/main" val="42920483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p4"/><Relationship Id="rId1" Type="http://schemas.microsoft.com/office/2007/relationships/media" Target="../media/media1.mp4"/><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10.mp4"/><Relationship Id="rId1" Type="http://schemas.microsoft.com/office/2007/relationships/media" Target="../media/media10.mp4"/><Relationship Id="rId6" Type="http://schemas.openxmlformats.org/officeDocument/2006/relationships/image" Target="../media/image2.png"/><Relationship Id="rId5" Type="http://schemas.openxmlformats.org/officeDocument/2006/relationships/image" Target="../media/image12.jp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11.mp4"/><Relationship Id="rId1" Type="http://schemas.microsoft.com/office/2007/relationships/media" Target="../media/media11.mp4"/><Relationship Id="rId6" Type="http://schemas.openxmlformats.org/officeDocument/2006/relationships/image" Target="../media/image2.png"/><Relationship Id="rId5" Type="http://schemas.openxmlformats.org/officeDocument/2006/relationships/image" Target="../media/image13.jp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12.mp4"/><Relationship Id="rId1" Type="http://schemas.microsoft.com/office/2007/relationships/media" Target="../media/media12.mp4"/><Relationship Id="rId6" Type="http://schemas.openxmlformats.org/officeDocument/2006/relationships/image" Target="../media/image2.png"/><Relationship Id="rId5" Type="http://schemas.openxmlformats.org/officeDocument/2006/relationships/image" Target="../media/image13.jp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3.png"/><Relationship Id="rId2" Type="http://schemas.openxmlformats.org/officeDocument/2006/relationships/audio" Target="../media/media13.mp4"/><Relationship Id="rId1" Type="http://schemas.microsoft.com/office/2007/relationships/media" Target="../media/media13.mp4"/><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xml"/><Relationship Id="rId7" Type="http://schemas.openxmlformats.org/officeDocument/2006/relationships/image" Target="../media/image1.png"/><Relationship Id="rId2" Type="http://schemas.openxmlformats.org/officeDocument/2006/relationships/audio" Target="../media/media14.mp4"/><Relationship Id="rId1" Type="http://schemas.microsoft.com/office/2007/relationships/media" Target="../media/media14.mp4"/><Relationship Id="rId6" Type="http://schemas.openxmlformats.org/officeDocument/2006/relationships/hyperlink" Target="construction@peelregion.ca" TargetMode="External"/><Relationship Id="rId5" Type="http://schemas.openxmlformats.org/officeDocument/2006/relationships/hyperlink" Target="https://peelregion.ca/pw/construction/miss/162291.htm" TargetMode="External"/><Relationship Id="rId4" Type="http://schemas.openxmlformats.org/officeDocument/2006/relationships/notesSlide" Target="../notesSlides/notesSlide14.xml"/><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image" Target="../media/image1.png"/><Relationship Id="rId3" Type="http://schemas.openxmlformats.org/officeDocument/2006/relationships/slideLayout" Target="../slideLayouts/slideLayout12.xml"/><Relationship Id="rId7" Type="http://schemas.openxmlformats.org/officeDocument/2006/relationships/image" Target="../media/image2.png"/><Relationship Id="rId12" Type="http://schemas.microsoft.com/office/2007/relationships/diagramDrawing" Target="../diagrams/drawing1.xml"/><Relationship Id="rId2" Type="http://schemas.openxmlformats.org/officeDocument/2006/relationships/audio" Target="../media/media2.mp4"/><Relationship Id="rId1" Type="http://schemas.microsoft.com/office/2007/relationships/media" Target="../media/media2.mp4"/><Relationship Id="rId6" Type="http://schemas.openxmlformats.org/officeDocument/2006/relationships/image" Target="../media/image5.svg"/><Relationship Id="rId11" Type="http://schemas.openxmlformats.org/officeDocument/2006/relationships/diagramColors" Target="../diagrams/colors1.xml"/><Relationship Id="rId5" Type="http://schemas.openxmlformats.org/officeDocument/2006/relationships/image" Target="../media/image4.png"/><Relationship Id="rId10" Type="http://schemas.openxmlformats.org/officeDocument/2006/relationships/diagramQuickStyle" Target="../diagrams/quickStyle1.xml"/><Relationship Id="rId4" Type="http://schemas.openxmlformats.org/officeDocument/2006/relationships/notesSlide" Target="../notesSlides/notesSlide2.xml"/><Relationship Id="rId9" Type="http://schemas.openxmlformats.org/officeDocument/2006/relationships/diagramLayout" Target="../diagrams/layout1.xml"/><Relationship Id="rId1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2.xml"/><Relationship Id="rId7" Type="http://schemas.openxmlformats.org/officeDocument/2006/relationships/image" Target="../media/image1.png"/><Relationship Id="rId2" Type="http://schemas.microsoft.com/office/2007/relationships/media" Target="../media/media3.mp4"/><Relationship Id="rId1" Type="http://schemas.openxmlformats.org/officeDocument/2006/relationships/audio" Target="NULL" TargetMode="External"/><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2.xml"/><Relationship Id="rId7" Type="http://schemas.openxmlformats.org/officeDocument/2006/relationships/image" Target="../media/image1.png"/><Relationship Id="rId2" Type="http://schemas.openxmlformats.org/officeDocument/2006/relationships/audio" Target="../media/media4.mp4"/><Relationship Id="rId1" Type="http://schemas.microsoft.com/office/2007/relationships/media" Target="../media/media4.mp4"/><Relationship Id="rId6" Type="http://schemas.openxmlformats.org/officeDocument/2006/relationships/image" Target="../media/image2.png"/><Relationship Id="rId5" Type="http://schemas.openxmlformats.org/officeDocument/2006/relationships/image" Target="../media/image7.jp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5.mp4"/><Relationship Id="rId1" Type="http://schemas.microsoft.com/office/2007/relationships/media" Target="../media/media5.mp4"/><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notesSlide" Target="../notesSlides/notesSlide5.xml"/><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6.mp4"/><Relationship Id="rId1" Type="http://schemas.microsoft.com/office/2007/relationships/media" Target="../media/media6.mp4"/><Relationship Id="rId6" Type="http://schemas.openxmlformats.org/officeDocument/2006/relationships/image" Target="../media/image2.png"/><Relationship Id="rId5" Type="http://schemas.openxmlformats.org/officeDocument/2006/relationships/image" Target="../media/image10.jp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7.mp4"/><Relationship Id="rId1" Type="http://schemas.microsoft.com/office/2007/relationships/media" Target="../media/media7.mp4"/><Relationship Id="rId6" Type="http://schemas.openxmlformats.org/officeDocument/2006/relationships/image" Target="../media/image2.png"/><Relationship Id="rId5" Type="http://schemas.openxmlformats.org/officeDocument/2006/relationships/image" Target="../media/image10.jp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8.mp4"/><Relationship Id="rId1" Type="http://schemas.microsoft.com/office/2007/relationships/media" Target="../media/media8.mp4"/><Relationship Id="rId6" Type="http://schemas.openxmlformats.org/officeDocument/2006/relationships/image" Target="../media/image2.png"/><Relationship Id="rId5" Type="http://schemas.openxmlformats.org/officeDocument/2006/relationships/image" Target="../media/image11.jp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9.mp4"/><Relationship Id="rId1" Type="http://schemas.microsoft.com/office/2007/relationships/media" Target="../media/media9.mp4"/><Relationship Id="rId6" Type="http://schemas.openxmlformats.org/officeDocument/2006/relationships/image" Target="../media/image2.png"/><Relationship Id="rId5" Type="http://schemas.openxmlformats.org/officeDocument/2006/relationships/image" Target="../media/image12.jp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6FD2B106-31C7-446F-B4D3-C9EE8CEB5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ln w="0">
            <a:noFill/>
            <a:prstDash val="solid"/>
            <a:round/>
            <a:headEnd/>
            <a:tailEnd/>
          </a:ln>
        </p:spPr>
        <p:txBody>
          <a:bodyPr rtlCol="0" anchor="ctr"/>
          <a:lstStyle/>
          <a:p>
            <a:pPr algn="ctr" defTabSz="457200"/>
            <a:endParaRPr lang="en-US" dirty="0">
              <a:solidFill>
                <a:schemeClr val="tx1"/>
              </a:solidFill>
            </a:endParaRPr>
          </a:p>
        </p:txBody>
      </p:sp>
      <p:sp>
        <p:nvSpPr>
          <p:cNvPr id="17" name="Rectangle 11">
            <a:extLst>
              <a:ext uri="{FF2B5EF4-FFF2-40B4-BE49-F238E27FC236}">
                <a16:creationId xmlns:a16="http://schemas.microsoft.com/office/drawing/2014/main" id="{1D7678B8-0AAC-460B-8CDB-C43156BB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sp>
        <p:nvSpPr>
          <p:cNvPr id="2" name="Title 1">
            <a:extLst>
              <a:ext uri="{FF2B5EF4-FFF2-40B4-BE49-F238E27FC236}">
                <a16:creationId xmlns:a16="http://schemas.microsoft.com/office/drawing/2014/main" id="{20468913-BE71-45F2-8979-F59063289EB5}"/>
              </a:ext>
            </a:extLst>
          </p:cNvPr>
          <p:cNvSpPr>
            <a:spLocks noGrp="1"/>
          </p:cNvSpPr>
          <p:nvPr>
            <p:ph type="ctrTitle"/>
          </p:nvPr>
        </p:nvSpPr>
        <p:spPr>
          <a:xfrm>
            <a:off x="640523" y="266507"/>
            <a:ext cx="6632363" cy="4242858"/>
          </a:xfrm>
        </p:spPr>
        <p:txBody>
          <a:bodyPr anchor="b">
            <a:normAutofit/>
          </a:bodyPr>
          <a:lstStyle/>
          <a:p>
            <a:pPr algn="l"/>
            <a:r>
              <a:rPr lang="en-US" sz="5600" b="1" dirty="0">
                <a:solidFill>
                  <a:schemeClr val="bg1"/>
                </a:solidFill>
              </a:rPr>
              <a:t>Contract 2:</a:t>
            </a:r>
            <a:br>
              <a:rPr lang="en-US" sz="5500" b="1" dirty="0">
                <a:solidFill>
                  <a:schemeClr val="bg1"/>
                </a:solidFill>
              </a:rPr>
            </a:br>
            <a:r>
              <a:rPr lang="en-US" sz="5500" b="1" dirty="0">
                <a:solidFill>
                  <a:schemeClr val="bg1"/>
                </a:solidFill>
              </a:rPr>
              <a:t>East to West </a:t>
            </a:r>
            <a:br>
              <a:rPr lang="en-US" sz="5500" b="1" dirty="0">
                <a:solidFill>
                  <a:schemeClr val="bg1"/>
                </a:solidFill>
              </a:rPr>
            </a:br>
            <a:r>
              <a:rPr lang="en-US" sz="5500" b="1" dirty="0">
                <a:solidFill>
                  <a:schemeClr val="bg1"/>
                </a:solidFill>
              </a:rPr>
              <a:t>Diversion Sanitary Trunk Sewer </a:t>
            </a:r>
            <a:br>
              <a:rPr lang="en-US" sz="5500" b="1" dirty="0">
                <a:solidFill>
                  <a:schemeClr val="bg1"/>
                </a:solidFill>
              </a:rPr>
            </a:br>
            <a:r>
              <a:rPr lang="en-US" sz="5500" b="1" dirty="0">
                <a:solidFill>
                  <a:schemeClr val="bg1"/>
                </a:solidFill>
              </a:rPr>
              <a:t>Construction</a:t>
            </a:r>
          </a:p>
        </p:txBody>
      </p:sp>
      <p:sp>
        <p:nvSpPr>
          <p:cNvPr id="3" name="Subtitle 2">
            <a:extLst>
              <a:ext uri="{FF2B5EF4-FFF2-40B4-BE49-F238E27FC236}">
                <a16:creationId xmlns:a16="http://schemas.microsoft.com/office/drawing/2014/main" id="{9FD00A5E-D20B-485F-9DC5-DDA0EE832F84}"/>
              </a:ext>
            </a:extLst>
          </p:cNvPr>
          <p:cNvSpPr>
            <a:spLocks noGrp="1"/>
          </p:cNvSpPr>
          <p:nvPr>
            <p:ph type="subTitle" idx="1"/>
          </p:nvPr>
        </p:nvSpPr>
        <p:spPr>
          <a:xfrm>
            <a:off x="755265" y="4775872"/>
            <a:ext cx="5292727" cy="1066799"/>
          </a:xfrm>
        </p:spPr>
        <p:txBody>
          <a:bodyPr>
            <a:normAutofit/>
          </a:bodyPr>
          <a:lstStyle/>
          <a:p>
            <a:pPr algn="l"/>
            <a:r>
              <a:rPr lang="en-US" sz="2000" b="1" dirty="0">
                <a:solidFill>
                  <a:schemeClr val="bg1">
                    <a:alpha val="60000"/>
                  </a:schemeClr>
                </a:solidFill>
              </a:rPr>
              <a:t>Virtual Public Information Event</a:t>
            </a:r>
          </a:p>
          <a:p>
            <a:pPr algn="l"/>
            <a:r>
              <a:rPr lang="en-US" sz="2000" b="1" dirty="0">
                <a:solidFill>
                  <a:schemeClr val="bg1">
                    <a:alpha val="60000"/>
                  </a:schemeClr>
                </a:solidFill>
              </a:rPr>
              <a:t>July 2021</a:t>
            </a:r>
          </a:p>
          <a:p>
            <a:pPr algn="l"/>
            <a:endParaRPr lang="en-US" sz="2000" dirty="0">
              <a:solidFill>
                <a:schemeClr val="tx1">
                  <a:alpha val="60000"/>
                </a:schemeClr>
              </a:solidFill>
            </a:endParaRPr>
          </a:p>
        </p:txBody>
      </p:sp>
      <p:sp>
        <p:nvSpPr>
          <p:cNvPr id="18" name="Freeform 6">
            <a:extLst>
              <a:ext uri="{FF2B5EF4-FFF2-40B4-BE49-F238E27FC236}">
                <a16:creationId xmlns:a16="http://schemas.microsoft.com/office/drawing/2014/main" id="{1F0D9B0E-E48B-450C-9134-0435D96D0B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02207" y="61344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rgbClr val="FFFFFF"/>
          </a:solidFill>
          <a:ln w="0">
            <a:noFill/>
            <a:prstDash val="solid"/>
            <a:round/>
            <a:headEnd/>
            <a:tailEnd/>
          </a:ln>
        </p:spPr>
      </p:sp>
      <p:pic>
        <p:nvPicPr>
          <p:cNvPr id="4" name="Picture 3" descr="A picture containing shape&#10;&#10;Description automatically generated">
            <a:extLst>
              <a:ext uri="{FF2B5EF4-FFF2-40B4-BE49-F238E27FC236}">
                <a16:creationId xmlns:a16="http://schemas.microsoft.com/office/drawing/2014/main" id="{8E3E5A79-7FFA-4A74-AF8A-59AE644107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9994" y="2358790"/>
            <a:ext cx="3240000" cy="1738535"/>
          </a:xfrm>
          <a:prstGeom prst="rect">
            <a:avLst/>
          </a:prstGeom>
        </p:spPr>
      </p:pic>
      <p:pic>
        <p:nvPicPr>
          <p:cNvPr id="5" name="Picture 4" descr="A picture containing shape&#10;&#10;Description automatically generated">
            <a:extLst>
              <a:ext uri="{FF2B5EF4-FFF2-40B4-BE49-F238E27FC236}">
                <a16:creationId xmlns:a16="http://schemas.microsoft.com/office/drawing/2014/main" id="{F42A352D-2443-491B-AC46-AE9C82976D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1682" y="6261290"/>
            <a:ext cx="1415910" cy="330203"/>
          </a:xfrm>
          <a:prstGeom prst="rect">
            <a:avLst/>
          </a:prstGeom>
        </p:spPr>
      </p:pic>
      <p:pic>
        <p:nvPicPr>
          <p:cNvPr id="8" name="recording-file">
            <a:hlinkClick r:id="" action="ppaction://media"/>
            <a:extLst>
              <a:ext uri="{FF2B5EF4-FFF2-40B4-BE49-F238E27FC236}">
                <a16:creationId xmlns:a16="http://schemas.microsoft.com/office/drawing/2014/main" id="{27CF273E-8CAB-45D4-9B17-656B59AEA06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91397" y="6151317"/>
            <a:ext cx="609600" cy="609600"/>
          </a:xfrm>
          <a:prstGeom prst="rect">
            <a:avLst/>
          </a:prstGeom>
        </p:spPr>
      </p:pic>
    </p:spTree>
    <p:extLst>
      <p:ext uri="{BB962C8B-B14F-4D97-AF65-F5344CB8AC3E}">
        <p14:creationId xmlns:p14="http://schemas.microsoft.com/office/powerpoint/2010/main" val="2222648765"/>
      </p:ext>
    </p:extLst>
  </p:cSld>
  <p:clrMapOvr>
    <a:masterClrMapping/>
  </p:clrMapOvr>
  <mc:AlternateContent xmlns:mc="http://schemas.openxmlformats.org/markup-compatibility/2006">
    <mc:Choice xmlns:p14="http://schemas.microsoft.com/office/powerpoint/2010/main" Requires="p14">
      <p:transition spd="slow" p14:dur="3400" advClick="0" advTm="33000">
        <p14:reveal/>
      </p:transition>
    </mc:Choice>
    <mc:Fallback>
      <p:transition spd="slow" advClick="0" advTm="3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500"/>
                                  </p:stCondLst>
                                  <p:childTnLst>
                                    <p:cmd type="call" cmd="playFrom(0.0)">
                                      <p:cBhvr>
                                        <p:cTn id="6" dur="2953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31DE728-8710-4D0D-ABEA-461458917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2" cy="448944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Rounded Rectangle 28">
            <a:extLst>
              <a:ext uri="{FF2B5EF4-FFF2-40B4-BE49-F238E27FC236}">
                <a16:creationId xmlns:a16="http://schemas.microsoft.com/office/drawing/2014/main" id="{07A0C51E-5464-4470-855E-CA530A59B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59557" y="640091"/>
            <a:ext cx="8072887" cy="3550909"/>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AAA8464-A7BD-4EF9-910A-966F235F54B4}"/>
              </a:ext>
            </a:extLst>
          </p:cNvPr>
          <p:cNvSpPr txBox="1"/>
          <p:nvPr/>
        </p:nvSpPr>
        <p:spPr>
          <a:xfrm>
            <a:off x="5455387" y="4568077"/>
            <a:ext cx="6736613" cy="2368549"/>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900" b="1" i="0" u="none" strike="noStrike" kern="1200" cap="none" spc="0" normalizeH="0" baseline="0" noProof="0" dirty="0">
                <a:ln>
                  <a:noFill/>
                </a:ln>
                <a:solidFill>
                  <a:prstClr val="black"/>
                </a:solidFill>
                <a:effectLst/>
                <a:uLnTx/>
                <a:uFillTx/>
                <a:latin typeface="Calibri" panose="020F0502020204030204"/>
                <a:ea typeface="+mn-ea"/>
                <a:cs typeface="+mn-cs"/>
              </a:rPr>
              <a:t>Actions Taken to Reduce Impacts to the Community </a:t>
            </a:r>
          </a:p>
          <a:p>
            <a:pPr marL="342900" indent="-342900">
              <a:buFont typeface="Wingdings" panose="05000000000000000000" pitchFamily="2" charset="2"/>
              <a:buChar char="Ø"/>
            </a:pPr>
            <a:r>
              <a:rPr lang="en-US" sz="2000" dirty="0"/>
              <a:t>Coordinate pedestrian access</a:t>
            </a:r>
          </a:p>
          <a:p>
            <a:pPr marL="342900" indent="-342900">
              <a:buFont typeface="Wingdings" panose="05000000000000000000" pitchFamily="2" charset="2"/>
              <a:buChar char="Ø"/>
            </a:pPr>
            <a:r>
              <a:rPr lang="en-US" sz="2000" dirty="0"/>
              <a:t>Provide alternative parking for local residents’ vehicles </a:t>
            </a:r>
          </a:p>
          <a:p>
            <a:pPr marL="342900" indent="-342900">
              <a:buFont typeface="Wingdings" panose="05000000000000000000" pitchFamily="2" charset="2"/>
              <a:buChar char="Ø"/>
            </a:pPr>
            <a:r>
              <a:rPr lang="en-US" sz="2000" dirty="0"/>
              <a:t>Coordinate construction work with EMS</a:t>
            </a:r>
          </a:p>
          <a:p>
            <a:pPr marL="342900" indent="-342900">
              <a:buFont typeface="Wingdings" panose="05000000000000000000" pitchFamily="2" charset="2"/>
              <a:buChar char="Ø"/>
            </a:pPr>
            <a:r>
              <a:rPr lang="en-US" sz="2000" dirty="0"/>
              <a:t>Install construction fencing and signage </a:t>
            </a:r>
          </a:p>
          <a:p>
            <a:pPr marL="342900" indent="-342900">
              <a:buFont typeface="Wingdings" panose="05000000000000000000" pitchFamily="2" charset="2"/>
              <a:buChar char="Ø"/>
            </a:pPr>
            <a:r>
              <a:rPr lang="en-US" sz="2000" dirty="0"/>
              <a:t>Provide dust and mud control</a:t>
            </a:r>
          </a:p>
          <a:p>
            <a:pPr marL="1714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Title 1">
            <a:extLst>
              <a:ext uri="{FF2B5EF4-FFF2-40B4-BE49-F238E27FC236}">
                <a16:creationId xmlns:a16="http://schemas.microsoft.com/office/drawing/2014/main" id="{FB421A1C-18B0-4FF3-8D91-69EF223B9373}"/>
              </a:ext>
            </a:extLst>
          </p:cNvPr>
          <p:cNvSpPr>
            <a:spLocks noGrp="1"/>
          </p:cNvSpPr>
          <p:nvPr>
            <p:ph type="title"/>
          </p:nvPr>
        </p:nvSpPr>
        <p:spPr>
          <a:xfrm>
            <a:off x="431481" y="5133971"/>
            <a:ext cx="4329806" cy="1325563"/>
          </a:xfrm>
        </p:spPr>
        <p:txBody>
          <a:bodyPr>
            <a:normAutofit fontScale="90000"/>
          </a:bodyPr>
          <a:lstStyle/>
          <a:p>
            <a:r>
              <a:rPr lang="en-US" sz="4000" b="1" dirty="0"/>
              <a:t>Location 2:</a:t>
            </a:r>
            <a:br>
              <a:rPr lang="en-US" sz="4000" b="1" dirty="0"/>
            </a:br>
            <a:r>
              <a:rPr lang="en-US" sz="4000" dirty="0"/>
              <a:t>Old Derry Road and Willow Lane</a:t>
            </a:r>
            <a:br>
              <a:rPr lang="en-US" b="1" dirty="0"/>
            </a:br>
            <a:endParaRPr lang="en-US" dirty="0"/>
          </a:p>
        </p:txBody>
      </p:sp>
      <p:pic>
        <p:nvPicPr>
          <p:cNvPr id="25" name="Picture 24">
            <a:extLst>
              <a:ext uri="{FF2B5EF4-FFF2-40B4-BE49-F238E27FC236}">
                <a16:creationId xmlns:a16="http://schemas.microsoft.com/office/drawing/2014/main" id="{70B292DF-903E-4DF5-8A12-6AF973D7F083}"/>
              </a:ext>
            </a:extLst>
          </p:cNvPr>
          <p:cNvPicPr>
            <a:picLocks noChangeAspect="1"/>
          </p:cNvPicPr>
          <p:nvPr/>
        </p:nvPicPr>
        <p:blipFill rotWithShape="1">
          <a:blip r:embed="rId5">
            <a:extLst>
              <a:ext uri="{28A0092B-C50C-407E-A947-70E740481C1C}">
                <a14:useLocalDpi xmlns:a14="http://schemas.microsoft.com/office/drawing/2010/main" val="0"/>
              </a:ext>
            </a:extLst>
          </a:blip>
          <a:srcRect l="490" t="17417" r="454" b="19263"/>
          <a:stretch/>
        </p:blipFill>
        <p:spPr>
          <a:xfrm>
            <a:off x="1962015" y="469276"/>
            <a:ext cx="8267967" cy="3730686"/>
          </a:xfrm>
          <a:prstGeom prst="rect">
            <a:avLst/>
          </a:prstGeom>
        </p:spPr>
      </p:pic>
      <p:pic>
        <p:nvPicPr>
          <p:cNvPr id="10" name="Picture 9" descr="A picture containing shape&#10;&#10;Description automatically generated">
            <a:extLst>
              <a:ext uri="{FF2B5EF4-FFF2-40B4-BE49-F238E27FC236}">
                <a16:creationId xmlns:a16="http://schemas.microsoft.com/office/drawing/2014/main" id="{1EBFB9B7-FF60-4A22-9063-6284F54388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364" y="6547752"/>
            <a:ext cx="732242" cy="170765"/>
          </a:xfrm>
          <a:prstGeom prst="rect">
            <a:avLst/>
          </a:prstGeom>
        </p:spPr>
      </p:pic>
      <p:pic>
        <p:nvPicPr>
          <p:cNvPr id="11" name="Picture 10" descr="A picture containing shape&#10;&#10;Description automatically generated">
            <a:extLst>
              <a:ext uri="{FF2B5EF4-FFF2-40B4-BE49-F238E27FC236}">
                <a16:creationId xmlns:a16="http://schemas.microsoft.com/office/drawing/2014/main" id="{A8FD938B-3197-4632-8D8F-832E3C3611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69042" y="6391736"/>
            <a:ext cx="689594" cy="370026"/>
          </a:xfrm>
          <a:prstGeom prst="rect">
            <a:avLst/>
          </a:prstGeom>
        </p:spPr>
      </p:pic>
      <p:pic>
        <p:nvPicPr>
          <p:cNvPr id="3" name="recording-file (9)">
            <a:hlinkClick r:id="" action="ppaction://media"/>
            <a:extLst>
              <a:ext uri="{FF2B5EF4-FFF2-40B4-BE49-F238E27FC236}">
                <a16:creationId xmlns:a16="http://schemas.microsoft.com/office/drawing/2014/main" id="{A1FE8EE3-B386-45E7-8D49-F0A81C3DCF5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491966" y="5685898"/>
            <a:ext cx="609600" cy="609600"/>
          </a:xfrm>
          <a:prstGeom prst="rect">
            <a:avLst/>
          </a:prstGeom>
        </p:spPr>
      </p:pic>
    </p:spTree>
    <p:extLst>
      <p:ext uri="{BB962C8B-B14F-4D97-AF65-F5344CB8AC3E}">
        <p14:creationId xmlns:p14="http://schemas.microsoft.com/office/powerpoint/2010/main" val="227498516"/>
      </p:ext>
    </p:extLst>
  </p:cSld>
  <p:clrMapOvr>
    <a:masterClrMapping/>
  </p:clrMapOvr>
  <mc:AlternateContent xmlns:mc="http://schemas.openxmlformats.org/markup-compatibility/2006">
    <mc:Choice xmlns:p14="http://schemas.microsoft.com/office/powerpoint/2010/main" Requires="p14">
      <p:transition spd="med" p14:dur="700" advClick="0" advTm="39000">
        <p:fade/>
      </p:transition>
    </mc:Choice>
    <mc:Fallback>
      <p:transition spd="med" advClick="0" advTm="39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804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31DE728-8710-4D0D-ABEA-461458917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2" cy="448944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Rounded Rectangle 28">
            <a:extLst>
              <a:ext uri="{FF2B5EF4-FFF2-40B4-BE49-F238E27FC236}">
                <a16:creationId xmlns:a16="http://schemas.microsoft.com/office/drawing/2014/main" id="{07A0C51E-5464-4470-855E-CA530A59B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59557" y="640091"/>
            <a:ext cx="8072887" cy="3550909"/>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AAA8464-A7BD-4EF9-910A-966F235F54B4}"/>
              </a:ext>
            </a:extLst>
          </p:cNvPr>
          <p:cNvSpPr txBox="1"/>
          <p:nvPr/>
        </p:nvSpPr>
        <p:spPr>
          <a:xfrm>
            <a:off x="5455388" y="4582261"/>
            <a:ext cx="5729264" cy="2368549"/>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900" b="1" i="0" u="none" strike="noStrike" kern="1200" cap="none" spc="0" normalizeH="0" baseline="0" noProof="0" dirty="0">
                <a:ln>
                  <a:noFill/>
                </a:ln>
                <a:solidFill>
                  <a:prstClr val="black"/>
                </a:solidFill>
                <a:effectLst/>
                <a:uLnTx/>
                <a:uFillTx/>
                <a:latin typeface="Calibri" panose="020F0502020204030204"/>
                <a:ea typeface="+mn-ea"/>
                <a:cs typeface="+mn-cs"/>
              </a:rPr>
              <a:t>Type of Impact</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Construction of a trunk sewer and its crossing of Highway 401 will have temporary impacts including:  </a:t>
            </a:r>
          </a:p>
          <a:p>
            <a:pPr marL="285750" indent="-285750">
              <a:buFont typeface="Wingdings" panose="05000000000000000000" pitchFamily="2" charset="2"/>
              <a:buChar char="Ø"/>
            </a:pPr>
            <a:r>
              <a:rPr lang="en-US" dirty="0"/>
              <a:t>Removal of cul-de-sac </a:t>
            </a:r>
          </a:p>
          <a:p>
            <a:pPr marL="285750" indent="-285750">
              <a:buFont typeface="Wingdings" panose="05000000000000000000" pitchFamily="2" charset="2"/>
              <a:buChar char="Ø"/>
            </a:pPr>
            <a:r>
              <a:rPr lang="en-US" dirty="0"/>
              <a:t>Installation of construction access gate</a:t>
            </a:r>
          </a:p>
          <a:p>
            <a:pPr marL="285750" indent="-285750">
              <a:buFont typeface="Wingdings" panose="05000000000000000000" pitchFamily="2" charset="2"/>
              <a:buChar char="Ø"/>
            </a:pPr>
            <a:r>
              <a:rPr lang="en-US" dirty="0"/>
              <a:t>Increased traffic</a:t>
            </a:r>
          </a:p>
        </p:txBody>
      </p:sp>
      <p:sp>
        <p:nvSpPr>
          <p:cNvPr id="26" name="Title 1">
            <a:extLst>
              <a:ext uri="{FF2B5EF4-FFF2-40B4-BE49-F238E27FC236}">
                <a16:creationId xmlns:a16="http://schemas.microsoft.com/office/drawing/2014/main" id="{FB421A1C-18B0-4FF3-8D91-69EF223B9373}"/>
              </a:ext>
            </a:extLst>
          </p:cNvPr>
          <p:cNvSpPr>
            <a:spLocks noGrp="1"/>
          </p:cNvSpPr>
          <p:nvPr>
            <p:ph type="title"/>
          </p:nvPr>
        </p:nvSpPr>
        <p:spPr>
          <a:xfrm>
            <a:off x="431481" y="5133971"/>
            <a:ext cx="4329806" cy="1325563"/>
          </a:xfrm>
        </p:spPr>
        <p:txBody>
          <a:bodyPr>
            <a:normAutofit/>
          </a:bodyPr>
          <a:lstStyle/>
          <a:p>
            <a:r>
              <a:rPr lang="en-US" sz="4000" b="1"/>
              <a:t>Location 3: </a:t>
            </a:r>
            <a:br>
              <a:rPr lang="en-US" sz="4000" b="1"/>
            </a:br>
            <a:r>
              <a:rPr lang="en-US" sz="4000"/>
              <a:t>Lamplight Way</a:t>
            </a:r>
            <a:endParaRPr lang="en-US" dirty="0"/>
          </a:p>
        </p:txBody>
      </p:sp>
      <p:pic>
        <p:nvPicPr>
          <p:cNvPr id="10" name="Picture 9" descr="Diagram, engineering drawing&#10;&#10;Description automatically generated">
            <a:extLst>
              <a:ext uri="{FF2B5EF4-FFF2-40B4-BE49-F238E27FC236}">
                <a16:creationId xmlns:a16="http://schemas.microsoft.com/office/drawing/2014/main" id="{964D5F9A-D9EB-4647-9623-38C02253AB87}"/>
              </a:ext>
            </a:extLst>
          </p:cNvPr>
          <p:cNvPicPr>
            <a:picLocks noChangeAspect="1"/>
          </p:cNvPicPr>
          <p:nvPr/>
        </p:nvPicPr>
        <p:blipFill rotWithShape="1">
          <a:blip r:embed="rId5">
            <a:extLst>
              <a:ext uri="{28A0092B-C50C-407E-A947-70E740481C1C}">
                <a14:useLocalDpi xmlns:a14="http://schemas.microsoft.com/office/drawing/2010/main" val="0"/>
              </a:ext>
            </a:extLst>
          </a:blip>
          <a:srcRect l="30789" t="26502" r="19370" b="46826"/>
          <a:stretch/>
        </p:blipFill>
        <p:spPr>
          <a:xfrm>
            <a:off x="1701130" y="632886"/>
            <a:ext cx="8554880" cy="3550909"/>
          </a:xfrm>
          <a:prstGeom prst="rect">
            <a:avLst/>
          </a:prstGeom>
        </p:spPr>
      </p:pic>
      <p:pic>
        <p:nvPicPr>
          <p:cNvPr id="16" name="Picture 15" descr="A picture containing shape&#10;&#10;Description automatically generated">
            <a:extLst>
              <a:ext uri="{FF2B5EF4-FFF2-40B4-BE49-F238E27FC236}">
                <a16:creationId xmlns:a16="http://schemas.microsoft.com/office/drawing/2014/main" id="{6989361D-8B7B-428A-8641-BC04DC4BD0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364" y="6547752"/>
            <a:ext cx="732242" cy="170765"/>
          </a:xfrm>
          <a:prstGeom prst="rect">
            <a:avLst/>
          </a:prstGeom>
        </p:spPr>
      </p:pic>
      <p:pic>
        <p:nvPicPr>
          <p:cNvPr id="17" name="Picture 16" descr="A picture containing shape&#10;&#10;Description automatically generated">
            <a:extLst>
              <a:ext uri="{FF2B5EF4-FFF2-40B4-BE49-F238E27FC236}">
                <a16:creationId xmlns:a16="http://schemas.microsoft.com/office/drawing/2014/main" id="{8B5275B0-41E7-4B89-A8A2-6A8F29BF57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69042" y="6391736"/>
            <a:ext cx="689594" cy="370026"/>
          </a:xfrm>
          <a:prstGeom prst="rect">
            <a:avLst/>
          </a:prstGeom>
        </p:spPr>
      </p:pic>
      <p:pic>
        <p:nvPicPr>
          <p:cNvPr id="2" name="recording-file (10)">
            <a:hlinkClick r:id="" action="ppaction://media"/>
            <a:extLst>
              <a:ext uri="{FF2B5EF4-FFF2-40B4-BE49-F238E27FC236}">
                <a16:creationId xmlns:a16="http://schemas.microsoft.com/office/drawing/2014/main" id="{22A5867F-D950-483D-88D5-01A62ECCE47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582400" y="5491952"/>
            <a:ext cx="609600" cy="609600"/>
          </a:xfrm>
          <a:prstGeom prst="rect">
            <a:avLst/>
          </a:prstGeom>
        </p:spPr>
      </p:pic>
    </p:spTree>
    <p:extLst>
      <p:ext uri="{BB962C8B-B14F-4D97-AF65-F5344CB8AC3E}">
        <p14:creationId xmlns:p14="http://schemas.microsoft.com/office/powerpoint/2010/main" val="709929246"/>
      </p:ext>
    </p:extLst>
  </p:cSld>
  <p:clrMapOvr>
    <a:masterClrMapping/>
  </p:clrMapOvr>
  <mc:AlternateContent xmlns:mc="http://schemas.openxmlformats.org/markup-compatibility/2006">
    <mc:Choice xmlns:p14="http://schemas.microsoft.com/office/powerpoint/2010/main" Requires="p14">
      <p:transition spd="med" p14:dur="700" advClick="0" advTm="63000">
        <p:fade/>
      </p:transition>
    </mc:Choice>
    <mc:Fallback>
      <p:transition spd="med" advClick="0" advTm="6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95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31DE728-8710-4D0D-ABEA-461458917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2" cy="448944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Rounded Rectangle 28">
            <a:extLst>
              <a:ext uri="{FF2B5EF4-FFF2-40B4-BE49-F238E27FC236}">
                <a16:creationId xmlns:a16="http://schemas.microsoft.com/office/drawing/2014/main" id="{07A0C51E-5464-4470-855E-CA530A59B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59557" y="640091"/>
            <a:ext cx="8072887" cy="3550909"/>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AAA8464-A7BD-4EF9-910A-966F235F54B4}"/>
              </a:ext>
            </a:extLst>
          </p:cNvPr>
          <p:cNvSpPr txBox="1"/>
          <p:nvPr/>
        </p:nvSpPr>
        <p:spPr>
          <a:xfrm>
            <a:off x="5455388" y="4582261"/>
            <a:ext cx="5729264" cy="2368549"/>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900" b="1" i="0" u="none" strike="noStrike" kern="1200" cap="none" spc="0" normalizeH="0" baseline="0" noProof="0" dirty="0">
                <a:ln>
                  <a:noFill/>
                </a:ln>
                <a:solidFill>
                  <a:prstClr val="black"/>
                </a:solidFill>
                <a:effectLst/>
                <a:uLnTx/>
                <a:uFillTx/>
                <a:latin typeface="Calibri" panose="020F0502020204030204"/>
                <a:ea typeface="+mn-ea"/>
                <a:cs typeface="+mn-cs"/>
              </a:rPr>
              <a:t>Actions Taken to Reduce</a:t>
            </a:r>
            <a:r>
              <a:rPr lang="en-US" sz="1900" b="1" dirty="0">
                <a:solidFill>
                  <a:prstClr val="black"/>
                </a:solidFill>
                <a:latin typeface="Calibri" panose="020F0502020204030204"/>
              </a:rPr>
              <a:t> Impacts to the Community</a:t>
            </a:r>
          </a:p>
          <a:p>
            <a:pPr marL="285750" indent="-285750">
              <a:buFont typeface="Wingdings" panose="05000000000000000000" pitchFamily="2" charset="2"/>
              <a:buChar char="Ø"/>
            </a:pPr>
            <a:r>
              <a:rPr lang="en-US" dirty="0"/>
              <a:t>No construction within the road</a:t>
            </a:r>
          </a:p>
          <a:p>
            <a:pPr marL="285750" indent="-285750">
              <a:buFont typeface="Wingdings" panose="05000000000000000000" pitchFamily="2" charset="2"/>
              <a:buChar char="Ø"/>
            </a:pPr>
            <a:r>
              <a:rPr lang="en-US" dirty="0"/>
              <a:t>Restore cul-de-sac to original condition</a:t>
            </a:r>
          </a:p>
          <a:p>
            <a:pPr marL="285750" indent="-285750">
              <a:buFont typeface="Wingdings" panose="05000000000000000000" pitchFamily="2" charset="2"/>
              <a:buChar char="Ø"/>
            </a:pPr>
            <a:r>
              <a:rPr lang="en-US" dirty="0"/>
              <a:t>Have full-time traffic flag person at construction access gate</a:t>
            </a:r>
          </a:p>
          <a:p>
            <a:pPr marL="285750" indent="-285750">
              <a:buFont typeface="Wingdings" panose="05000000000000000000" pitchFamily="2" charset="2"/>
              <a:buChar char="Ø"/>
            </a:pPr>
            <a:r>
              <a:rPr lang="en-US" dirty="0"/>
              <a:t>Provide for dust and mud control</a:t>
            </a:r>
          </a:p>
          <a:p>
            <a:pPr marL="285750" indent="-285750">
              <a:buFont typeface="Wingdings" panose="05000000000000000000" pitchFamily="2" charset="2"/>
              <a:buChar char="Ø"/>
            </a:pPr>
            <a:r>
              <a:rPr lang="en-US" dirty="0"/>
              <a:t>Limit contractor access times</a:t>
            </a:r>
          </a:p>
          <a:p>
            <a:pPr marL="285750" indent="-285750">
              <a:buFont typeface="Wingdings" panose="05000000000000000000" pitchFamily="2" charset="2"/>
              <a:buChar char="Ø"/>
            </a:pPr>
            <a:r>
              <a:rPr lang="en-US" dirty="0"/>
              <a:t>Restrict operation of heavy vehicles to 7am to 7pm</a:t>
            </a:r>
          </a:p>
          <a:p>
            <a:pPr marL="1714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Title 1">
            <a:extLst>
              <a:ext uri="{FF2B5EF4-FFF2-40B4-BE49-F238E27FC236}">
                <a16:creationId xmlns:a16="http://schemas.microsoft.com/office/drawing/2014/main" id="{FB421A1C-18B0-4FF3-8D91-69EF223B9373}"/>
              </a:ext>
            </a:extLst>
          </p:cNvPr>
          <p:cNvSpPr>
            <a:spLocks noGrp="1"/>
          </p:cNvSpPr>
          <p:nvPr>
            <p:ph type="title"/>
          </p:nvPr>
        </p:nvSpPr>
        <p:spPr>
          <a:xfrm>
            <a:off x="431481" y="5133971"/>
            <a:ext cx="4329806" cy="1325563"/>
          </a:xfrm>
        </p:spPr>
        <p:txBody>
          <a:bodyPr>
            <a:normAutofit/>
          </a:bodyPr>
          <a:lstStyle/>
          <a:p>
            <a:r>
              <a:rPr lang="en-US" sz="4000" b="1" dirty="0"/>
              <a:t>Location 3: </a:t>
            </a:r>
            <a:br>
              <a:rPr lang="en-US" sz="4000" b="1" dirty="0"/>
            </a:br>
            <a:r>
              <a:rPr lang="en-US" sz="4000" dirty="0"/>
              <a:t>Lamplight Way</a:t>
            </a:r>
            <a:endParaRPr lang="en-US" dirty="0"/>
          </a:p>
        </p:txBody>
      </p:sp>
      <p:grpSp>
        <p:nvGrpSpPr>
          <p:cNvPr id="3" name="Group 2">
            <a:extLst>
              <a:ext uri="{FF2B5EF4-FFF2-40B4-BE49-F238E27FC236}">
                <a16:creationId xmlns:a16="http://schemas.microsoft.com/office/drawing/2014/main" id="{8F84C020-8C54-4A2F-8712-81EC2912DC5B}"/>
              </a:ext>
            </a:extLst>
          </p:cNvPr>
          <p:cNvGrpSpPr/>
          <p:nvPr/>
        </p:nvGrpSpPr>
        <p:grpSpPr>
          <a:xfrm>
            <a:off x="1701130" y="632886"/>
            <a:ext cx="8554880" cy="3550909"/>
            <a:chOff x="1701130" y="632886"/>
            <a:chExt cx="8554880" cy="3550909"/>
          </a:xfrm>
        </p:grpSpPr>
        <p:pic>
          <p:nvPicPr>
            <p:cNvPr id="10" name="Picture 9" descr="Diagram, engineering drawing&#10;&#10;Description automatically generated">
              <a:extLst>
                <a:ext uri="{FF2B5EF4-FFF2-40B4-BE49-F238E27FC236}">
                  <a16:creationId xmlns:a16="http://schemas.microsoft.com/office/drawing/2014/main" id="{964D5F9A-D9EB-4647-9623-38C02253AB87}"/>
                </a:ext>
              </a:extLst>
            </p:cNvPr>
            <p:cNvPicPr>
              <a:picLocks noChangeAspect="1"/>
            </p:cNvPicPr>
            <p:nvPr/>
          </p:nvPicPr>
          <p:blipFill rotWithShape="1">
            <a:blip r:embed="rId5">
              <a:extLst>
                <a:ext uri="{28A0092B-C50C-407E-A947-70E740481C1C}">
                  <a14:useLocalDpi xmlns:a14="http://schemas.microsoft.com/office/drawing/2010/main" val="0"/>
                </a:ext>
              </a:extLst>
            </a:blip>
            <a:srcRect l="30789" t="26502" r="19370" b="46826"/>
            <a:stretch/>
          </p:blipFill>
          <p:spPr>
            <a:xfrm>
              <a:off x="1701130" y="632886"/>
              <a:ext cx="8554880" cy="3550909"/>
            </a:xfrm>
            <a:prstGeom prst="rect">
              <a:avLst/>
            </a:prstGeom>
          </p:spPr>
        </p:pic>
        <p:sp>
          <p:nvSpPr>
            <p:cNvPr id="2" name="Rectangle 1">
              <a:extLst>
                <a:ext uri="{FF2B5EF4-FFF2-40B4-BE49-F238E27FC236}">
                  <a16:creationId xmlns:a16="http://schemas.microsoft.com/office/drawing/2014/main" id="{96CBD83F-3C22-4139-9EFC-337E650FB131}"/>
                </a:ext>
              </a:extLst>
            </p:cNvPr>
            <p:cNvSpPr/>
            <p:nvPr/>
          </p:nvSpPr>
          <p:spPr>
            <a:xfrm>
              <a:off x="7389628" y="1892595"/>
              <a:ext cx="733646" cy="202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Picture 12" descr="A picture containing shape&#10;&#10;Description automatically generated">
            <a:extLst>
              <a:ext uri="{FF2B5EF4-FFF2-40B4-BE49-F238E27FC236}">
                <a16:creationId xmlns:a16="http://schemas.microsoft.com/office/drawing/2014/main" id="{6BA0074A-516F-4E28-9C4B-AF479B2F27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364" y="6547752"/>
            <a:ext cx="732242" cy="170765"/>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C4C0057B-DFBA-4E56-AE21-56A0B239CB0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69042" y="6391736"/>
            <a:ext cx="689594" cy="370026"/>
          </a:xfrm>
          <a:prstGeom prst="rect">
            <a:avLst/>
          </a:prstGeom>
        </p:spPr>
      </p:pic>
      <p:pic>
        <p:nvPicPr>
          <p:cNvPr id="4" name="recording-file (11)">
            <a:hlinkClick r:id="" action="ppaction://media"/>
            <a:extLst>
              <a:ext uri="{FF2B5EF4-FFF2-40B4-BE49-F238E27FC236}">
                <a16:creationId xmlns:a16="http://schemas.microsoft.com/office/drawing/2014/main" id="{056892C0-EB20-46AB-BE38-4A78269A49A0}"/>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573953" y="5766535"/>
            <a:ext cx="609600" cy="609600"/>
          </a:xfrm>
          <a:prstGeom prst="rect">
            <a:avLst/>
          </a:prstGeom>
        </p:spPr>
      </p:pic>
    </p:spTree>
    <p:extLst>
      <p:ext uri="{BB962C8B-B14F-4D97-AF65-F5344CB8AC3E}">
        <p14:creationId xmlns:p14="http://schemas.microsoft.com/office/powerpoint/2010/main" val="2330281791"/>
      </p:ext>
    </p:extLst>
  </p:cSld>
  <p:clrMapOvr>
    <a:masterClrMapping/>
  </p:clrMapOvr>
  <mc:AlternateContent xmlns:mc="http://schemas.openxmlformats.org/markup-compatibility/2006">
    <mc:Choice xmlns:p14="http://schemas.microsoft.com/office/powerpoint/2010/main" Requires="p14">
      <p:transition spd="med" p14:dur="700" advClick="0" advTm="36000">
        <p:fade/>
      </p:transition>
    </mc:Choice>
    <mc:Fallback>
      <p:transition spd="med" advClick="0" advTm="3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45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8A7C58-A9A4-4AC3-AB72-99C2143FA76E}"/>
              </a:ext>
            </a:extLst>
          </p:cNvPr>
          <p:cNvSpPr>
            <a:spLocks noGrp="1"/>
          </p:cNvSpPr>
          <p:nvPr>
            <p:ph type="title"/>
          </p:nvPr>
        </p:nvSpPr>
        <p:spPr>
          <a:xfrm>
            <a:off x="830951" y="499983"/>
            <a:ext cx="3419856" cy="1463040"/>
          </a:xfrm>
        </p:spPr>
        <p:txBody>
          <a:bodyPr vert="horz" lIns="91440" tIns="45720" rIns="91440" bIns="45720" rtlCol="0" anchor="ctr">
            <a:normAutofit fontScale="90000"/>
          </a:bodyPr>
          <a:lstStyle/>
          <a:p>
            <a:br>
              <a:rPr lang="en-US" sz="4800" kern="1200" dirty="0">
                <a:solidFill>
                  <a:schemeClr val="tx1"/>
                </a:solidFill>
                <a:latin typeface="+mj-lt"/>
                <a:ea typeface="+mj-ea"/>
                <a:cs typeface="+mj-cs"/>
              </a:rPr>
            </a:br>
            <a:r>
              <a:rPr lang="en-US" sz="4800" kern="1200" dirty="0">
                <a:solidFill>
                  <a:schemeClr val="tx1"/>
                </a:solidFill>
                <a:latin typeface="+mj-lt"/>
                <a:ea typeface="+mj-ea"/>
                <a:cs typeface="+mj-cs"/>
              </a:rPr>
              <a:t>Project Schedule</a:t>
            </a:r>
          </a:p>
        </p:txBody>
      </p:sp>
      <p:sp>
        <p:nvSpPr>
          <p:cNvPr id="26"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A9A0C520-4BB4-43B1-B010-E0D485496A04}"/>
              </a:ext>
            </a:extLst>
          </p:cNvPr>
          <p:cNvSpPr txBox="1"/>
          <p:nvPr/>
        </p:nvSpPr>
        <p:spPr>
          <a:xfrm>
            <a:off x="4459224" y="608393"/>
            <a:ext cx="6894576" cy="1463040"/>
          </a:xfrm>
          <a:prstGeom prst="rect">
            <a:avLst/>
          </a:prstGeom>
        </p:spPr>
        <p:txBody>
          <a:bodyPr vert="horz" lIns="91440" tIns="45720" rIns="91440" bIns="45720" rtlCol="0" anchor="ctr">
            <a:normAutofit/>
          </a:bodyPr>
          <a:lstStyle/>
          <a:p>
            <a:pPr>
              <a:lnSpc>
                <a:spcPct val="90000"/>
              </a:lnSpc>
              <a:spcAft>
                <a:spcPts val="600"/>
              </a:spcAft>
            </a:pPr>
            <a:r>
              <a:rPr lang="en-US" sz="2200" dirty="0"/>
              <a:t>The final schedule will be coordinated between contractor, regulatory bodies, and Region’s operational requirements.</a:t>
            </a:r>
          </a:p>
        </p:txBody>
      </p:sp>
      <p:sp>
        <p:nvSpPr>
          <p:cNvPr id="4" name="Slide Number Placeholder 3">
            <a:extLst>
              <a:ext uri="{FF2B5EF4-FFF2-40B4-BE49-F238E27FC236}">
                <a16:creationId xmlns:a16="http://schemas.microsoft.com/office/drawing/2014/main" id="{5F80DDD4-FA91-40B8-A06B-54976A6F23AD}"/>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a:spcAft>
                <a:spcPts val="600"/>
              </a:spcAft>
            </a:pPr>
            <a:fld id="{9B3E39EC-4BE2-4DEA-81C0-4ABC0AAB4AC0}" type="slidenum">
              <a:rPr lang="en-US"/>
              <a:pPr>
                <a:spcAft>
                  <a:spcPts val="600"/>
                </a:spcAft>
              </a:pPr>
              <a:t>13</a:t>
            </a:fld>
            <a:endParaRPr lang="en-US" dirty="0"/>
          </a:p>
        </p:txBody>
      </p:sp>
      <p:graphicFrame>
        <p:nvGraphicFramePr>
          <p:cNvPr id="3" name="Table 5">
            <a:extLst>
              <a:ext uri="{FF2B5EF4-FFF2-40B4-BE49-F238E27FC236}">
                <a16:creationId xmlns:a16="http://schemas.microsoft.com/office/drawing/2014/main" id="{489F5ACC-CC01-47E0-B217-36CCA5BF76CE}"/>
              </a:ext>
            </a:extLst>
          </p:cNvPr>
          <p:cNvGraphicFramePr>
            <a:graphicFrameLocks noGrp="1"/>
          </p:cNvGraphicFramePr>
          <p:nvPr>
            <p:extLst>
              <p:ext uri="{D42A27DB-BD31-4B8C-83A1-F6EECF244321}">
                <p14:modId xmlns:p14="http://schemas.microsoft.com/office/powerpoint/2010/main" val="2857994504"/>
              </p:ext>
            </p:extLst>
          </p:nvPr>
        </p:nvGraphicFramePr>
        <p:xfrm>
          <a:off x="830951" y="2135957"/>
          <a:ext cx="11293813" cy="3949663"/>
        </p:xfrm>
        <a:graphic>
          <a:graphicData uri="http://schemas.openxmlformats.org/drawingml/2006/table">
            <a:tbl>
              <a:tblPr firstRow="1" bandRow="1">
                <a:tableStyleId>{912C8C85-51F0-491E-9774-3900AFEF0FD7}</a:tableStyleId>
              </a:tblPr>
              <a:tblGrid>
                <a:gridCol w="1615687">
                  <a:extLst>
                    <a:ext uri="{9D8B030D-6E8A-4147-A177-3AD203B41FA5}">
                      <a16:colId xmlns:a16="http://schemas.microsoft.com/office/drawing/2014/main" val="2368855882"/>
                    </a:ext>
                  </a:extLst>
                </a:gridCol>
                <a:gridCol w="1346886">
                  <a:extLst>
                    <a:ext uri="{9D8B030D-6E8A-4147-A177-3AD203B41FA5}">
                      <a16:colId xmlns:a16="http://schemas.microsoft.com/office/drawing/2014/main" val="2808934186"/>
                    </a:ext>
                  </a:extLst>
                </a:gridCol>
                <a:gridCol w="347135">
                  <a:extLst>
                    <a:ext uri="{9D8B030D-6E8A-4147-A177-3AD203B41FA5}">
                      <a16:colId xmlns:a16="http://schemas.microsoft.com/office/drawing/2014/main" val="4067562999"/>
                    </a:ext>
                  </a:extLst>
                </a:gridCol>
                <a:gridCol w="347135">
                  <a:extLst>
                    <a:ext uri="{9D8B030D-6E8A-4147-A177-3AD203B41FA5}">
                      <a16:colId xmlns:a16="http://schemas.microsoft.com/office/drawing/2014/main" val="793328703"/>
                    </a:ext>
                  </a:extLst>
                </a:gridCol>
                <a:gridCol w="347135">
                  <a:extLst>
                    <a:ext uri="{9D8B030D-6E8A-4147-A177-3AD203B41FA5}">
                      <a16:colId xmlns:a16="http://schemas.microsoft.com/office/drawing/2014/main" val="3441129729"/>
                    </a:ext>
                  </a:extLst>
                </a:gridCol>
                <a:gridCol w="347135">
                  <a:extLst>
                    <a:ext uri="{9D8B030D-6E8A-4147-A177-3AD203B41FA5}">
                      <a16:colId xmlns:a16="http://schemas.microsoft.com/office/drawing/2014/main" val="284145021"/>
                    </a:ext>
                  </a:extLst>
                </a:gridCol>
                <a:gridCol w="347135">
                  <a:extLst>
                    <a:ext uri="{9D8B030D-6E8A-4147-A177-3AD203B41FA5}">
                      <a16:colId xmlns:a16="http://schemas.microsoft.com/office/drawing/2014/main" val="1146892265"/>
                    </a:ext>
                  </a:extLst>
                </a:gridCol>
                <a:gridCol w="347135">
                  <a:extLst>
                    <a:ext uri="{9D8B030D-6E8A-4147-A177-3AD203B41FA5}">
                      <a16:colId xmlns:a16="http://schemas.microsoft.com/office/drawing/2014/main" val="3415536773"/>
                    </a:ext>
                  </a:extLst>
                </a:gridCol>
                <a:gridCol w="347135">
                  <a:extLst>
                    <a:ext uri="{9D8B030D-6E8A-4147-A177-3AD203B41FA5}">
                      <a16:colId xmlns:a16="http://schemas.microsoft.com/office/drawing/2014/main" val="2642509290"/>
                    </a:ext>
                  </a:extLst>
                </a:gridCol>
                <a:gridCol w="347135">
                  <a:extLst>
                    <a:ext uri="{9D8B030D-6E8A-4147-A177-3AD203B41FA5}">
                      <a16:colId xmlns:a16="http://schemas.microsoft.com/office/drawing/2014/main" val="2223193367"/>
                    </a:ext>
                  </a:extLst>
                </a:gridCol>
                <a:gridCol w="347135">
                  <a:extLst>
                    <a:ext uri="{9D8B030D-6E8A-4147-A177-3AD203B41FA5}">
                      <a16:colId xmlns:a16="http://schemas.microsoft.com/office/drawing/2014/main" val="2614231432"/>
                    </a:ext>
                  </a:extLst>
                </a:gridCol>
                <a:gridCol w="347135">
                  <a:extLst>
                    <a:ext uri="{9D8B030D-6E8A-4147-A177-3AD203B41FA5}">
                      <a16:colId xmlns:a16="http://schemas.microsoft.com/office/drawing/2014/main" val="2334029443"/>
                    </a:ext>
                  </a:extLst>
                </a:gridCol>
                <a:gridCol w="347135">
                  <a:extLst>
                    <a:ext uri="{9D8B030D-6E8A-4147-A177-3AD203B41FA5}">
                      <a16:colId xmlns:a16="http://schemas.microsoft.com/office/drawing/2014/main" val="235185733"/>
                    </a:ext>
                  </a:extLst>
                </a:gridCol>
                <a:gridCol w="347135">
                  <a:extLst>
                    <a:ext uri="{9D8B030D-6E8A-4147-A177-3AD203B41FA5}">
                      <a16:colId xmlns:a16="http://schemas.microsoft.com/office/drawing/2014/main" val="3910701519"/>
                    </a:ext>
                  </a:extLst>
                </a:gridCol>
                <a:gridCol w="347135">
                  <a:extLst>
                    <a:ext uri="{9D8B030D-6E8A-4147-A177-3AD203B41FA5}">
                      <a16:colId xmlns:a16="http://schemas.microsoft.com/office/drawing/2014/main" val="2054877800"/>
                    </a:ext>
                  </a:extLst>
                </a:gridCol>
                <a:gridCol w="347135">
                  <a:extLst>
                    <a:ext uri="{9D8B030D-6E8A-4147-A177-3AD203B41FA5}">
                      <a16:colId xmlns:a16="http://schemas.microsoft.com/office/drawing/2014/main" val="1567694507"/>
                    </a:ext>
                  </a:extLst>
                </a:gridCol>
                <a:gridCol w="347135">
                  <a:extLst>
                    <a:ext uri="{9D8B030D-6E8A-4147-A177-3AD203B41FA5}">
                      <a16:colId xmlns:a16="http://schemas.microsoft.com/office/drawing/2014/main" val="1894829555"/>
                    </a:ext>
                  </a:extLst>
                </a:gridCol>
                <a:gridCol w="347135">
                  <a:extLst>
                    <a:ext uri="{9D8B030D-6E8A-4147-A177-3AD203B41FA5}">
                      <a16:colId xmlns:a16="http://schemas.microsoft.com/office/drawing/2014/main" val="262889136"/>
                    </a:ext>
                  </a:extLst>
                </a:gridCol>
                <a:gridCol w="265873">
                  <a:extLst>
                    <a:ext uri="{9D8B030D-6E8A-4147-A177-3AD203B41FA5}">
                      <a16:colId xmlns:a16="http://schemas.microsoft.com/office/drawing/2014/main" val="3533001785"/>
                    </a:ext>
                  </a:extLst>
                </a:gridCol>
                <a:gridCol w="428397">
                  <a:extLst>
                    <a:ext uri="{9D8B030D-6E8A-4147-A177-3AD203B41FA5}">
                      <a16:colId xmlns:a16="http://schemas.microsoft.com/office/drawing/2014/main" val="3915153014"/>
                    </a:ext>
                  </a:extLst>
                </a:gridCol>
                <a:gridCol w="347135">
                  <a:extLst>
                    <a:ext uri="{9D8B030D-6E8A-4147-A177-3AD203B41FA5}">
                      <a16:colId xmlns:a16="http://schemas.microsoft.com/office/drawing/2014/main" val="3545317637"/>
                    </a:ext>
                  </a:extLst>
                </a:gridCol>
                <a:gridCol w="347135">
                  <a:extLst>
                    <a:ext uri="{9D8B030D-6E8A-4147-A177-3AD203B41FA5}">
                      <a16:colId xmlns:a16="http://schemas.microsoft.com/office/drawing/2014/main" val="2397858655"/>
                    </a:ext>
                  </a:extLst>
                </a:gridCol>
                <a:gridCol w="347135">
                  <a:extLst>
                    <a:ext uri="{9D8B030D-6E8A-4147-A177-3AD203B41FA5}">
                      <a16:colId xmlns:a16="http://schemas.microsoft.com/office/drawing/2014/main" val="2382645560"/>
                    </a:ext>
                  </a:extLst>
                </a:gridCol>
                <a:gridCol w="347135">
                  <a:extLst>
                    <a:ext uri="{9D8B030D-6E8A-4147-A177-3AD203B41FA5}">
                      <a16:colId xmlns:a16="http://schemas.microsoft.com/office/drawing/2014/main" val="3312779899"/>
                    </a:ext>
                  </a:extLst>
                </a:gridCol>
                <a:gridCol w="347135">
                  <a:extLst>
                    <a:ext uri="{9D8B030D-6E8A-4147-A177-3AD203B41FA5}">
                      <a16:colId xmlns:a16="http://schemas.microsoft.com/office/drawing/2014/main" val="2737033103"/>
                    </a:ext>
                  </a:extLst>
                </a:gridCol>
                <a:gridCol w="347135">
                  <a:extLst>
                    <a:ext uri="{9D8B030D-6E8A-4147-A177-3AD203B41FA5}">
                      <a16:colId xmlns:a16="http://schemas.microsoft.com/office/drawing/2014/main" val="373599175"/>
                    </a:ext>
                  </a:extLst>
                </a:gridCol>
              </a:tblGrid>
              <a:tr h="425847">
                <a:tc>
                  <a:txBody>
                    <a:bodyPr/>
                    <a:lstStyle/>
                    <a:p>
                      <a:r>
                        <a:rPr lang="en-US" sz="1900" dirty="0"/>
                        <a:t>Site</a:t>
                      </a:r>
                    </a:p>
                  </a:txBody>
                  <a:tcPr marL="95255" marR="95255" marT="47628" marB="47628"/>
                </a:tc>
                <a:tc>
                  <a:txBody>
                    <a:bodyPr/>
                    <a:lstStyle/>
                    <a:p>
                      <a:endParaRPr lang="en-US" sz="1900" dirty="0"/>
                    </a:p>
                  </a:txBody>
                  <a:tcPr marL="95255" marR="95255" marT="47628" marB="47628"/>
                </a:tc>
                <a:tc gridSpan="4">
                  <a:txBody>
                    <a:bodyPr/>
                    <a:lstStyle/>
                    <a:p>
                      <a:pPr algn="ctr"/>
                      <a:r>
                        <a:rPr lang="en-US" sz="1900" dirty="0"/>
                        <a:t>2021</a:t>
                      </a:r>
                    </a:p>
                  </a:txBody>
                  <a:tcPr marL="95255" marR="95255" marT="47628" marB="47628"/>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r>
                        <a:rPr lang="en-US" sz="1900" dirty="0"/>
                        <a:t>2022</a:t>
                      </a:r>
                    </a:p>
                  </a:txBody>
                  <a:tcPr marL="95255" marR="95255" marT="47628" marB="47628"/>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r>
                        <a:rPr lang="en-US" sz="1900" dirty="0"/>
                        <a:t>2023</a:t>
                      </a:r>
                    </a:p>
                  </a:txBody>
                  <a:tcPr marL="95255" marR="95255" marT="47628" marB="47628"/>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r>
                        <a:rPr lang="en-US" sz="1900" dirty="0"/>
                        <a:t>2024</a:t>
                      </a:r>
                    </a:p>
                  </a:txBody>
                  <a:tcPr marL="95255" marR="95255" marT="47628" marB="47628"/>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r>
                        <a:rPr lang="en-US" sz="1900" dirty="0"/>
                        <a:t>2025</a:t>
                      </a:r>
                    </a:p>
                  </a:txBody>
                  <a:tcPr marL="95255" marR="95255" marT="47628" marB="47628"/>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r>
                        <a:rPr lang="en-US" sz="1900" dirty="0"/>
                        <a:t>2026</a:t>
                      </a:r>
                    </a:p>
                  </a:txBody>
                  <a:tcPr marL="95255" marR="95255" marT="47628" marB="47628"/>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494319512"/>
                  </a:ext>
                </a:extLst>
              </a:tr>
              <a:tr h="395800">
                <a:tc>
                  <a:txBody>
                    <a:bodyPr/>
                    <a:lstStyle/>
                    <a:p>
                      <a:endParaRPr lang="en-US" sz="1900" dirty="0"/>
                    </a:p>
                  </a:txBody>
                  <a:tcPr marL="95255" marR="95255" marT="47628" marB="47628"/>
                </a:tc>
                <a:tc>
                  <a:txBody>
                    <a:bodyPr/>
                    <a:lstStyle/>
                    <a:p>
                      <a:endParaRPr lang="en-US" sz="1900" dirty="0"/>
                    </a:p>
                  </a:txBody>
                  <a:tcPr marL="95255" marR="95255" marT="47628" marB="47628"/>
                </a:tc>
                <a:tc>
                  <a:txBody>
                    <a:bodyPr/>
                    <a:lstStyle/>
                    <a:p>
                      <a:r>
                        <a:rPr lang="en-US" sz="1300" b="0" dirty="0"/>
                        <a:t>Q1</a:t>
                      </a:r>
                    </a:p>
                  </a:txBody>
                  <a:tcPr marL="95255" marR="95255" marT="47628" marB="47628" vert="vert270"/>
                </a:tc>
                <a:tc>
                  <a:txBody>
                    <a:bodyPr/>
                    <a:lstStyle/>
                    <a:p>
                      <a:r>
                        <a:rPr lang="en-US" sz="1300" b="0" dirty="0"/>
                        <a:t>Q2</a:t>
                      </a:r>
                    </a:p>
                  </a:txBody>
                  <a:tcPr marL="95255" marR="95255" marT="47628" marB="47628" vert="vert270"/>
                </a:tc>
                <a:tc>
                  <a:txBody>
                    <a:bodyPr/>
                    <a:lstStyle/>
                    <a:p>
                      <a:r>
                        <a:rPr lang="en-US" sz="1300" b="0" dirty="0"/>
                        <a:t>Q3</a:t>
                      </a:r>
                    </a:p>
                  </a:txBody>
                  <a:tcPr marL="95255" marR="95255" marT="47628" marB="47628" vert="vert270"/>
                </a:tc>
                <a:tc>
                  <a:txBody>
                    <a:bodyPr/>
                    <a:lstStyle/>
                    <a:p>
                      <a:r>
                        <a:rPr lang="en-US" sz="1300" b="0" dirty="0"/>
                        <a:t>Q4</a:t>
                      </a:r>
                    </a:p>
                  </a:txBody>
                  <a:tcPr marL="95255" marR="95255" marT="47628" marB="47628" vert="vert270"/>
                </a:tc>
                <a:tc>
                  <a:txBody>
                    <a:bodyPr/>
                    <a:lstStyle/>
                    <a:p>
                      <a:r>
                        <a:rPr lang="en-US" sz="1300" b="0" dirty="0"/>
                        <a:t>Q1</a:t>
                      </a:r>
                    </a:p>
                  </a:txBody>
                  <a:tcPr marL="95255" marR="95255" marT="47628" marB="47628" vert="vert270"/>
                </a:tc>
                <a:tc>
                  <a:txBody>
                    <a:bodyPr/>
                    <a:lstStyle/>
                    <a:p>
                      <a:r>
                        <a:rPr lang="en-US" sz="1300" b="0" dirty="0"/>
                        <a:t>Q2</a:t>
                      </a:r>
                    </a:p>
                  </a:txBody>
                  <a:tcPr marL="95255" marR="95255" marT="47628" marB="47628" vert="vert270"/>
                </a:tc>
                <a:tc>
                  <a:txBody>
                    <a:bodyPr/>
                    <a:lstStyle/>
                    <a:p>
                      <a:r>
                        <a:rPr lang="en-US" sz="1300" b="0" dirty="0"/>
                        <a:t>Q3</a:t>
                      </a:r>
                    </a:p>
                  </a:txBody>
                  <a:tcPr marL="95255" marR="95255" marT="47628" marB="47628" vert="vert270"/>
                </a:tc>
                <a:tc>
                  <a:txBody>
                    <a:bodyPr/>
                    <a:lstStyle/>
                    <a:p>
                      <a:r>
                        <a:rPr lang="en-US" sz="1300" b="0" dirty="0"/>
                        <a:t>Q4</a:t>
                      </a:r>
                    </a:p>
                  </a:txBody>
                  <a:tcPr marL="95255" marR="95255" marT="47628" marB="47628" vert="vert270"/>
                </a:tc>
                <a:tc>
                  <a:txBody>
                    <a:bodyPr/>
                    <a:lstStyle/>
                    <a:p>
                      <a:r>
                        <a:rPr lang="en-US" sz="1300" b="0" dirty="0"/>
                        <a:t>Q1</a:t>
                      </a:r>
                    </a:p>
                  </a:txBody>
                  <a:tcPr marL="95255" marR="95255" marT="47628" marB="47628" vert="vert270"/>
                </a:tc>
                <a:tc>
                  <a:txBody>
                    <a:bodyPr/>
                    <a:lstStyle/>
                    <a:p>
                      <a:r>
                        <a:rPr lang="en-US" sz="1300" b="0" dirty="0"/>
                        <a:t>Q2</a:t>
                      </a:r>
                    </a:p>
                  </a:txBody>
                  <a:tcPr marL="95255" marR="95255" marT="47628" marB="47628" vert="vert270"/>
                </a:tc>
                <a:tc>
                  <a:txBody>
                    <a:bodyPr/>
                    <a:lstStyle/>
                    <a:p>
                      <a:r>
                        <a:rPr lang="en-US" sz="1300" b="0" dirty="0"/>
                        <a:t>Q3</a:t>
                      </a:r>
                    </a:p>
                  </a:txBody>
                  <a:tcPr marL="95255" marR="95255" marT="47628" marB="47628" vert="vert270"/>
                </a:tc>
                <a:tc>
                  <a:txBody>
                    <a:bodyPr/>
                    <a:lstStyle/>
                    <a:p>
                      <a:r>
                        <a:rPr lang="en-US" sz="1300" b="0" dirty="0"/>
                        <a:t>Q4</a:t>
                      </a:r>
                    </a:p>
                  </a:txBody>
                  <a:tcPr marL="95255" marR="95255" marT="47628" marB="47628" vert="vert270"/>
                </a:tc>
                <a:tc>
                  <a:txBody>
                    <a:bodyPr/>
                    <a:lstStyle/>
                    <a:p>
                      <a:r>
                        <a:rPr lang="en-US" sz="1300" b="0" dirty="0"/>
                        <a:t>Q1</a:t>
                      </a:r>
                    </a:p>
                  </a:txBody>
                  <a:tcPr marL="95255" marR="95255" marT="47628" marB="47628" vert="vert270"/>
                </a:tc>
                <a:tc>
                  <a:txBody>
                    <a:bodyPr/>
                    <a:lstStyle/>
                    <a:p>
                      <a:r>
                        <a:rPr lang="en-US" sz="1300" b="0" dirty="0"/>
                        <a:t>Q2</a:t>
                      </a:r>
                    </a:p>
                  </a:txBody>
                  <a:tcPr marL="95255" marR="95255" marT="47628" marB="47628" vert="vert270"/>
                </a:tc>
                <a:tc>
                  <a:txBody>
                    <a:bodyPr/>
                    <a:lstStyle/>
                    <a:p>
                      <a:r>
                        <a:rPr lang="en-US" sz="1300" b="0" dirty="0"/>
                        <a:t>Q3</a:t>
                      </a:r>
                    </a:p>
                  </a:txBody>
                  <a:tcPr marL="95255" marR="95255" marT="47628" marB="47628" vert="vert270"/>
                </a:tc>
                <a:tc>
                  <a:txBody>
                    <a:bodyPr/>
                    <a:lstStyle/>
                    <a:p>
                      <a:r>
                        <a:rPr lang="en-US" sz="1300" b="0" dirty="0"/>
                        <a:t>Q4</a:t>
                      </a:r>
                    </a:p>
                  </a:txBody>
                  <a:tcPr marL="95255" marR="95255" marT="47628" marB="47628" vert="vert270"/>
                </a:tc>
                <a:tc>
                  <a:txBody>
                    <a:bodyPr/>
                    <a:lstStyle/>
                    <a:p>
                      <a:r>
                        <a:rPr lang="en-US" sz="1300" b="0" dirty="0"/>
                        <a:t>Q1</a:t>
                      </a:r>
                    </a:p>
                  </a:txBody>
                  <a:tcPr marL="95255" marR="95255" marT="47628" marB="47628" vert="vert270"/>
                </a:tc>
                <a:tc>
                  <a:txBody>
                    <a:bodyPr/>
                    <a:lstStyle/>
                    <a:p>
                      <a:r>
                        <a:rPr lang="en-US" sz="1300" b="0" dirty="0"/>
                        <a:t>Q2</a:t>
                      </a:r>
                    </a:p>
                  </a:txBody>
                  <a:tcPr marL="95255" marR="95255" marT="47628" marB="47628" vert="vert270"/>
                </a:tc>
                <a:tc>
                  <a:txBody>
                    <a:bodyPr/>
                    <a:lstStyle/>
                    <a:p>
                      <a:r>
                        <a:rPr lang="en-US" sz="1300" b="0" dirty="0"/>
                        <a:t>Q3</a:t>
                      </a:r>
                    </a:p>
                  </a:txBody>
                  <a:tcPr marL="95255" marR="95255" marT="47628" marB="47628" vert="vert270"/>
                </a:tc>
                <a:tc>
                  <a:txBody>
                    <a:bodyPr/>
                    <a:lstStyle/>
                    <a:p>
                      <a:r>
                        <a:rPr lang="en-US" sz="1300" b="0" dirty="0"/>
                        <a:t>Q4</a:t>
                      </a:r>
                    </a:p>
                  </a:txBody>
                  <a:tcPr marL="95255" marR="95255" marT="47628" marB="47628" vert="vert270"/>
                </a:tc>
                <a:tc>
                  <a:txBody>
                    <a:bodyPr/>
                    <a:lstStyle/>
                    <a:p>
                      <a:r>
                        <a:rPr lang="en-US" sz="1300" b="0" dirty="0"/>
                        <a:t>Q1</a:t>
                      </a:r>
                    </a:p>
                  </a:txBody>
                  <a:tcPr marL="95255" marR="95255" marT="47628" marB="47628" vert="vert270"/>
                </a:tc>
                <a:tc>
                  <a:txBody>
                    <a:bodyPr/>
                    <a:lstStyle/>
                    <a:p>
                      <a:r>
                        <a:rPr lang="en-US" sz="1300" b="0" dirty="0"/>
                        <a:t>Q2</a:t>
                      </a:r>
                    </a:p>
                  </a:txBody>
                  <a:tcPr marL="95255" marR="95255" marT="47628" marB="47628" vert="vert270"/>
                </a:tc>
                <a:tc>
                  <a:txBody>
                    <a:bodyPr/>
                    <a:lstStyle/>
                    <a:p>
                      <a:r>
                        <a:rPr lang="en-US" sz="1300" b="0" dirty="0"/>
                        <a:t>Q3</a:t>
                      </a:r>
                    </a:p>
                  </a:txBody>
                  <a:tcPr marL="95255" marR="95255" marT="47628" marB="47628" vert="vert270"/>
                </a:tc>
                <a:tc>
                  <a:txBody>
                    <a:bodyPr/>
                    <a:lstStyle/>
                    <a:p>
                      <a:r>
                        <a:rPr lang="en-US" sz="1300" b="0" dirty="0"/>
                        <a:t>Q4</a:t>
                      </a:r>
                    </a:p>
                  </a:txBody>
                  <a:tcPr marL="95255" marR="95255" marT="47628" marB="47628" vert="vert270"/>
                </a:tc>
                <a:extLst>
                  <a:ext uri="{0D108BD9-81ED-4DB2-BD59-A6C34878D82A}">
                    <a16:rowId xmlns:a16="http://schemas.microsoft.com/office/drawing/2014/main" val="1533858596"/>
                  </a:ext>
                </a:extLst>
              </a:tr>
              <a:tr h="521208">
                <a:tc gridSpan="2">
                  <a:txBody>
                    <a:bodyPr/>
                    <a:lstStyle/>
                    <a:p>
                      <a:pPr algn="l"/>
                      <a:r>
                        <a:rPr lang="en-US" sz="1400" b="0" dirty="0"/>
                        <a:t>Detailed Design &amp; Approvals</a:t>
                      </a:r>
                    </a:p>
                  </a:txBody>
                  <a:tcPr marL="95255" marR="95255" marT="47628" marB="47628" anchor="ctr"/>
                </a:tc>
                <a:tc hMerge="1">
                  <a:txBody>
                    <a:bodyPr/>
                    <a:lstStyle/>
                    <a:p>
                      <a:endParaRPr lang="en-US"/>
                    </a:p>
                  </a:txBody>
                  <a:tcPr/>
                </a:tc>
                <a:tc>
                  <a:txBody>
                    <a:bodyPr/>
                    <a:lstStyle/>
                    <a:p>
                      <a:endParaRPr lang="en-US" sz="1900" dirty="0"/>
                    </a:p>
                  </a:txBody>
                  <a:tcPr marL="95255" marR="95255" marT="47628" marB="47628">
                    <a:solidFill>
                      <a:schemeClr val="accent3">
                        <a:lumMod val="40000"/>
                        <a:lumOff val="60000"/>
                      </a:schemeClr>
                    </a:solidFill>
                  </a:tcPr>
                </a:tc>
                <a:tc>
                  <a:txBody>
                    <a:bodyPr/>
                    <a:lstStyle/>
                    <a:p>
                      <a:endParaRPr lang="en-US" sz="1900" dirty="0"/>
                    </a:p>
                  </a:txBody>
                  <a:tcPr marL="95255" marR="95255" marT="47628" marB="47628">
                    <a:solidFill>
                      <a:schemeClr val="accent3">
                        <a:lumMod val="40000"/>
                        <a:lumOff val="60000"/>
                      </a:schemeClr>
                    </a:solidFill>
                  </a:tcPr>
                </a:tc>
                <a:tc>
                  <a:txBody>
                    <a:bodyPr/>
                    <a:lstStyle/>
                    <a:p>
                      <a:endParaRPr lang="en-US" sz="1900" dirty="0"/>
                    </a:p>
                  </a:txBody>
                  <a:tcPr marL="95255" marR="95255" marT="47628" marB="47628">
                    <a:solidFill>
                      <a:schemeClr val="accent3">
                        <a:lumMod val="40000"/>
                        <a:lumOff val="60000"/>
                      </a:schemeClr>
                    </a:solidFill>
                  </a:tcPr>
                </a:tc>
                <a:tc>
                  <a:txBody>
                    <a:bodyPr/>
                    <a:lstStyle/>
                    <a:p>
                      <a:endParaRPr lang="en-US" sz="1900" dirty="0"/>
                    </a:p>
                  </a:txBody>
                  <a:tcPr marL="95255" marR="95255" marT="47628" marB="47628"/>
                </a:tc>
                <a:tc>
                  <a:txBody>
                    <a:bodyPr/>
                    <a:lstStyle/>
                    <a:p>
                      <a:endParaRPr lang="en-US" sz="1900" dirty="0"/>
                    </a:p>
                  </a:txBody>
                  <a:tcPr marL="95255" marR="95255" marT="47628" marB="47628"/>
                </a:tc>
                <a:tc>
                  <a:txBody>
                    <a:bodyPr/>
                    <a:lstStyle/>
                    <a:p>
                      <a:endParaRPr lang="en-US" sz="1900" dirty="0"/>
                    </a:p>
                  </a:txBody>
                  <a:tcPr marL="95255" marR="95255" marT="47628" marB="47628"/>
                </a:tc>
                <a:tc>
                  <a:txBody>
                    <a:bodyPr/>
                    <a:lstStyle/>
                    <a:p>
                      <a:endParaRPr lang="en-US" sz="1900" dirty="0"/>
                    </a:p>
                  </a:txBody>
                  <a:tcPr marL="95255" marR="95255" marT="47628" marB="47628"/>
                </a:tc>
                <a:tc>
                  <a:txBody>
                    <a:bodyPr/>
                    <a:lstStyle/>
                    <a:p>
                      <a:endParaRPr lang="en-US" sz="1900" dirty="0"/>
                    </a:p>
                  </a:txBody>
                  <a:tcPr marL="95255" marR="95255" marT="47628" marB="47628"/>
                </a:tc>
                <a:tc>
                  <a:txBody>
                    <a:bodyPr/>
                    <a:lstStyle/>
                    <a:p>
                      <a:endParaRPr lang="en-US" sz="1900" dirty="0"/>
                    </a:p>
                  </a:txBody>
                  <a:tcPr marL="95255" marR="95255" marT="47628" marB="47628"/>
                </a:tc>
                <a:tc>
                  <a:txBody>
                    <a:bodyPr/>
                    <a:lstStyle/>
                    <a:p>
                      <a:endParaRPr lang="en-US" sz="1900" dirty="0"/>
                    </a:p>
                  </a:txBody>
                  <a:tcPr marL="95255" marR="95255" marT="47628" marB="47628"/>
                </a:tc>
                <a:tc>
                  <a:txBody>
                    <a:bodyPr/>
                    <a:lstStyle/>
                    <a:p>
                      <a:endParaRPr lang="en-US" sz="1900" dirty="0"/>
                    </a:p>
                  </a:txBody>
                  <a:tcPr marL="95255" marR="95255" marT="47628" marB="47628"/>
                </a:tc>
                <a:tc>
                  <a:txBody>
                    <a:bodyPr/>
                    <a:lstStyle/>
                    <a:p>
                      <a:endParaRPr lang="en-US" sz="1900" dirty="0"/>
                    </a:p>
                  </a:txBody>
                  <a:tcPr marL="95255" marR="95255" marT="47628" marB="47628"/>
                </a:tc>
                <a:tc>
                  <a:txBody>
                    <a:bodyPr/>
                    <a:lstStyle/>
                    <a:p>
                      <a:endParaRPr lang="en-US" sz="1900" dirty="0"/>
                    </a:p>
                  </a:txBody>
                  <a:tcPr marL="95255" marR="95255" marT="47628" marB="47628"/>
                </a:tc>
                <a:tc>
                  <a:txBody>
                    <a:bodyPr/>
                    <a:lstStyle/>
                    <a:p>
                      <a:endParaRPr lang="en-US" sz="1900" dirty="0"/>
                    </a:p>
                  </a:txBody>
                  <a:tcPr marL="95255" marR="95255" marT="47628" marB="47628"/>
                </a:tc>
                <a:tc>
                  <a:txBody>
                    <a:bodyPr/>
                    <a:lstStyle/>
                    <a:p>
                      <a:endParaRPr lang="en-US" sz="1900" dirty="0"/>
                    </a:p>
                  </a:txBody>
                  <a:tcPr marL="95255" marR="95255" marT="47628" marB="47628"/>
                </a:tc>
                <a:tc>
                  <a:txBody>
                    <a:bodyPr/>
                    <a:lstStyle/>
                    <a:p>
                      <a:endParaRPr lang="en-US" sz="1900" dirty="0"/>
                    </a:p>
                  </a:txBody>
                  <a:tcPr marL="95255" marR="95255" marT="47628" marB="47628"/>
                </a:tc>
                <a:tc>
                  <a:txBody>
                    <a:bodyPr/>
                    <a:lstStyle/>
                    <a:p>
                      <a:endParaRPr lang="en-US" sz="1900" dirty="0"/>
                    </a:p>
                  </a:txBody>
                  <a:tcPr marL="95255" marR="95255" marT="47628" marB="47628"/>
                </a:tc>
                <a:tc>
                  <a:txBody>
                    <a:bodyPr/>
                    <a:lstStyle/>
                    <a:p>
                      <a:endParaRPr lang="en-US" sz="1900" dirty="0"/>
                    </a:p>
                  </a:txBody>
                  <a:tcPr marL="95255" marR="95255" marT="47628" marB="47628"/>
                </a:tc>
                <a:tc>
                  <a:txBody>
                    <a:bodyPr/>
                    <a:lstStyle/>
                    <a:p>
                      <a:endParaRPr lang="en-US" sz="1900" dirty="0"/>
                    </a:p>
                  </a:txBody>
                  <a:tcPr marL="95255" marR="95255" marT="47628" marB="47628"/>
                </a:tc>
                <a:tc>
                  <a:txBody>
                    <a:bodyPr/>
                    <a:lstStyle/>
                    <a:p>
                      <a:endParaRPr lang="en-US" sz="1900" dirty="0"/>
                    </a:p>
                  </a:txBody>
                  <a:tcPr marL="95255" marR="95255" marT="47628" marB="47628"/>
                </a:tc>
                <a:tc>
                  <a:txBody>
                    <a:bodyPr/>
                    <a:lstStyle/>
                    <a:p>
                      <a:endParaRPr lang="en-US" sz="1900" dirty="0"/>
                    </a:p>
                  </a:txBody>
                  <a:tcPr marL="95255" marR="95255" marT="47628" marB="47628"/>
                </a:tc>
                <a:tc>
                  <a:txBody>
                    <a:bodyPr/>
                    <a:lstStyle/>
                    <a:p>
                      <a:endParaRPr lang="en-US" sz="1900" dirty="0"/>
                    </a:p>
                  </a:txBody>
                  <a:tcPr marL="95255" marR="95255" marT="47628" marB="47628"/>
                </a:tc>
                <a:tc>
                  <a:txBody>
                    <a:bodyPr/>
                    <a:lstStyle/>
                    <a:p>
                      <a:endParaRPr lang="en-US" sz="1900" dirty="0"/>
                    </a:p>
                  </a:txBody>
                  <a:tcPr marL="95255" marR="95255" marT="47628" marB="47628"/>
                </a:tc>
                <a:tc>
                  <a:txBody>
                    <a:bodyPr/>
                    <a:lstStyle/>
                    <a:p>
                      <a:endParaRPr lang="en-US" sz="1900" dirty="0"/>
                    </a:p>
                  </a:txBody>
                  <a:tcPr marL="95255" marR="95255" marT="47628" marB="47628"/>
                </a:tc>
                <a:extLst>
                  <a:ext uri="{0D108BD9-81ED-4DB2-BD59-A6C34878D82A}">
                    <a16:rowId xmlns:a16="http://schemas.microsoft.com/office/drawing/2014/main" val="1569020457"/>
                  </a:ext>
                </a:extLst>
              </a:tr>
              <a:tr h="521208">
                <a:tc gridSpan="2">
                  <a:txBody>
                    <a:bodyPr/>
                    <a:lstStyle/>
                    <a:p>
                      <a:pPr algn="l"/>
                      <a:r>
                        <a:rPr lang="en-US" sz="1400" b="0" dirty="0"/>
                        <a:t>Contract 2</a:t>
                      </a:r>
                    </a:p>
                  </a:txBody>
                  <a:tcPr marL="95255" marR="95255" marT="47628" marB="47628" anchor="ctr"/>
                </a:tc>
                <a:tc hMerge="1">
                  <a:txBody>
                    <a:bodyPr/>
                    <a:lstStyle/>
                    <a:p>
                      <a:endParaRPr lang="en-US"/>
                    </a:p>
                  </a:txBody>
                  <a:tcPr/>
                </a:tc>
                <a:tc>
                  <a:txBody>
                    <a:bodyPr/>
                    <a:lstStyle/>
                    <a:p>
                      <a:endParaRPr lang="en-US" sz="1900" dirty="0"/>
                    </a:p>
                  </a:txBody>
                  <a:tcPr marL="95255" marR="95255" marT="47628" marB="47628"/>
                </a:tc>
                <a:tc>
                  <a:txBody>
                    <a:bodyPr/>
                    <a:lstStyle/>
                    <a:p>
                      <a:endParaRPr lang="en-US" sz="1900" dirty="0"/>
                    </a:p>
                  </a:txBody>
                  <a:tcPr marL="95255" marR="95255" marT="47628" marB="47628">
                    <a:noFill/>
                  </a:tcPr>
                </a:tc>
                <a:tc>
                  <a:txBody>
                    <a:bodyPr/>
                    <a:lstStyle/>
                    <a:p>
                      <a:endParaRPr lang="en-US" sz="1900" dirty="0"/>
                    </a:p>
                  </a:txBody>
                  <a:tcPr marL="95255" marR="95255" marT="47628" marB="47628">
                    <a:noFill/>
                  </a:tcPr>
                </a:tc>
                <a:tc>
                  <a:txBody>
                    <a:bodyPr/>
                    <a:lstStyle/>
                    <a:p>
                      <a:endParaRPr lang="en-US" sz="1900" dirty="0"/>
                    </a:p>
                  </a:txBody>
                  <a:tcPr marL="95255" marR="95255" marT="47628" marB="47628">
                    <a:solidFill>
                      <a:schemeClr val="accent3">
                        <a:lumMod val="75000"/>
                      </a:schemeClr>
                    </a:solidFill>
                  </a:tcPr>
                </a:tc>
                <a:tc>
                  <a:txBody>
                    <a:bodyPr/>
                    <a:lstStyle/>
                    <a:p>
                      <a:endParaRPr lang="en-US" sz="1900" dirty="0"/>
                    </a:p>
                  </a:txBody>
                  <a:tcPr marL="95255" marR="95255" marT="47628" marB="47628">
                    <a:solidFill>
                      <a:schemeClr val="accent3">
                        <a:lumMod val="75000"/>
                      </a:schemeClr>
                    </a:solidFill>
                  </a:tcPr>
                </a:tc>
                <a:tc>
                  <a:txBody>
                    <a:bodyPr/>
                    <a:lstStyle/>
                    <a:p>
                      <a:endParaRPr lang="en-US" sz="1900" dirty="0"/>
                    </a:p>
                  </a:txBody>
                  <a:tcPr marL="95255" marR="95255" marT="47628" marB="47628">
                    <a:solidFill>
                      <a:schemeClr val="accent3">
                        <a:lumMod val="75000"/>
                      </a:schemeClr>
                    </a:solidFill>
                  </a:tcPr>
                </a:tc>
                <a:tc>
                  <a:txBody>
                    <a:bodyPr/>
                    <a:lstStyle/>
                    <a:p>
                      <a:endParaRPr lang="en-US" sz="1900" dirty="0"/>
                    </a:p>
                  </a:txBody>
                  <a:tcPr marL="95255" marR="95255" marT="47628" marB="47628">
                    <a:solidFill>
                      <a:schemeClr val="accent3">
                        <a:lumMod val="75000"/>
                      </a:schemeClr>
                    </a:solidFill>
                  </a:tcPr>
                </a:tc>
                <a:tc>
                  <a:txBody>
                    <a:bodyPr/>
                    <a:lstStyle/>
                    <a:p>
                      <a:endParaRPr lang="en-US" sz="1900" dirty="0"/>
                    </a:p>
                  </a:txBody>
                  <a:tcPr marL="95255" marR="95255" marT="47628" marB="47628">
                    <a:solidFill>
                      <a:schemeClr val="accent3">
                        <a:lumMod val="75000"/>
                      </a:schemeClr>
                    </a:solidFill>
                  </a:tcPr>
                </a:tc>
                <a:tc>
                  <a:txBody>
                    <a:bodyPr/>
                    <a:lstStyle/>
                    <a:p>
                      <a:endParaRPr lang="en-US" sz="1900" dirty="0"/>
                    </a:p>
                  </a:txBody>
                  <a:tcPr marL="95255" marR="95255" marT="47628" marB="47628">
                    <a:solidFill>
                      <a:schemeClr val="accent3">
                        <a:lumMod val="75000"/>
                      </a:schemeClr>
                    </a:solidFill>
                  </a:tcPr>
                </a:tc>
                <a:tc>
                  <a:txBody>
                    <a:bodyPr/>
                    <a:lstStyle/>
                    <a:p>
                      <a:endParaRPr lang="en-US" sz="1900" dirty="0"/>
                    </a:p>
                  </a:txBody>
                  <a:tcPr marL="95255" marR="95255" marT="47628" marB="47628">
                    <a:solidFill>
                      <a:schemeClr val="accent3">
                        <a:lumMod val="75000"/>
                      </a:schemeClr>
                    </a:solidFill>
                  </a:tcPr>
                </a:tc>
                <a:tc>
                  <a:txBody>
                    <a:bodyPr/>
                    <a:lstStyle/>
                    <a:p>
                      <a:endParaRPr lang="en-US" sz="1900" dirty="0"/>
                    </a:p>
                  </a:txBody>
                  <a:tcPr marL="95255" marR="95255" marT="47628" marB="47628">
                    <a:solidFill>
                      <a:schemeClr val="accent3">
                        <a:lumMod val="75000"/>
                      </a:schemeClr>
                    </a:solidFill>
                  </a:tcPr>
                </a:tc>
                <a:tc>
                  <a:txBody>
                    <a:bodyPr/>
                    <a:lstStyle/>
                    <a:p>
                      <a:endParaRPr lang="en-US" sz="1900" dirty="0"/>
                    </a:p>
                  </a:txBody>
                  <a:tcPr marL="95255" marR="95255" marT="47628" marB="47628">
                    <a:solidFill>
                      <a:schemeClr val="accent3">
                        <a:lumMod val="75000"/>
                      </a:schemeClr>
                    </a:solidFill>
                  </a:tcPr>
                </a:tc>
                <a:tc>
                  <a:txBody>
                    <a:bodyPr/>
                    <a:lstStyle/>
                    <a:p>
                      <a:endParaRPr lang="en-US" sz="1900" dirty="0"/>
                    </a:p>
                  </a:txBody>
                  <a:tcPr marL="95255" marR="95255" marT="47628" marB="47628">
                    <a:solidFill>
                      <a:schemeClr val="accent3">
                        <a:lumMod val="75000"/>
                      </a:schemeClr>
                    </a:solidFill>
                  </a:tcPr>
                </a:tc>
                <a:tc>
                  <a:txBody>
                    <a:bodyPr/>
                    <a:lstStyle/>
                    <a:p>
                      <a:endParaRPr lang="en-US" sz="1900" dirty="0"/>
                    </a:p>
                  </a:txBody>
                  <a:tcPr marL="95255" marR="95255" marT="47628" marB="47628">
                    <a:solidFill>
                      <a:schemeClr val="accent3">
                        <a:lumMod val="75000"/>
                      </a:schemeClr>
                    </a:solidFill>
                  </a:tcPr>
                </a:tc>
                <a:tc>
                  <a:txBody>
                    <a:bodyPr/>
                    <a:lstStyle/>
                    <a:p>
                      <a:endParaRPr lang="en-US" sz="1900" dirty="0"/>
                    </a:p>
                  </a:txBody>
                  <a:tcPr marL="95255" marR="95255" marT="47628" marB="47628">
                    <a:solidFill>
                      <a:schemeClr val="accent3">
                        <a:lumMod val="75000"/>
                      </a:schemeClr>
                    </a:solidFill>
                  </a:tcPr>
                </a:tc>
                <a:tc>
                  <a:txBody>
                    <a:bodyPr/>
                    <a:lstStyle/>
                    <a:p>
                      <a:endParaRPr lang="en-US" sz="1900" dirty="0"/>
                    </a:p>
                  </a:txBody>
                  <a:tcPr marL="95255" marR="95255" marT="47628" marB="47628">
                    <a:solidFill>
                      <a:schemeClr val="accent3">
                        <a:lumMod val="75000"/>
                      </a:schemeClr>
                    </a:solidFill>
                  </a:tcPr>
                </a:tc>
                <a:tc>
                  <a:txBody>
                    <a:bodyPr/>
                    <a:lstStyle/>
                    <a:p>
                      <a:endParaRPr lang="en-US" sz="1900" dirty="0"/>
                    </a:p>
                  </a:txBody>
                  <a:tcPr marL="95255" marR="95255" marT="47628" marB="47628">
                    <a:solidFill>
                      <a:schemeClr val="accent3">
                        <a:lumMod val="75000"/>
                      </a:schemeClr>
                    </a:solidFill>
                  </a:tcPr>
                </a:tc>
                <a:tc>
                  <a:txBody>
                    <a:bodyPr/>
                    <a:lstStyle/>
                    <a:p>
                      <a:endParaRPr lang="en-US" sz="1900" dirty="0"/>
                    </a:p>
                  </a:txBody>
                  <a:tcPr marL="95255" marR="95255" marT="47628" marB="47628">
                    <a:solidFill>
                      <a:schemeClr val="accent3">
                        <a:lumMod val="75000"/>
                      </a:schemeClr>
                    </a:solidFill>
                  </a:tcPr>
                </a:tc>
                <a:tc>
                  <a:txBody>
                    <a:bodyPr/>
                    <a:lstStyle/>
                    <a:p>
                      <a:endParaRPr lang="en-US" sz="1900" dirty="0"/>
                    </a:p>
                  </a:txBody>
                  <a:tcPr marL="95255" marR="95255" marT="47628" marB="47628">
                    <a:solidFill>
                      <a:schemeClr val="accent3">
                        <a:lumMod val="75000"/>
                      </a:schemeClr>
                    </a:solidFill>
                  </a:tcPr>
                </a:tc>
                <a:tc>
                  <a:txBody>
                    <a:bodyPr/>
                    <a:lstStyle/>
                    <a:p>
                      <a:endParaRPr lang="en-US" sz="1900" dirty="0"/>
                    </a:p>
                  </a:txBody>
                  <a:tcPr marL="95255" marR="95255" marT="47628" marB="47628">
                    <a:solidFill>
                      <a:schemeClr val="accent3">
                        <a:lumMod val="75000"/>
                      </a:schemeClr>
                    </a:solidFill>
                  </a:tcPr>
                </a:tc>
                <a:tc>
                  <a:txBody>
                    <a:bodyPr/>
                    <a:lstStyle/>
                    <a:p>
                      <a:endParaRPr lang="en-US" sz="1900" dirty="0"/>
                    </a:p>
                  </a:txBody>
                  <a:tcPr marL="95255" marR="95255" marT="47628" marB="47628">
                    <a:solidFill>
                      <a:schemeClr val="accent3">
                        <a:lumMod val="75000"/>
                      </a:schemeClr>
                    </a:solidFill>
                  </a:tcPr>
                </a:tc>
                <a:tc>
                  <a:txBody>
                    <a:bodyPr/>
                    <a:lstStyle/>
                    <a:p>
                      <a:endParaRPr lang="en-US" sz="1900" dirty="0"/>
                    </a:p>
                  </a:txBody>
                  <a:tcPr marL="95255" marR="95255" marT="47628" marB="47628">
                    <a:solidFill>
                      <a:schemeClr val="accent3">
                        <a:lumMod val="75000"/>
                      </a:schemeClr>
                    </a:solidFill>
                  </a:tcPr>
                </a:tc>
                <a:tc>
                  <a:txBody>
                    <a:bodyPr/>
                    <a:lstStyle/>
                    <a:p>
                      <a:endParaRPr lang="en-US" sz="1900" dirty="0"/>
                    </a:p>
                  </a:txBody>
                  <a:tcPr marL="95255" marR="95255" marT="47628" marB="47628"/>
                </a:tc>
                <a:tc>
                  <a:txBody>
                    <a:bodyPr/>
                    <a:lstStyle/>
                    <a:p>
                      <a:endParaRPr lang="en-US" sz="1900" dirty="0"/>
                    </a:p>
                  </a:txBody>
                  <a:tcPr marL="95255" marR="95255" marT="47628" marB="47628"/>
                </a:tc>
                <a:extLst>
                  <a:ext uri="{0D108BD9-81ED-4DB2-BD59-A6C34878D82A}">
                    <a16:rowId xmlns:a16="http://schemas.microsoft.com/office/drawing/2014/main" val="3727379238"/>
                  </a:ext>
                </a:extLst>
              </a:tr>
              <a:tr h="521208">
                <a:tc rowSpan="2">
                  <a:txBody>
                    <a:bodyPr/>
                    <a:lstStyle/>
                    <a:p>
                      <a:pPr algn="l"/>
                      <a:r>
                        <a:rPr lang="en-US" sz="1400" b="0" dirty="0"/>
                        <a:t>Old Derry Road and Gooderham Estate Boulevard</a:t>
                      </a:r>
                    </a:p>
                  </a:txBody>
                  <a:tcPr marL="95255" marR="95255" marT="47628" marB="47628" anchor="ctr">
                    <a:lnB w="12700" cap="flat" cmpd="sng" algn="ctr">
                      <a:solidFill>
                        <a:schemeClr val="accent6">
                          <a:lumMod val="60000"/>
                          <a:lumOff val="40000"/>
                        </a:schemeClr>
                      </a:solidFill>
                      <a:prstDash val="solid"/>
                      <a:round/>
                      <a:headEnd type="none" w="med" len="med"/>
                      <a:tailEnd type="none" w="med" len="med"/>
                    </a:lnB>
                  </a:tcPr>
                </a:tc>
                <a:tc>
                  <a:txBody>
                    <a:bodyPr/>
                    <a:lstStyle/>
                    <a:p>
                      <a:pPr algn="l"/>
                      <a:r>
                        <a:rPr lang="en-US" sz="1300" dirty="0"/>
                        <a:t>Utility Relocates</a:t>
                      </a:r>
                    </a:p>
                  </a:txBody>
                  <a:tcPr marL="95255" marR="95255" marT="47628" marB="47628" anchor="ctr">
                    <a:lnB w="12700" cap="flat" cmpd="sng" algn="ctr">
                      <a:solidFill>
                        <a:schemeClr val="accent6">
                          <a:lumMod val="60000"/>
                          <a:lumOff val="40000"/>
                        </a:schemeClr>
                      </a:solidFill>
                      <a:prstDash val="solid"/>
                      <a:round/>
                      <a:headEnd type="none" w="med" len="med"/>
                      <a:tailEnd type="none" w="med" len="med"/>
                    </a:lnB>
                  </a:tcPr>
                </a:tc>
                <a:tc>
                  <a:txBody>
                    <a:bodyPr/>
                    <a:lstStyle/>
                    <a:p>
                      <a:endParaRPr lang="en-US" sz="1900" dirty="0"/>
                    </a:p>
                  </a:txBody>
                  <a:tcPr marL="95255" marR="95255" marT="47628" marB="47628"/>
                </a:tc>
                <a:tc>
                  <a:txBody>
                    <a:bodyPr/>
                    <a:lstStyle/>
                    <a:p>
                      <a:endParaRPr lang="en-US" sz="1900" dirty="0"/>
                    </a:p>
                  </a:txBody>
                  <a:tcPr marL="95255" marR="95255" marT="47628" marB="47628">
                    <a:solidFill>
                      <a:schemeClr val="accent3">
                        <a:lumMod val="40000"/>
                        <a:lumOff val="60000"/>
                      </a:schemeClr>
                    </a:solidFill>
                  </a:tcPr>
                </a:tc>
                <a:tc>
                  <a:txBody>
                    <a:bodyPr/>
                    <a:lstStyle/>
                    <a:p>
                      <a:endParaRPr lang="en-US" sz="1900" dirty="0"/>
                    </a:p>
                  </a:txBody>
                  <a:tcPr marL="95255" marR="95255" marT="47628" marB="47628">
                    <a:solidFill>
                      <a:schemeClr val="accent3">
                        <a:lumMod val="40000"/>
                        <a:lumOff val="60000"/>
                      </a:schemeClr>
                    </a:solidFill>
                  </a:tcPr>
                </a:tc>
                <a:tc>
                  <a:txBody>
                    <a:bodyPr/>
                    <a:lstStyle/>
                    <a:p>
                      <a:endParaRPr lang="en-US" sz="1900" dirty="0"/>
                    </a:p>
                  </a:txBody>
                  <a:tcPr marL="95255" marR="95255" marT="47628" marB="47628">
                    <a:solidFill>
                      <a:schemeClr val="accent3">
                        <a:lumMod val="40000"/>
                        <a:lumOff val="60000"/>
                      </a:schemeClr>
                    </a:solidFill>
                  </a:tcPr>
                </a:tc>
                <a:tc>
                  <a:txBody>
                    <a:bodyPr/>
                    <a:lstStyle/>
                    <a:p>
                      <a:endParaRPr lang="en-US" sz="1900" dirty="0"/>
                    </a:p>
                  </a:txBody>
                  <a:tcPr marL="95255" marR="95255" marT="47628" marB="47628">
                    <a:noFill/>
                  </a:tcPr>
                </a:tc>
                <a:tc>
                  <a:txBody>
                    <a:bodyPr/>
                    <a:lstStyle/>
                    <a:p>
                      <a:endParaRPr lang="en-US" sz="1900" dirty="0"/>
                    </a:p>
                  </a:txBody>
                  <a:tcPr marL="95255" marR="95255" marT="47628" marB="47628">
                    <a:noFill/>
                  </a:tcPr>
                </a:tc>
                <a:tc>
                  <a:txBody>
                    <a:bodyPr/>
                    <a:lstStyle/>
                    <a:p>
                      <a:endParaRPr lang="en-US" sz="1900" dirty="0"/>
                    </a:p>
                  </a:txBody>
                  <a:tcPr marL="95255" marR="95255" marT="47628" marB="47628"/>
                </a:tc>
                <a:tc>
                  <a:txBody>
                    <a:bodyPr/>
                    <a:lstStyle/>
                    <a:p>
                      <a:endParaRPr lang="en-US" sz="1900" dirty="0"/>
                    </a:p>
                  </a:txBody>
                  <a:tcPr marL="95255" marR="95255" marT="47628" marB="47628"/>
                </a:tc>
                <a:tc>
                  <a:txBody>
                    <a:bodyPr/>
                    <a:lstStyle/>
                    <a:p>
                      <a:endParaRPr lang="en-US" sz="1900" dirty="0"/>
                    </a:p>
                  </a:txBody>
                  <a:tcPr marL="95255" marR="95255" marT="47628" marB="47628"/>
                </a:tc>
                <a:tc>
                  <a:txBody>
                    <a:bodyPr/>
                    <a:lstStyle/>
                    <a:p>
                      <a:endParaRPr lang="en-US" sz="1900" dirty="0"/>
                    </a:p>
                  </a:txBody>
                  <a:tcPr marL="95255" marR="95255" marT="47628" marB="47628"/>
                </a:tc>
                <a:tc>
                  <a:txBody>
                    <a:bodyPr/>
                    <a:lstStyle/>
                    <a:p>
                      <a:endParaRPr lang="en-US" sz="1900" dirty="0"/>
                    </a:p>
                  </a:txBody>
                  <a:tcPr marL="95255" marR="95255" marT="47628" marB="47628"/>
                </a:tc>
                <a:tc>
                  <a:txBody>
                    <a:bodyPr/>
                    <a:lstStyle/>
                    <a:p>
                      <a:endParaRPr lang="en-US" sz="1900" dirty="0"/>
                    </a:p>
                  </a:txBody>
                  <a:tcPr marL="95255" marR="95255" marT="47628" marB="47628"/>
                </a:tc>
                <a:tc>
                  <a:txBody>
                    <a:bodyPr/>
                    <a:lstStyle/>
                    <a:p>
                      <a:endParaRPr lang="en-US" sz="1900" dirty="0"/>
                    </a:p>
                  </a:txBody>
                  <a:tcPr marL="95255" marR="95255" marT="47628" marB="47628"/>
                </a:tc>
                <a:tc>
                  <a:txBody>
                    <a:bodyPr/>
                    <a:lstStyle/>
                    <a:p>
                      <a:endParaRPr lang="en-US" sz="1900" dirty="0"/>
                    </a:p>
                  </a:txBody>
                  <a:tcPr marL="95255" marR="95255" marT="47628" marB="47628"/>
                </a:tc>
                <a:tc>
                  <a:txBody>
                    <a:bodyPr/>
                    <a:lstStyle/>
                    <a:p>
                      <a:endParaRPr lang="en-US" sz="1900" dirty="0"/>
                    </a:p>
                  </a:txBody>
                  <a:tcPr marL="95255" marR="95255" marT="47628" marB="47628"/>
                </a:tc>
                <a:tc>
                  <a:txBody>
                    <a:bodyPr/>
                    <a:lstStyle/>
                    <a:p>
                      <a:endParaRPr lang="en-US" sz="1900" dirty="0"/>
                    </a:p>
                  </a:txBody>
                  <a:tcPr marL="95255" marR="95255" marT="47628" marB="47628"/>
                </a:tc>
                <a:tc gridSpan="8">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300" dirty="0"/>
                        <a:t>9 months</a:t>
                      </a:r>
                    </a:p>
                  </a:txBody>
                  <a:tcPr marL="95255" marR="95255" marT="47628" marB="47628" anchor="ctr"/>
                </a:tc>
                <a:tc hMerge="1">
                  <a:txBody>
                    <a:bodyPr/>
                    <a:lstStyle/>
                    <a:p>
                      <a:endParaRPr lang="en-US" sz="1900" dirty="0"/>
                    </a:p>
                  </a:txBody>
                  <a:tcPr marL="95255" marR="95255" marT="47628" marB="47628"/>
                </a:tc>
                <a:tc hMerge="1">
                  <a:txBody>
                    <a:bodyPr/>
                    <a:lstStyle/>
                    <a:p>
                      <a:endParaRPr lang="en-US" sz="1900" dirty="0"/>
                    </a:p>
                  </a:txBody>
                  <a:tcPr marL="95255" marR="95255" marT="47628" marB="47628"/>
                </a:tc>
                <a:tc hMerge="1">
                  <a:txBody>
                    <a:bodyPr/>
                    <a:lstStyle/>
                    <a:p>
                      <a:endParaRPr lang="en-US" sz="1900" dirty="0"/>
                    </a:p>
                  </a:txBody>
                  <a:tcPr marL="95255" marR="95255" marT="47628" marB="47628"/>
                </a:tc>
                <a:tc hMerge="1">
                  <a:txBody>
                    <a:bodyPr/>
                    <a:lstStyle/>
                    <a:p>
                      <a:endParaRPr lang="en-US" sz="1900" dirty="0"/>
                    </a:p>
                  </a:txBody>
                  <a:tcPr marL="95255" marR="95255" marT="47628" marB="47628"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189524291"/>
                  </a:ext>
                </a:extLst>
              </a:tr>
              <a:tr h="521208">
                <a:tc vMerge="1">
                  <a:txBody>
                    <a:bodyPr/>
                    <a:lstStyle/>
                    <a:p>
                      <a:endParaRPr lang="en-US"/>
                    </a:p>
                  </a:txBody>
                  <a:tcPr/>
                </a:tc>
                <a:tc>
                  <a:txBody>
                    <a:bodyPr/>
                    <a:lstStyle/>
                    <a:p>
                      <a:r>
                        <a:rPr lang="en-US" sz="1300" dirty="0"/>
                        <a:t>Construction</a:t>
                      </a:r>
                      <a:endParaRPr lang="en-US" dirty="0"/>
                    </a:p>
                  </a:txBody>
                  <a:tcPr marL="95255" marR="95255" marT="47628" marB="47628" anchor="ctr">
                    <a:lnT w="12700" cap="flat" cmpd="sng" algn="ctr">
                      <a:solidFill>
                        <a:schemeClr val="accent6">
                          <a:lumMod val="60000"/>
                          <a:lumOff val="40000"/>
                        </a:schemeClr>
                      </a:solidFill>
                      <a:prstDash val="solid"/>
                      <a:round/>
                      <a:headEnd type="none" w="med" len="med"/>
                      <a:tailEnd type="none" w="med" len="med"/>
                    </a:lnT>
                  </a:tcPr>
                </a:tc>
                <a:tc>
                  <a:txBody>
                    <a:bodyPr/>
                    <a:lstStyle/>
                    <a:p>
                      <a:endParaRPr lang="en-US" sz="1900" dirty="0"/>
                    </a:p>
                  </a:txBody>
                  <a:tcPr marL="95255" marR="95255" marT="47628" marB="47628"/>
                </a:tc>
                <a:tc>
                  <a:txBody>
                    <a:bodyPr/>
                    <a:lstStyle/>
                    <a:p>
                      <a:endParaRPr lang="en-US" sz="1900" dirty="0"/>
                    </a:p>
                  </a:txBody>
                  <a:tcPr marL="95255" marR="95255" marT="47628" marB="47628"/>
                </a:tc>
                <a:tc>
                  <a:txBody>
                    <a:bodyPr/>
                    <a:lstStyle/>
                    <a:p>
                      <a:endParaRPr lang="en-US" sz="1900" dirty="0"/>
                    </a:p>
                  </a:txBody>
                  <a:tcPr marL="95255" marR="95255" marT="47628" marB="47628"/>
                </a:tc>
                <a:tc>
                  <a:txBody>
                    <a:bodyPr/>
                    <a:lstStyle/>
                    <a:p>
                      <a:endParaRPr lang="en-US" sz="1900" dirty="0"/>
                    </a:p>
                  </a:txBody>
                  <a:tcPr marL="95255" marR="95255" marT="47628" marB="47628"/>
                </a:tc>
                <a:tc>
                  <a:txBody>
                    <a:bodyPr/>
                    <a:lstStyle/>
                    <a:p>
                      <a:endParaRPr lang="en-US" sz="1900" dirty="0"/>
                    </a:p>
                  </a:txBody>
                  <a:tcPr marL="95255" marR="95255" marT="47628" marB="47628"/>
                </a:tc>
                <a:tc>
                  <a:txBody>
                    <a:bodyPr/>
                    <a:lstStyle/>
                    <a:p>
                      <a:endParaRPr lang="en-US" sz="1900" dirty="0"/>
                    </a:p>
                  </a:txBody>
                  <a:tcPr marL="95255" marR="95255" marT="47628" marB="47628"/>
                </a:tc>
                <a:tc>
                  <a:txBody>
                    <a:bodyPr/>
                    <a:lstStyle/>
                    <a:p>
                      <a:endParaRPr lang="en-US" sz="1900" dirty="0"/>
                    </a:p>
                  </a:txBody>
                  <a:tcPr marL="95255" marR="95255" marT="47628" marB="47628">
                    <a:solidFill>
                      <a:schemeClr val="accent3">
                        <a:lumMod val="75000"/>
                      </a:schemeClr>
                    </a:solidFill>
                  </a:tcPr>
                </a:tc>
                <a:tc>
                  <a:txBody>
                    <a:bodyPr/>
                    <a:lstStyle/>
                    <a:p>
                      <a:endParaRPr lang="en-US" sz="1900" dirty="0"/>
                    </a:p>
                  </a:txBody>
                  <a:tcPr marL="95255" marR="95255" marT="47628" marB="47628">
                    <a:solidFill>
                      <a:schemeClr val="accent3">
                        <a:lumMod val="75000"/>
                      </a:schemeClr>
                    </a:solidFill>
                  </a:tcPr>
                </a:tc>
                <a:tc>
                  <a:txBody>
                    <a:bodyPr/>
                    <a:lstStyle/>
                    <a:p>
                      <a:endParaRPr lang="en-US" sz="1900" dirty="0"/>
                    </a:p>
                  </a:txBody>
                  <a:tcPr marL="95255" marR="95255" marT="47628" marB="47628">
                    <a:solidFill>
                      <a:schemeClr val="accent3">
                        <a:lumMod val="75000"/>
                      </a:schemeClr>
                    </a:solidFill>
                  </a:tcPr>
                </a:tc>
                <a:tc>
                  <a:txBody>
                    <a:bodyPr/>
                    <a:lstStyle/>
                    <a:p>
                      <a:endParaRPr lang="en-US" sz="1900" dirty="0"/>
                    </a:p>
                  </a:txBody>
                  <a:tcPr marL="95255" marR="95255" marT="47628" marB="47628">
                    <a:solidFill>
                      <a:schemeClr val="accent3">
                        <a:lumMod val="75000"/>
                      </a:schemeClr>
                    </a:solidFill>
                  </a:tcPr>
                </a:tc>
                <a:tc>
                  <a:txBody>
                    <a:bodyPr/>
                    <a:lstStyle/>
                    <a:p>
                      <a:endParaRPr lang="en-US" sz="1900" dirty="0"/>
                    </a:p>
                  </a:txBody>
                  <a:tcPr marL="95255" marR="95255" marT="47628" marB="47628">
                    <a:solidFill>
                      <a:schemeClr val="accent3">
                        <a:lumMod val="75000"/>
                      </a:schemeClr>
                    </a:solidFill>
                  </a:tcPr>
                </a:tc>
                <a:tc>
                  <a:txBody>
                    <a:bodyPr/>
                    <a:lstStyle/>
                    <a:p>
                      <a:endParaRPr lang="en-US" sz="1900" dirty="0"/>
                    </a:p>
                  </a:txBody>
                  <a:tcPr marL="95255" marR="95255" marT="47628" marB="47628">
                    <a:solidFill>
                      <a:schemeClr val="accent3">
                        <a:lumMod val="75000"/>
                      </a:schemeClr>
                    </a:solidFill>
                  </a:tcPr>
                </a:tc>
                <a:tc>
                  <a:txBody>
                    <a:bodyPr/>
                    <a:lstStyle/>
                    <a:p>
                      <a:endParaRPr lang="en-US" sz="1900" dirty="0"/>
                    </a:p>
                  </a:txBody>
                  <a:tcPr marL="95255" marR="95255" marT="47628" marB="47628"/>
                </a:tc>
                <a:tc>
                  <a:txBody>
                    <a:bodyPr/>
                    <a:lstStyle/>
                    <a:p>
                      <a:endParaRPr lang="en-US" sz="1900" dirty="0"/>
                    </a:p>
                  </a:txBody>
                  <a:tcPr marL="95255" marR="95255" marT="47628" marB="47628"/>
                </a:tc>
                <a:tc>
                  <a:txBody>
                    <a:bodyPr/>
                    <a:lstStyle/>
                    <a:p>
                      <a:endParaRPr lang="en-US" sz="1900" dirty="0"/>
                    </a:p>
                  </a:txBody>
                  <a:tcPr marL="95255" marR="95255" marT="47628" marB="47628"/>
                </a:tc>
                <a:tc>
                  <a:txBody>
                    <a:bodyPr/>
                    <a:lstStyle/>
                    <a:p>
                      <a:endParaRPr lang="en-US" sz="1900" dirty="0"/>
                    </a:p>
                  </a:txBody>
                  <a:tcPr marL="95255" marR="95255" marT="47628" marB="47628"/>
                </a:tc>
                <a:tc gridSpan="8">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300" dirty="0"/>
                        <a:t>12- 18 months</a:t>
                      </a:r>
                    </a:p>
                  </a:txBody>
                  <a:tcPr marL="95255" marR="95255" marT="47628" marB="47628" anchor="ctr"/>
                </a:tc>
                <a:tc hMerge="1">
                  <a:txBody>
                    <a:bodyPr/>
                    <a:lstStyle/>
                    <a:p>
                      <a:endParaRPr lang="en-US" sz="1900" dirty="0"/>
                    </a:p>
                  </a:txBody>
                  <a:tcPr marL="95255" marR="95255" marT="47628" marB="47628"/>
                </a:tc>
                <a:tc hMerge="1">
                  <a:txBody>
                    <a:bodyPr/>
                    <a:lstStyle/>
                    <a:p>
                      <a:endParaRPr lang="en-US" sz="1900" dirty="0"/>
                    </a:p>
                  </a:txBody>
                  <a:tcPr marL="95255" marR="95255" marT="47628" marB="47628"/>
                </a:tc>
                <a:tc hMerge="1">
                  <a:txBody>
                    <a:bodyPr/>
                    <a:lstStyle/>
                    <a:p>
                      <a:endParaRPr lang="en-US" sz="1900" dirty="0"/>
                    </a:p>
                  </a:txBody>
                  <a:tcPr marL="95255" marR="95255" marT="47628" marB="47628"/>
                </a:tc>
                <a:tc hMerge="1">
                  <a:txBody>
                    <a:bodyPr/>
                    <a:lstStyle/>
                    <a:p>
                      <a:endParaRPr lang="en-US" sz="1900" dirty="0"/>
                    </a:p>
                  </a:txBody>
                  <a:tcPr marL="95255" marR="95255" marT="47628" marB="47628"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776695367"/>
                  </a:ext>
                </a:extLst>
              </a:tr>
              <a:tr h="521208">
                <a:tc>
                  <a:txBody>
                    <a:bodyPr/>
                    <a:lstStyle/>
                    <a:p>
                      <a:pPr algn="l"/>
                      <a:r>
                        <a:rPr lang="en-US" sz="1400" b="0" kern="1200" dirty="0">
                          <a:solidFill>
                            <a:schemeClr val="tx1"/>
                          </a:solidFill>
                          <a:latin typeface="+mn-lt"/>
                          <a:ea typeface="+mn-ea"/>
                          <a:cs typeface="+mn-cs"/>
                        </a:rPr>
                        <a:t>Lamplight Way</a:t>
                      </a:r>
                    </a:p>
                  </a:txBody>
                  <a:tcPr marL="95255" marR="95255" marT="47628" marB="47628" anchor="ctr">
                    <a:lnT w="12700" cap="flat" cmpd="sng" algn="ctr">
                      <a:solidFill>
                        <a:schemeClr val="accent6">
                          <a:lumMod val="60000"/>
                          <a:lumOff val="40000"/>
                        </a:schemeClr>
                      </a:solidFill>
                      <a:prstDash val="solid"/>
                      <a:round/>
                      <a:headEnd type="none" w="med" len="med"/>
                      <a:tailEnd type="none" w="med" len="med"/>
                    </a:lnT>
                  </a:tcPr>
                </a:tc>
                <a:tc>
                  <a:txBody>
                    <a:bodyPr/>
                    <a:lstStyle/>
                    <a:p>
                      <a:pPr algn="l"/>
                      <a:r>
                        <a:rPr lang="en-US" sz="1300" dirty="0"/>
                        <a:t>Construction</a:t>
                      </a:r>
                      <a:endParaRPr lang="en-US" sz="1300" kern="1200" dirty="0">
                        <a:solidFill>
                          <a:schemeClr val="tx1"/>
                        </a:solidFill>
                        <a:latin typeface="+mn-lt"/>
                        <a:ea typeface="+mn-ea"/>
                        <a:cs typeface="+mn-cs"/>
                      </a:endParaRPr>
                    </a:p>
                  </a:txBody>
                  <a:tcPr marL="95255" marR="95255" marT="47628" marB="47628" anchor="ctr"/>
                </a:tc>
                <a:tc>
                  <a:txBody>
                    <a:bodyPr/>
                    <a:lstStyle/>
                    <a:p>
                      <a:endParaRPr lang="en-US" sz="1900" dirty="0"/>
                    </a:p>
                  </a:txBody>
                  <a:tcPr marL="95255" marR="95255" marT="47628" marB="47628"/>
                </a:tc>
                <a:tc>
                  <a:txBody>
                    <a:bodyPr/>
                    <a:lstStyle/>
                    <a:p>
                      <a:endParaRPr lang="en-US" sz="1900" dirty="0"/>
                    </a:p>
                  </a:txBody>
                  <a:tcPr marL="95255" marR="95255" marT="47628" marB="47628"/>
                </a:tc>
                <a:tc>
                  <a:txBody>
                    <a:bodyPr/>
                    <a:lstStyle/>
                    <a:p>
                      <a:endParaRPr lang="en-US" sz="1900" dirty="0"/>
                    </a:p>
                  </a:txBody>
                  <a:tcPr marL="95255" marR="95255" marT="47628" marB="47628"/>
                </a:tc>
                <a:tc>
                  <a:txBody>
                    <a:bodyPr/>
                    <a:lstStyle/>
                    <a:p>
                      <a:endParaRPr lang="en-US" sz="1900" dirty="0"/>
                    </a:p>
                  </a:txBody>
                  <a:tcPr marL="95255" marR="95255" marT="47628" marB="47628">
                    <a:noFill/>
                  </a:tcPr>
                </a:tc>
                <a:tc>
                  <a:txBody>
                    <a:bodyPr/>
                    <a:lstStyle/>
                    <a:p>
                      <a:endParaRPr lang="en-US" sz="1900" dirty="0"/>
                    </a:p>
                  </a:txBody>
                  <a:tcPr marL="95255" marR="95255" marT="47628" marB="47628">
                    <a:noFill/>
                  </a:tcPr>
                </a:tc>
                <a:tc>
                  <a:txBody>
                    <a:bodyPr/>
                    <a:lstStyle/>
                    <a:p>
                      <a:endParaRPr lang="en-US" sz="1900" dirty="0"/>
                    </a:p>
                  </a:txBody>
                  <a:tcPr marL="95255" marR="95255" marT="47628" marB="47628">
                    <a:solidFill>
                      <a:schemeClr val="accent3">
                        <a:lumMod val="40000"/>
                        <a:lumOff val="60000"/>
                      </a:schemeClr>
                    </a:solidFill>
                  </a:tcPr>
                </a:tc>
                <a:tc>
                  <a:txBody>
                    <a:bodyPr/>
                    <a:lstStyle/>
                    <a:p>
                      <a:endParaRPr lang="en-US" sz="1900" dirty="0"/>
                    </a:p>
                  </a:txBody>
                  <a:tcPr marL="95255" marR="95255" marT="47628" marB="47628">
                    <a:solidFill>
                      <a:schemeClr val="accent3">
                        <a:lumMod val="40000"/>
                        <a:lumOff val="60000"/>
                      </a:schemeClr>
                    </a:solidFill>
                  </a:tcPr>
                </a:tc>
                <a:tc>
                  <a:txBody>
                    <a:bodyPr/>
                    <a:lstStyle/>
                    <a:p>
                      <a:endParaRPr lang="en-US" sz="1900" dirty="0"/>
                    </a:p>
                  </a:txBody>
                  <a:tcPr marL="95255" marR="95255" marT="47628" marB="47628">
                    <a:solidFill>
                      <a:schemeClr val="accent3">
                        <a:lumMod val="40000"/>
                        <a:lumOff val="60000"/>
                      </a:schemeClr>
                    </a:solidFill>
                  </a:tcPr>
                </a:tc>
                <a:tc>
                  <a:txBody>
                    <a:bodyPr/>
                    <a:lstStyle/>
                    <a:p>
                      <a:endParaRPr lang="en-US" sz="1900" dirty="0"/>
                    </a:p>
                  </a:txBody>
                  <a:tcPr marL="95255" marR="95255" marT="47628" marB="47628">
                    <a:solidFill>
                      <a:schemeClr val="accent3">
                        <a:lumMod val="40000"/>
                        <a:lumOff val="60000"/>
                      </a:schemeClr>
                    </a:solidFill>
                  </a:tcPr>
                </a:tc>
                <a:tc>
                  <a:txBody>
                    <a:bodyPr/>
                    <a:lstStyle/>
                    <a:p>
                      <a:endParaRPr lang="en-US" sz="1900" dirty="0"/>
                    </a:p>
                  </a:txBody>
                  <a:tcPr marL="95255" marR="95255" marT="47628" marB="47628">
                    <a:solidFill>
                      <a:schemeClr val="accent3">
                        <a:lumMod val="40000"/>
                        <a:lumOff val="60000"/>
                      </a:schemeClr>
                    </a:solidFill>
                  </a:tcPr>
                </a:tc>
                <a:tc>
                  <a:txBody>
                    <a:bodyPr/>
                    <a:lstStyle/>
                    <a:p>
                      <a:endParaRPr lang="en-US" sz="1900" dirty="0"/>
                    </a:p>
                  </a:txBody>
                  <a:tcPr marL="95255" marR="95255" marT="47628" marB="47628">
                    <a:solidFill>
                      <a:schemeClr val="accent3">
                        <a:lumMod val="40000"/>
                        <a:lumOff val="60000"/>
                      </a:schemeClr>
                    </a:solidFill>
                  </a:tcPr>
                </a:tc>
                <a:tc>
                  <a:txBody>
                    <a:bodyPr/>
                    <a:lstStyle/>
                    <a:p>
                      <a:endParaRPr lang="en-US" sz="1900" dirty="0"/>
                    </a:p>
                  </a:txBody>
                  <a:tcPr marL="95255" marR="95255" marT="47628" marB="47628">
                    <a:solidFill>
                      <a:schemeClr val="accent3">
                        <a:lumMod val="40000"/>
                        <a:lumOff val="60000"/>
                      </a:schemeClr>
                    </a:solidFill>
                  </a:tcPr>
                </a:tc>
                <a:tc>
                  <a:txBody>
                    <a:bodyPr/>
                    <a:lstStyle/>
                    <a:p>
                      <a:endParaRPr lang="en-US" sz="1900" dirty="0"/>
                    </a:p>
                  </a:txBody>
                  <a:tcPr marL="95255" marR="95255" marT="47628" marB="47628">
                    <a:solidFill>
                      <a:schemeClr val="accent3">
                        <a:lumMod val="40000"/>
                        <a:lumOff val="60000"/>
                      </a:schemeClr>
                    </a:solidFill>
                  </a:tcPr>
                </a:tc>
                <a:tc>
                  <a:txBody>
                    <a:bodyPr/>
                    <a:lstStyle/>
                    <a:p>
                      <a:endParaRPr lang="en-US" sz="1900" dirty="0"/>
                    </a:p>
                  </a:txBody>
                  <a:tcPr marL="95255" marR="95255" marT="47628" marB="47628">
                    <a:solidFill>
                      <a:schemeClr val="accent3">
                        <a:lumMod val="40000"/>
                        <a:lumOff val="60000"/>
                      </a:schemeClr>
                    </a:solidFill>
                  </a:tcPr>
                </a:tc>
                <a:tc>
                  <a:txBody>
                    <a:bodyPr/>
                    <a:lstStyle/>
                    <a:p>
                      <a:endParaRPr lang="en-US" sz="1900" dirty="0"/>
                    </a:p>
                  </a:txBody>
                  <a:tcPr marL="95255" marR="95255" marT="47628" marB="47628"/>
                </a:tc>
                <a:tc>
                  <a:txBody>
                    <a:bodyPr/>
                    <a:lstStyle/>
                    <a:p>
                      <a:endParaRPr lang="en-US" sz="1900" dirty="0"/>
                    </a:p>
                  </a:txBody>
                  <a:tcPr marL="95255" marR="95255" marT="47628" marB="47628"/>
                </a:tc>
                <a:tc gridSpan="8">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300" dirty="0"/>
                        <a:t>18-24 months</a:t>
                      </a:r>
                    </a:p>
                  </a:txBody>
                  <a:tcPr marL="95255" marR="95255" marT="47628" marB="47628" anchor="ctr"/>
                </a:tc>
                <a:tc hMerge="1">
                  <a:txBody>
                    <a:bodyPr/>
                    <a:lstStyle/>
                    <a:p>
                      <a:endParaRPr lang="en-US" sz="1900" dirty="0"/>
                    </a:p>
                  </a:txBody>
                  <a:tcPr marL="95255" marR="95255" marT="47628" marB="47628"/>
                </a:tc>
                <a:tc hMerge="1">
                  <a:txBody>
                    <a:bodyPr/>
                    <a:lstStyle/>
                    <a:p>
                      <a:endParaRPr lang="en-US" sz="1900" dirty="0"/>
                    </a:p>
                  </a:txBody>
                  <a:tcPr marL="95255" marR="95255" marT="47628" marB="47628"/>
                </a:tc>
                <a:tc hMerge="1">
                  <a:txBody>
                    <a:bodyPr/>
                    <a:lstStyle/>
                    <a:p>
                      <a:endParaRPr lang="en-US" sz="1900" dirty="0"/>
                    </a:p>
                  </a:txBody>
                  <a:tcPr marL="95255" marR="95255" marT="47628" marB="47628"/>
                </a:tc>
                <a:tc hMerge="1">
                  <a:txBody>
                    <a:bodyPr/>
                    <a:lstStyle/>
                    <a:p>
                      <a:endParaRPr lang="en-US" sz="1900" dirty="0"/>
                    </a:p>
                  </a:txBody>
                  <a:tcPr marL="95255" marR="95255" marT="47628" marB="47628"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972692407"/>
                  </a:ext>
                </a:extLst>
              </a:tr>
              <a:tr h="411480">
                <a:tc>
                  <a:txBody>
                    <a:bodyPr/>
                    <a:lstStyle/>
                    <a:p>
                      <a:pPr algn="l"/>
                      <a:r>
                        <a:rPr lang="en-US" sz="1400" b="0" dirty="0"/>
                        <a:t>Old Derry Road and Willow Lane</a:t>
                      </a:r>
                    </a:p>
                  </a:txBody>
                  <a:tcPr marL="95255" marR="95255" marT="47628" marB="47628" anchor="ctr"/>
                </a:tc>
                <a:tc>
                  <a:txBody>
                    <a:bodyPr/>
                    <a:lstStyle/>
                    <a:p>
                      <a:pPr algn="l"/>
                      <a:r>
                        <a:rPr lang="en-US" sz="1300" dirty="0"/>
                        <a:t>Construction</a:t>
                      </a:r>
                    </a:p>
                  </a:txBody>
                  <a:tcPr marL="95255" marR="95255" marT="47628" marB="47628" anchor="ctr"/>
                </a:tc>
                <a:tc>
                  <a:txBody>
                    <a:bodyPr/>
                    <a:lstStyle/>
                    <a:p>
                      <a:endParaRPr lang="en-US" sz="1900" dirty="0"/>
                    </a:p>
                  </a:txBody>
                  <a:tcPr marL="95255" marR="95255" marT="47628" marB="47628"/>
                </a:tc>
                <a:tc>
                  <a:txBody>
                    <a:bodyPr/>
                    <a:lstStyle/>
                    <a:p>
                      <a:endParaRPr lang="en-US" sz="1900" dirty="0"/>
                    </a:p>
                  </a:txBody>
                  <a:tcPr marL="95255" marR="95255" marT="47628" marB="47628"/>
                </a:tc>
                <a:tc>
                  <a:txBody>
                    <a:bodyPr/>
                    <a:lstStyle/>
                    <a:p>
                      <a:endParaRPr lang="en-US" sz="1900" dirty="0"/>
                    </a:p>
                  </a:txBody>
                  <a:tcPr marL="95255" marR="95255" marT="47628" marB="47628"/>
                </a:tc>
                <a:tc>
                  <a:txBody>
                    <a:bodyPr/>
                    <a:lstStyle/>
                    <a:p>
                      <a:endParaRPr lang="en-US" sz="1900" dirty="0"/>
                    </a:p>
                  </a:txBody>
                  <a:tcPr marL="95255" marR="95255" marT="47628" marB="47628"/>
                </a:tc>
                <a:tc>
                  <a:txBody>
                    <a:bodyPr/>
                    <a:lstStyle/>
                    <a:p>
                      <a:endParaRPr lang="en-US" sz="1900" dirty="0"/>
                    </a:p>
                  </a:txBody>
                  <a:tcPr marL="95255" marR="95255" marT="47628" marB="47628"/>
                </a:tc>
                <a:tc>
                  <a:txBody>
                    <a:bodyPr/>
                    <a:lstStyle/>
                    <a:p>
                      <a:endParaRPr lang="en-US" sz="1900" dirty="0"/>
                    </a:p>
                  </a:txBody>
                  <a:tcPr marL="95255" marR="95255" marT="47628" marB="47628">
                    <a:solidFill>
                      <a:schemeClr val="accent3">
                        <a:lumMod val="75000"/>
                      </a:schemeClr>
                    </a:solidFill>
                  </a:tcPr>
                </a:tc>
                <a:tc>
                  <a:txBody>
                    <a:bodyPr/>
                    <a:lstStyle/>
                    <a:p>
                      <a:endParaRPr lang="en-US" sz="1900" dirty="0"/>
                    </a:p>
                  </a:txBody>
                  <a:tcPr marL="95255" marR="95255" marT="47628" marB="47628">
                    <a:solidFill>
                      <a:schemeClr val="accent3">
                        <a:lumMod val="75000"/>
                      </a:schemeClr>
                    </a:solidFill>
                  </a:tcPr>
                </a:tc>
                <a:tc>
                  <a:txBody>
                    <a:bodyPr/>
                    <a:lstStyle/>
                    <a:p>
                      <a:endParaRPr lang="en-US" sz="1900" dirty="0"/>
                    </a:p>
                  </a:txBody>
                  <a:tcPr marL="95255" marR="95255" marT="47628" marB="47628"/>
                </a:tc>
                <a:tc>
                  <a:txBody>
                    <a:bodyPr/>
                    <a:lstStyle/>
                    <a:p>
                      <a:endParaRPr lang="en-US" sz="1900" dirty="0"/>
                    </a:p>
                  </a:txBody>
                  <a:tcPr marL="95255" marR="95255" marT="47628" marB="47628"/>
                </a:tc>
                <a:tc>
                  <a:txBody>
                    <a:bodyPr/>
                    <a:lstStyle/>
                    <a:p>
                      <a:endParaRPr lang="en-US" sz="1900" dirty="0"/>
                    </a:p>
                  </a:txBody>
                  <a:tcPr marL="95255" marR="95255" marT="47628" marB="47628"/>
                </a:tc>
                <a:tc>
                  <a:txBody>
                    <a:bodyPr/>
                    <a:lstStyle/>
                    <a:p>
                      <a:endParaRPr lang="en-US" sz="1900" dirty="0"/>
                    </a:p>
                  </a:txBody>
                  <a:tcPr marL="95255" marR="95255" marT="47628" marB="47628"/>
                </a:tc>
                <a:tc>
                  <a:txBody>
                    <a:bodyPr/>
                    <a:lstStyle/>
                    <a:p>
                      <a:endParaRPr lang="en-US" sz="1900" dirty="0"/>
                    </a:p>
                  </a:txBody>
                  <a:tcPr marL="95255" marR="95255" marT="47628" marB="47628"/>
                </a:tc>
                <a:tc>
                  <a:txBody>
                    <a:bodyPr/>
                    <a:lstStyle/>
                    <a:p>
                      <a:endParaRPr lang="en-US" sz="1900" dirty="0"/>
                    </a:p>
                  </a:txBody>
                  <a:tcPr marL="95255" marR="95255" marT="47628" marB="47628"/>
                </a:tc>
                <a:tc>
                  <a:txBody>
                    <a:bodyPr/>
                    <a:lstStyle/>
                    <a:p>
                      <a:endParaRPr lang="en-US" sz="1900" dirty="0"/>
                    </a:p>
                  </a:txBody>
                  <a:tcPr marL="95255" marR="95255" marT="47628" marB="47628"/>
                </a:tc>
                <a:tc>
                  <a:txBody>
                    <a:bodyPr/>
                    <a:lstStyle/>
                    <a:p>
                      <a:endParaRPr lang="en-US" sz="1900" dirty="0"/>
                    </a:p>
                  </a:txBody>
                  <a:tcPr marL="95255" marR="95255" marT="47628" marB="47628"/>
                </a:tc>
                <a:tc>
                  <a:txBody>
                    <a:bodyPr/>
                    <a:lstStyle/>
                    <a:p>
                      <a:endParaRPr lang="en-US" sz="1900" dirty="0"/>
                    </a:p>
                  </a:txBody>
                  <a:tcPr marL="95255" marR="95255" marT="47628" marB="47628"/>
                </a:tc>
                <a:tc gridSpan="8">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300" dirty="0"/>
                        <a:t>3-4 months</a:t>
                      </a:r>
                    </a:p>
                  </a:txBody>
                  <a:tcPr marL="95255" marR="95255" marT="47628" marB="47628" anchor="ctr"/>
                </a:tc>
                <a:tc hMerge="1">
                  <a:txBody>
                    <a:bodyPr/>
                    <a:lstStyle/>
                    <a:p>
                      <a:endParaRPr lang="en-US" sz="1900" dirty="0"/>
                    </a:p>
                  </a:txBody>
                  <a:tcPr marL="95255" marR="95255" marT="47628" marB="47628"/>
                </a:tc>
                <a:tc hMerge="1">
                  <a:txBody>
                    <a:bodyPr/>
                    <a:lstStyle/>
                    <a:p>
                      <a:endParaRPr lang="en-US" sz="1900" dirty="0"/>
                    </a:p>
                  </a:txBody>
                  <a:tcPr marL="95255" marR="95255" marT="47628" marB="47628"/>
                </a:tc>
                <a:tc hMerge="1">
                  <a:txBody>
                    <a:bodyPr/>
                    <a:lstStyle/>
                    <a:p>
                      <a:endParaRPr lang="en-US" sz="1900" dirty="0"/>
                    </a:p>
                  </a:txBody>
                  <a:tcPr marL="95255" marR="95255" marT="47628" marB="47628"/>
                </a:tc>
                <a:tc hMerge="1">
                  <a:txBody>
                    <a:bodyPr/>
                    <a:lstStyle/>
                    <a:p>
                      <a:endParaRPr lang="en-US" sz="1900" dirty="0"/>
                    </a:p>
                  </a:txBody>
                  <a:tcPr marL="95255" marR="95255" marT="47628" marB="47628"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200238656"/>
                  </a:ext>
                </a:extLst>
              </a:tr>
            </a:tbl>
          </a:graphicData>
        </a:graphic>
      </p:graphicFrame>
      <p:pic>
        <p:nvPicPr>
          <p:cNvPr id="10" name="Picture 9" descr="A picture containing shape&#10;&#10;Description automatically generated">
            <a:extLst>
              <a:ext uri="{FF2B5EF4-FFF2-40B4-BE49-F238E27FC236}">
                <a16:creationId xmlns:a16="http://schemas.microsoft.com/office/drawing/2014/main" id="{3B60B305-B47B-46A9-8D09-F37B7B90A4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936" y="6431489"/>
            <a:ext cx="1026465" cy="239381"/>
          </a:xfrm>
          <a:prstGeom prst="rect">
            <a:avLst/>
          </a:prstGeom>
        </p:spPr>
      </p:pic>
      <p:pic>
        <p:nvPicPr>
          <p:cNvPr id="11" name="Picture 10" descr="A picture containing shape&#10;&#10;Description automatically generated">
            <a:extLst>
              <a:ext uri="{FF2B5EF4-FFF2-40B4-BE49-F238E27FC236}">
                <a16:creationId xmlns:a16="http://schemas.microsoft.com/office/drawing/2014/main" id="{6372E30D-CB9B-4F34-A5E3-C67B61CD726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82204" y="6291826"/>
            <a:ext cx="966681" cy="518706"/>
          </a:xfrm>
          <a:prstGeom prst="rect">
            <a:avLst/>
          </a:prstGeom>
        </p:spPr>
      </p:pic>
      <p:pic>
        <p:nvPicPr>
          <p:cNvPr id="6" name="recording-file (12)">
            <a:hlinkClick r:id="" action="ppaction://media"/>
            <a:extLst>
              <a:ext uri="{FF2B5EF4-FFF2-40B4-BE49-F238E27FC236}">
                <a16:creationId xmlns:a16="http://schemas.microsoft.com/office/drawing/2014/main" id="{25F442A8-BD7B-4FC7-9F9F-E022A029505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634289" y="6209897"/>
            <a:ext cx="609600" cy="609600"/>
          </a:xfrm>
          <a:prstGeom prst="rect">
            <a:avLst/>
          </a:prstGeom>
        </p:spPr>
      </p:pic>
    </p:spTree>
    <p:extLst>
      <p:ext uri="{BB962C8B-B14F-4D97-AF65-F5344CB8AC3E}">
        <p14:creationId xmlns:p14="http://schemas.microsoft.com/office/powerpoint/2010/main" val="2373584783"/>
      </p:ext>
    </p:extLst>
  </p:cSld>
  <p:clrMapOvr>
    <a:masterClrMapping/>
  </p:clrMapOvr>
  <mc:AlternateContent xmlns:mc="http://schemas.openxmlformats.org/markup-compatibility/2006">
    <mc:Choice xmlns:p14="http://schemas.microsoft.com/office/powerpoint/2010/main" Requires="p14">
      <p:transition spd="med" p14:dur="700" advClick="0" advTm="35000">
        <p:fade/>
      </p:transition>
    </mc:Choice>
    <mc:Fallback>
      <p:transition spd="med" advClick="0" advTm="3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14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6FD2B106-31C7-446F-B4D3-C9EE8CEB5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ln w="0">
            <a:noFill/>
            <a:prstDash val="solid"/>
            <a:round/>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Rectangle 11">
            <a:extLst>
              <a:ext uri="{FF2B5EF4-FFF2-40B4-BE49-F238E27FC236}">
                <a16:creationId xmlns:a16="http://schemas.microsoft.com/office/drawing/2014/main" id="{1D7678B8-0AAC-460B-8CDB-C43156BB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0468913-BE71-45F2-8979-F59063289EB5}"/>
              </a:ext>
            </a:extLst>
          </p:cNvPr>
          <p:cNvSpPr>
            <a:spLocks noGrp="1"/>
          </p:cNvSpPr>
          <p:nvPr>
            <p:ph type="ctrTitle"/>
          </p:nvPr>
        </p:nvSpPr>
        <p:spPr>
          <a:xfrm>
            <a:off x="635227" y="172262"/>
            <a:ext cx="6632363" cy="1679988"/>
          </a:xfrm>
        </p:spPr>
        <p:txBody>
          <a:bodyPr anchor="b">
            <a:normAutofit/>
          </a:bodyPr>
          <a:lstStyle/>
          <a:p>
            <a:pPr algn="l"/>
            <a:r>
              <a:rPr lang="en-US" sz="5600" b="1" dirty="0">
                <a:solidFill>
                  <a:schemeClr val="bg1"/>
                </a:solidFill>
              </a:rPr>
              <a:t>We are committed to keeping you informed</a:t>
            </a:r>
            <a:endParaRPr lang="en-US" sz="5500" b="1" dirty="0">
              <a:solidFill>
                <a:schemeClr val="bg1"/>
              </a:solidFill>
            </a:endParaRPr>
          </a:p>
        </p:txBody>
      </p:sp>
      <p:sp>
        <p:nvSpPr>
          <p:cNvPr id="3" name="Subtitle 2">
            <a:extLst>
              <a:ext uri="{FF2B5EF4-FFF2-40B4-BE49-F238E27FC236}">
                <a16:creationId xmlns:a16="http://schemas.microsoft.com/office/drawing/2014/main" id="{9FD00A5E-D20B-485F-9DC5-DDA0EE832F84}"/>
              </a:ext>
            </a:extLst>
          </p:cNvPr>
          <p:cNvSpPr>
            <a:spLocks noGrp="1"/>
          </p:cNvSpPr>
          <p:nvPr>
            <p:ph type="subTitle" idx="1"/>
          </p:nvPr>
        </p:nvSpPr>
        <p:spPr>
          <a:xfrm>
            <a:off x="714613" y="2208084"/>
            <a:ext cx="5708209" cy="3778481"/>
          </a:xfrm>
        </p:spPr>
        <p:txBody>
          <a:bodyPr>
            <a:normAutofit fontScale="92500" lnSpcReduction="10000"/>
          </a:bodyPr>
          <a:lstStyle/>
          <a:p>
            <a:pPr marL="342900" indent="-342900" algn="l">
              <a:buFont typeface="Arial" panose="020B0604020202020204" pitchFamily="34" charset="0"/>
              <a:buChar char="•"/>
            </a:pPr>
            <a:r>
              <a:rPr lang="en-US" dirty="0">
                <a:solidFill>
                  <a:schemeClr val="bg1"/>
                </a:solidFill>
              </a:rPr>
              <a:t>Receive timely project updates right to your inbox by signing up for e-notices at peelregion.ca/construction </a:t>
            </a:r>
          </a:p>
          <a:p>
            <a:pPr marL="342900" indent="-342900" algn="l">
              <a:buFont typeface="Arial" panose="020B0604020202020204" pitchFamily="34" charset="0"/>
              <a:buChar char="•"/>
            </a:pPr>
            <a:r>
              <a:rPr lang="en-US" dirty="0">
                <a:solidFill>
                  <a:schemeClr val="bg1"/>
                </a:solidFill>
              </a:rPr>
              <a:t>Visit the </a:t>
            </a:r>
            <a:r>
              <a:rPr lang="en-US" dirty="0">
                <a:solidFill>
                  <a:srgbClr val="FFFF00"/>
                </a:solidFill>
                <a:hlinkClick r:id="rId5">
                  <a:extLst>
                    <a:ext uri="{A12FA001-AC4F-418D-AE19-62706E023703}">
                      <ahyp:hlinkClr xmlns:ahyp="http://schemas.microsoft.com/office/drawing/2018/hyperlinkcolor" val="tx"/>
                    </a:ext>
                  </a:extLst>
                </a:hlinkClick>
              </a:rPr>
              <a:t>Project Webpage</a:t>
            </a:r>
            <a:r>
              <a:rPr lang="en-US" dirty="0">
                <a:solidFill>
                  <a:srgbClr val="FFFF00"/>
                </a:solidFill>
              </a:rPr>
              <a:t>  </a:t>
            </a:r>
            <a:r>
              <a:rPr lang="en-US" dirty="0">
                <a:solidFill>
                  <a:schemeClr val="bg1"/>
                </a:solidFill>
              </a:rPr>
              <a:t>for updates</a:t>
            </a:r>
          </a:p>
          <a:p>
            <a:pPr marL="342900" indent="-342900" algn="l">
              <a:buFont typeface="Arial" panose="020B0604020202020204" pitchFamily="34" charset="0"/>
              <a:buChar char="•"/>
            </a:pPr>
            <a:r>
              <a:rPr lang="en-US" dirty="0">
                <a:solidFill>
                  <a:schemeClr val="bg1"/>
                </a:solidFill>
              </a:rPr>
              <a:t>We will deliver more detailed information to homes within the construction zone closer to the proposed construction date</a:t>
            </a:r>
          </a:p>
          <a:p>
            <a:pPr marL="342900" indent="-342900" algn="l">
              <a:buFont typeface="Arial" panose="020B0604020202020204" pitchFamily="34" charset="0"/>
              <a:buChar char="•"/>
            </a:pPr>
            <a:r>
              <a:rPr lang="en-US" dirty="0">
                <a:solidFill>
                  <a:schemeClr val="bg1"/>
                </a:solidFill>
              </a:rPr>
              <a:t>If you would like to speak with us about this work, please contact us:</a:t>
            </a:r>
          </a:p>
          <a:p>
            <a:pPr algn="l"/>
            <a:r>
              <a:rPr lang="en-US" dirty="0">
                <a:solidFill>
                  <a:schemeClr val="bg1"/>
                </a:solidFill>
              </a:rPr>
              <a:t>	Email: </a:t>
            </a:r>
            <a:r>
              <a:rPr lang="en-US" dirty="0">
                <a:solidFill>
                  <a:schemeClr val="bg1"/>
                </a:solidFill>
                <a:hlinkClick r:id="rId6" action="ppaction://hlinkfile">
                  <a:extLst>
                    <a:ext uri="{A12FA001-AC4F-418D-AE19-62706E023703}">
                      <ahyp:hlinkClr xmlns:ahyp="http://schemas.microsoft.com/office/drawing/2018/hyperlinkcolor" val="tx"/>
                    </a:ext>
                  </a:extLst>
                </a:hlinkClick>
              </a:rPr>
              <a:t>construction@peelregion.ca</a:t>
            </a:r>
            <a:endParaRPr lang="en-US" dirty="0">
              <a:solidFill>
                <a:schemeClr val="bg1"/>
              </a:solidFill>
            </a:endParaRPr>
          </a:p>
          <a:p>
            <a:pPr algn="l"/>
            <a:r>
              <a:rPr lang="en-US" dirty="0">
                <a:solidFill>
                  <a:schemeClr val="bg1"/>
                </a:solidFill>
              </a:rPr>
              <a:t>	Phone: 905-791-7800 ext. 4409</a:t>
            </a:r>
          </a:p>
          <a:p>
            <a:pPr algn="l"/>
            <a:endParaRPr lang="en-US" sz="2000" dirty="0">
              <a:solidFill>
                <a:schemeClr val="bg1"/>
              </a:solidFill>
            </a:endParaRPr>
          </a:p>
        </p:txBody>
      </p:sp>
      <p:sp>
        <p:nvSpPr>
          <p:cNvPr id="18" name="Freeform 6">
            <a:extLst>
              <a:ext uri="{FF2B5EF4-FFF2-40B4-BE49-F238E27FC236}">
                <a16:creationId xmlns:a16="http://schemas.microsoft.com/office/drawing/2014/main" id="{1F0D9B0E-E48B-450C-9134-0435D96D0B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02207" y="61344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rgbClr val="FFFFFF"/>
          </a:solidFill>
          <a:ln w="0">
            <a:noFill/>
            <a:prstDash val="solid"/>
            <a:round/>
            <a:headEnd/>
            <a:tailEnd/>
          </a:ln>
        </p:spPr>
      </p:sp>
      <p:pic>
        <p:nvPicPr>
          <p:cNvPr id="4" name="Picture 3" descr="A picture containing shape&#10;&#10;Description automatically generated">
            <a:extLst>
              <a:ext uri="{FF2B5EF4-FFF2-40B4-BE49-F238E27FC236}">
                <a16:creationId xmlns:a16="http://schemas.microsoft.com/office/drawing/2014/main" id="{8E3E5A79-7FFA-4A74-AF8A-59AE644107A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99994" y="2358790"/>
            <a:ext cx="3240000" cy="1738535"/>
          </a:xfrm>
          <a:prstGeom prst="rect">
            <a:avLst/>
          </a:prstGeom>
        </p:spPr>
      </p:pic>
      <p:pic>
        <p:nvPicPr>
          <p:cNvPr id="23" name="Picture 22" descr="A picture containing shape&#10;&#10;Description automatically generated">
            <a:extLst>
              <a:ext uri="{FF2B5EF4-FFF2-40B4-BE49-F238E27FC236}">
                <a16:creationId xmlns:a16="http://schemas.microsoft.com/office/drawing/2014/main" id="{9D368F9B-FD55-4135-B82C-F23FFA0BFAF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5825" y="6329298"/>
            <a:ext cx="1415910" cy="330203"/>
          </a:xfrm>
          <a:prstGeom prst="rect">
            <a:avLst/>
          </a:prstGeom>
        </p:spPr>
      </p:pic>
      <p:pic>
        <p:nvPicPr>
          <p:cNvPr id="5" name="recording-file (13)">
            <a:hlinkClick r:id="" action="ppaction://media"/>
            <a:extLst>
              <a:ext uri="{FF2B5EF4-FFF2-40B4-BE49-F238E27FC236}">
                <a16:creationId xmlns:a16="http://schemas.microsoft.com/office/drawing/2014/main" id="{6B92C356-732C-47EF-A53B-21FDAA942F1B}"/>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306175" y="6067058"/>
            <a:ext cx="609600" cy="609600"/>
          </a:xfrm>
          <a:prstGeom prst="rect">
            <a:avLst/>
          </a:prstGeom>
        </p:spPr>
      </p:pic>
    </p:spTree>
    <p:extLst>
      <p:ext uri="{BB962C8B-B14F-4D97-AF65-F5344CB8AC3E}">
        <p14:creationId xmlns:p14="http://schemas.microsoft.com/office/powerpoint/2010/main" val="2708506462"/>
      </p:ext>
    </p:extLst>
  </p:cSld>
  <p:clrMapOvr>
    <a:masterClrMapping/>
  </p:clrMapOvr>
  <mc:AlternateContent xmlns:mc="http://schemas.openxmlformats.org/markup-compatibility/2006">
    <mc:Choice xmlns:p14="http://schemas.microsoft.com/office/powerpoint/2010/main" Requires="p14">
      <p:transition spd="med" p14:dur="700" advClick="0" advTm="55000">
        <p:fade/>
      </p:transition>
    </mc:Choice>
    <mc:Fallback>
      <p:transition spd="med" advClick="0" advTm="5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142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ED08A1D-4632-47AB-8832-C17BA0086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C03C3AF9-B20E-4531-B149-14E3783C965B}"/>
              </a:ext>
            </a:extLst>
          </p:cNvPr>
          <p:cNvSpPr>
            <a:spLocks noGrp="1"/>
          </p:cNvSpPr>
          <p:nvPr>
            <p:ph type="title"/>
          </p:nvPr>
        </p:nvSpPr>
        <p:spPr>
          <a:xfrm>
            <a:off x="1251678" y="337296"/>
            <a:ext cx="9377732" cy="1494000"/>
          </a:xfrm>
        </p:spPr>
        <p:txBody>
          <a:bodyPr vert="horz" lIns="91440" tIns="45720" rIns="91440" bIns="45720" rtlCol="0" anchor="t">
            <a:normAutofit/>
          </a:bodyPr>
          <a:lstStyle/>
          <a:p>
            <a:r>
              <a:rPr lang="en-US" b="1" kern="1200" dirty="0">
                <a:solidFill>
                  <a:schemeClr val="tx1"/>
                </a:solidFill>
                <a:latin typeface="+mj-lt"/>
                <a:ea typeface="+mj-ea"/>
                <a:cs typeface="+mj-cs"/>
              </a:rPr>
              <a:t>East to West Diversion Sanitary </a:t>
            </a:r>
            <a:r>
              <a:rPr lang="en-US" b="1" dirty="0"/>
              <a:t>Trunk Sewer Project</a:t>
            </a:r>
            <a:endParaRPr lang="en-US" b="1" kern="1200" dirty="0">
              <a:solidFill>
                <a:schemeClr val="tx1"/>
              </a:solidFill>
              <a:latin typeface="+mj-lt"/>
              <a:ea typeface="+mj-ea"/>
              <a:cs typeface="+mj-cs"/>
            </a:endParaRPr>
          </a:p>
        </p:txBody>
      </p:sp>
      <p:grpSp>
        <p:nvGrpSpPr>
          <p:cNvPr id="16" name="Group 15">
            <a:extLst>
              <a:ext uri="{FF2B5EF4-FFF2-40B4-BE49-F238E27FC236}">
                <a16:creationId xmlns:a16="http://schemas.microsoft.com/office/drawing/2014/main" id="{0075437B-93A1-4A73-812B-C5030CC2FF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7" name="Freeform 6">
              <a:extLst>
                <a:ext uri="{FF2B5EF4-FFF2-40B4-BE49-F238E27FC236}">
                  <a16:creationId xmlns:a16="http://schemas.microsoft.com/office/drawing/2014/main" id="{BB8505BE-2298-4E13-A7FB-2D05006DF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8" name="Freeform 6">
              <a:extLst>
                <a:ext uri="{FF2B5EF4-FFF2-40B4-BE49-F238E27FC236}">
                  <a16:creationId xmlns:a16="http://schemas.microsoft.com/office/drawing/2014/main" id="{6751C2C2-B295-4CDA-9112-A35D684DCB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pic>
        <p:nvPicPr>
          <p:cNvPr id="11" name="Graphic 10" descr="Onboarding">
            <a:extLst>
              <a:ext uri="{FF2B5EF4-FFF2-40B4-BE49-F238E27FC236}">
                <a16:creationId xmlns:a16="http://schemas.microsoft.com/office/drawing/2014/main" id="{D0A3B16E-E38D-49A4-92D5-6B5CAE586DA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43855" y="874560"/>
            <a:ext cx="4352277" cy="4352277"/>
          </a:xfrm>
          <a:prstGeom prst="rect">
            <a:avLst/>
          </a:prstGeom>
        </p:spPr>
      </p:pic>
      <p:pic>
        <p:nvPicPr>
          <p:cNvPr id="6" name="Picture 5" descr="A picture containing shape&#10;&#10;Description automatically generated">
            <a:extLst>
              <a:ext uri="{FF2B5EF4-FFF2-40B4-BE49-F238E27FC236}">
                <a16:creationId xmlns:a16="http://schemas.microsoft.com/office/drawing/2014/main" id="{813953FE-E561-482B-887A-7451205EF52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5825" y="6329298"/>
            <a:ext cx="1415910" cy="330203"/>
          </a:xfrm>
          <a:prstGeom prst="rect">
            <a:avLst/>
          </a:prstGeom>
        </p:spPr>
      </p:pic>
      <p:graphicFrame>
        <p:nvGraphicFramePr>
          <p:cNvPr id="22" name="Text Placeholder 4">
            <a:extLst>
              <a:ext uri="{FF2B5EF4-FFF2-40B4-BE49-F238E27FC236}">
                <a16:creationId xmlns:a16="http://schemas.microsoft.com/office/drawing/2014/main" id="{B60FEB91-169B-45D6-A836-D2DECFA223A3}"/>
              </a:ext>
            </a:extLst>
          </p:cNvPr>
          <p:cNvGraphicFramePr/>
          <p:nvPr>
            <p:extLst>
              <p:ext uri="{D42A27DB-BD31-4B8C-83A1-F6EECF244321}">
                <p14:modId xmlns:p14="http://schemas.microsoft.com/office/powerpoint/2010/main" val="783423740"/>
              </p:ext>
            </p:extLst>
          </p:nvPr>
        </p:nvGraphicFramePr>
        <p:xfrm>
          <a:off x="1251678" y="1862254"/>
          <a:ext cx="4970112" cy="426854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5" name="Picture 14" descr="A picture containing shape&#10;&#10;Description automatically generated">
            <a:extLst>
              <a:ext uri="{FF2B5EF4-FFF2-40B4-BE49-F238E27FC236}">
                <a16:creationId xmlns:a16="http://schemas.microsoft.com/office/drawing/2014/main" id="{CE0BEFFC-0A4F-4137-A9FE-3C28EFD4EB2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639453" y="6069048"/>
            <a:ext cx="1333443" cy="715505"/>
          </a:xfrm>
          <a:prstGeom prst="rect">
            <a:avLst/>
          </a:prstGeom>
        </p:spPr>
      </p:pic>
      <p:pic>
        <p:nvPicPr>
          <p:cNvPr id="3" name="recording-file (2)">
            <a:hlinkClick r:id="" action="ppaction://media"/>
            <a:extLst>
              <a:ext uri="{FF2B5EF4-FFF2-40B4-BE49-F238E27FC236}">
                <a16:creationId xmlns:a16="http://schemas.microsoft.com/office/drawing/2014/main" id="{FDBF02E4-B3A7-4880-A352-BF0B7E6D95DE}"/>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1363296" y="5226837"/>
            <a:ext cx="609600" cy="609600"/>
          </a:xfrm>
          <a:prstGeom prst="rect">
            <a:avLst/>
          </a:prstGeom>
        </p:spPr>
      </p:pic>
    </p:spTree>
    <p:extLst>
      <p:ext uri="{BB962C8B-B14F-4D97-AF65-F5344CB8AC3E}">
        <p14:creationId xmlns:p14="http://schemas.microsoft.com/office/powerpoint/2010/main" val="2036042812"/>
      </p:ext>
    </p:extLst>
  </p:cSld>
  <p:clrMapOvr>
    <a:masterClrMapping/>
  </p:clrMapOvr>
  <mc:AlternateContent xmlns:mc="http://schemas.openxmlformats.org/markup-compatibility/2006">
    <mc:Choice xmlns:p14="http://schemas.microsoft.com/office/powerpoint/2010/main" Requires="p14">
      <p:transition spd="med" p14:dur="700" advClick="0" advTm="38000">
        <p:fade/>
      </p:transition>
    </mc:Choice>
    <mc:Fallback>
      <p:transition spd="med" advClick="0" advTm="3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734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825AC39-5F85-4CAA-8A81-A1287086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95DA4D23-37FC-4B90-8188-F0377C5F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sp>
      <p:sp useBgFill="1">
        <p:nvSpPr>
          <p:cNvPr id="19" name="Freeform: Shape 18">
            <a:extLst>
              <a:ext uri="{FF2B5EF4-FFF2-40B4-BE49-F238E27FC236}">
                <a16:creationId xmlns:a16="http://schemas.microsoft.com/office/drawing/2014/main" id="{A7A4B465-FBCC-4CD4-89A1-82992A7B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21" name="Freeform: Shape 20">
            <a:extLst>
              <a:ext uri="{FF2B5EF4-FFF2-40B4-BE49-F238E27FC236}">
                <a16:creationId xmlns:a16="http://schemas.microsoft.com/office/drawing/2014/main" id="{909E572F-9CDC-4214-9D42-FF0017649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C03C3AF9-B20E-4531-B149-14E3783C965B}"/>
              </a:ext>
            </a:extLst>
          </p:cNvPr>
          <p:cNvSpPr>
            <a:spLocks noGrp="1"/>
          </p:cNvSpPr>
          <p:nvPr>
            <p:ph type="title"/>
          </p:nvPr>
        </p:nvSpPr>
        <p:spPr>
          <a:xfrm>
            <a:off x="457201" y="723406"/>
            <a:ext cx="3345254" cy="4156412"/>
          </a:xfrm>
        </p:spPr>
        <p:txBody>
          <a:bodyPr vert="horz" lIns="91440" tIns="45720" rIns="91440" bIns="45720" rtlCol="0" anchor="b">
            <a:normAutofit/>
          </a:bodyPr>
          <a:lstStyle/>
          <a:p>
            <a:pPr algn="ctr"/>
            <a:r>
              <a:rPr lang="en-US" sz="2600" b="1" kern="1200" dirty="0">
                <a:solidFill>
                  <a:schemeClr val="tx1"/>
                </a:solidFill>
                <a:latin typeface="+mj-lt"/>
                <a:ea typeface="+mj-ea"/>
                <a:cs typeface="+mj-cs"/>
              </a:rPr>
              <a:t>This project will allow the Region to divert wastewater to create a more resilient and flexible sewer system, which will be able to accommodate new growth.</a:t>
            </a:r>
            <a:endParaRPr lang="en-US" sz="2600" b="1" kern="1200" dirty="0">
              <a:solidFill>
                <a:schemeClr val="tx1"/>
              </a:solidFill>
              <a:highlight>
                <a:srgbClr val="FFFF00"/>
              </a:highlight>
              <a:latin typeface="+mj-lt"/>
              <a:ea typeface="+mj-ea"/>
              <a:cs typeface="+mj-cs"/>
            </a:endParaRPr>
          </a:p>
        </p:txBody>
      </p:sp>
      <p:pic>
        <p:nvPicPr>
          <p:cNvPr id="3" name="Picture 2" descr="Map&#10;&#10;Description automatically generated">
            <a:extLst>
              <a:ext uri="{FF2B5EF4-FFF2-40B4-BE49-F238E27FC236}">
                <a16:creationId xmlns:a16="http://schemas.microsoft.com/office/drawing/2014/main" id="{BD382FD4-53C4-40B1-9C59-1174E971438C}"/>
              </a:ext>
            </a:extLst>
          </p:cNvPr>
          <p:cNvPicPr>
            <a:picLocks noChangeAspect="1"/>
          </p:cNvPicPr>
          <p:nvPr/>
        </p:nvPicPr>
        <p:blipFill rotWithShape="1">
          <a:blip r:embed="rId5">
            <a:extLst>
              <a:ext uri="{28A0092B-C50C-407E-A947-70E740481C1C}">
                <a14:useLocalDpi xmlns:a14="http://schemas.microsoft.com/office/drawing/2010/main" val="0"/>
              </a:ext>
            </a:extLst>
          </a:blip>
          <a:srcRect l="9928" t="22593" r="18854" b="185"/>
          <a:stretch/>
        </p:blipFill>
        <p:spPr>
          <a:xfrm>
            <a:off x="5627562" y="88313"/>
            <a:ext cx="4417161" cy="6769687"/>
          </a:xfrm>
          <a:prstGeom prst="rect">
            <a:avLst/>
          </a:prstGeom>
        </p:spPr>
      </p:pic>
      <p:sp>
        <p:nvSpPr>
          <p:cNvPr id="2" name="Rectangle: Rounded Corners 1">
            <a:extLst>
              <a:ext uri="{FF2B5EF4-FFF2-40B4-BE49-F238E27FC236}">
                <a16:creationId xmlns:a16="http://schemas.microsoft.com/office/drawing/2014/main" id="{E4063BAA-BC9B-42CD-BC8B-9B2A168216F7}"/>
              </a:ext>
            </a:extLst>
          </p:cNvPr>
          <p:cNvSpPr/>
          <p:nvPr/>
        </p:nvSpPr>
        <p:spPr>
          <a:xfrm>
            <a:off x="6547556" y="3183467"/>
            <a:ext cx="2269066" cy="365125"/>
          </a:xfrm>
          <a:prstGeom prst="roundRect">
            <a:avLst/>
          </a:prstGeom>
          <a:noFill/>
          <a:ln w="38100">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picture containing shape&#10;&#10;Description automatically generated">
            <a:extLst>
              <a:ext uri="{FF2B5EF4-FFF2-40B4-BE49-F238E27FC236}">
                <a16:creationId xmlns:a16="http://schemas.microsoft.com/office/drawing/2014/main" id="{D79CA3F7-33CA-4010-A951-68EFD19780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5825" y="6329298"/>
            <a:ext cx="1415910" cy="330203"/>
          </a:xfrm>
          <a:prstGeom prst="rect">
            <a:avLst/>
          </a:prstGeom>
        </p:spPr>
      </p:pic>
      <p:pic>
        <p:nvPicPr>
          <p:cNvPr id="18" name="Picture 17" descr="A picture containing shape&#10;&#10;Description automatically generated">
            <a:extLst>
              <a:ext uri="{FF2B5EF4-FFF2-40B4-BE49-F238E27FC236}">
                <a16:creationId xmlns:a16="http://schemas.microsoft.com/office/drawing/2014/main" id="{C136DE6C-BD60-4D87-B9CC-58842CA952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5825" y="6329298"/>
            <a:ext cx="1415910" cy="330203"/>
          </a:xfrm>
          <a:prstGeom prst="rect">
            <a:avLst/>
          </a:prstGeom>
        </p:spPr>
      </p:pic>
      <p:pic>
        <p:nvPicPr>
          <p:cNvPr id="24" name="Picture 23" descr="A picture containing shape&#10;&#10;Description automatically generated">
            <a:extLst>
              <a:ext uri="{FF2B5EF4-FFF2-40B4-BE49-F238E27FC236}">
                <a16:creationId xmlns:a16="http://schemas.microsoft.com/office/drawing/2014/main" id="{A806D4A9-4C59-4AF3-A19B-99D68AA4F54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5825" y="6329298"/>
            <a:ext cx="1415910" cy="330203"/>
          </a:xfrm>
          <a:prstGeom prst="rect">
            <a:avLst/>
          </a:prstGeom>
        </p:spPr>
      </p:pic>
      <p:pic>
        <p:nvPicPr>
          <p:cNvPr id="25" name="Picture 24" descr="A picture containing shape&#10;&#10;Description automatically generated">
            <a:extLst>
              <a:ext uri="{FF2B5EF4-FFF2-40B4-BE49-F238E27FC236}">
                <a16:creationId xmlns:a16="http://schemas.microsoft.com/office/drawing/2014/main" id="{6FCE0698-ED53-47F0-A73B-3B4A2A981B6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39453" y="6069048"/>
            <a:ext cx="1333443" cy="715505"/>
          </a:xfrm>
          <a:prstGeom prst="rect">
            <a:avLst/>
          </a:prstGeom>
        </p:spPr>
      </p:pic>
      <p:pic>
        <p:nvPicPr>
          <p:cNvPr id="7" name="recording-file (1)">
            <a:hlinkClick r:id="" action="ppaction://media"/>
            <a:extLst>
              <a:ext uri="{FF2B5EF4-FFF2-40B4-BE49-F238E27FC236}">
                <a16:creationId xmlns:a16="http://schemas.microsoft.com/office/drawing/2014/main" id="{BDD7E483-FB03-4CE9-AE0C-C94F760095F7}"/>
              </a:ext>
            </a:extLst>
          </p:cNvPr>
          <p:cNvPicPr>
            <a:picLocks noChangeAspect="1"/>
          </p:cNvPicPr>
          <p:nvPr>
            <a:audioFile r:link="rId1"/>
            <p:extLst>
              <p:ext uri="{DAA4B4D4-6D71-4841-9C94-3DE7FCFB9230}">
                <p14:media xmlns:p14="http://schemas.microsoft.com/office/powerpoint/2010/main" r:embed="rId2">
                  <p14:trim st="480"/>
                </p14:media>
              </p:ext>
            </p:extLst>
          </p:nvPr>
        </p:nvPicPr>
        <p:blipFill>
          <a:blip r:embed="rId8"/>
          <a:stretch>
            <a:fillRect/>
          </a:stretch>
        </p:blipFill>
        <p:spPr>
          <a:xfrm>
            <a:off x="11574965" y="5287850"/>
            <a:ext cx="609600" cy="609600"/>
          </a:xfrm>
          <a:prstGeom prst="rect">
            <a:avLst/>
          </a:prstGeom>
        </p:spPr>
      </p:pic>
    </p:spTree>
    <p:extLst>
      <p:ext uri="{BB962C8B-B14F-4D97-AF65-F5344CB8AC3E}">
        <p14:creationId xmlns:p14="http://schemas.microsoft.com/office/powerpoint/2010/main" val="1679758982"/>
      </p:ext>
    </p:extLst>
  </p:cSld>
  <p:clrMapOvr>
    <a:masterClrMapping/>
  </p:clrMapOvr>
  <mc:AlternateContent xmlns:mc="http://schemas.openxmlformats.org/markup-compatibility/2006">
    <mc:Choice xmlns:p14="http://schemas.microsoft.com/office/powerpoint/2010/main" Requires="p14">
      <p:transition spd="med" p14:dur="700" advClick="0" advTm="35000">
        <p:fade/>
      </p:transition>
    </mc:Choice>
    <mc:Fallback>
      <p:transition spd="med" advClick="0" advTm="3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3297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 fill="hold" display="0">
                  <p:stCondLst>
                    <p:cond delay="indefinite"/>
                  </p:stCondLst>
                  <p:endCondLst>
                    <p:cond evt="onStopAudio" delay="0">
                      <p:tgtEl>
                        <p:sldTgt/>
                      </p:tgtEl>
                    </p:cond>
                  </p:endCondLst>
                </p:cTn>
                <p:tgtEl>
                  <p:spTgt spid="7"/>
                </p:tgtEl>
              </p:cMediaNode>
            </p:audio>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7E521-6007-4CD8-A163-0B15C08820AA}"/>
              </a:ext>
            </a:extLst>
          </p:cNvPr>
          <p:cNvSpPr>
            <a:spLocks noGrp="1"/>
          </p:cNvSpPr>
          <p:nvPr>
            <p:ph type="title"/>
          </p:nvPr>
        </p:nvSpPr>
        <p:spPr>
          <a:xfrm>
            <a:off x="822960" y="121923"/>
            <a:ext cx="10515600" cy="1325563"/>
          </a:xfrm>
        </p:spPr>
        <p:txBody>
          <a:bodyPr/>
          <a:lstStyle/>
          <a:p>
            <a:r>
              <a:rPr lang="en-US" b="1" dirty="0"/>
              <a:t>Project description</a:t>
            </a:r>
          </a:p>
        </p:txBody>
      </p:sp>
      <p:pic>
        <p:nvPicPr>
          <p:cNvPr id="9" name="Picture 8">
            <a:extLst>
              <a:ext uri="{FF2B5EF4-FFF2-40B4-BE49-F238E27FC236}">
                <a16:creationId xmlns:a16="http://schemas.microsoft.com/office/drawing/2014/main" id="{67085F95-115D-41D7-8883-F1DC904C345C}"/>
              </a:ext>
            </a:extLst>
          </p:cNvPr>
          <p:cNvPicPr>
            <a:picLocks noChangeAspect="1"/>
          </p:cNvPicPr>
          <p:nvPr/>
        </p:nvPicPr>
        <p:blipFill rotWithShape="1">
          <a:blip r:embed="rId5">
            <a:extLst>
              <a:ext uri="{28A0092B-C50C-407E-A947-70E740481C1C}">
                <a14:useLocalDpi xmlns:a14="http://schemas.microsoft.com/office/drawing/2010/main" val="0"/>
              </a:ext>
            </a:extLst>
          </a:blip>
          <a:srcRect l="7219" t="22503" r="3958" b="42380"/>
          <a:stretch/>
        </p:blipFill>
        <p:spPr>
          <a:xfrm>
            <a:off x="638175" y="1943146"/>
            <a:ext cx="10915650" cy="3048000"/>
          </a:xfrm>
          <a:prstGeom prst="rect">
            <a:avLst/>
          </a:prstGeom>
          <a:ln w="38100">
            <a:solidFill>
              <a:schemeClr val="accent4"/>
            </a:solidFill>
          </a:ln>
        </p:spPr>
      </p:pic>
      <p:sp>
        <p:nvSpPr>
          <p:cNvPr id="5" name="TextBox 4">
            <a:extLst>
              <a:ext uri="{FF2B5EF4-FFF2-40B4-BE49-F238E27FC236}">
                <a16:creationId xmlns:a16="http://schemas.microsoft.com/office/drawing/2014/main" id="{C92CC70B-51B4-4491-AB25-9A79C5D81DF2}"/>
              </a:ext>
            </a:extLst>
          </p:cNvPr>
          <p:cNvSpPr txBox="1"/>
          <p:nvPr/>
        </p:nvSpPr>
        <p:spPr>
          <a:xfrm>
            <a:off x="2452914" y="5253641"/>
            <a:ext cx="7804662" cy="646331"/>
          </a:xfrm>
          <a:prstGeom prst="rect">
            <a:avLst/>
          </a:prstGeom>
          <a:noFill/>
        </p:spPr>
        <p:txBody>
          <a:bodyPr wrap="square" rtlCol="0">
            <a:spAutoFit/>
          </a:bodyPr>
          <a:lstStyle/>
          <a:p>
            <a:pPr algn="ctr"/>
            <a:r>
              <a:rPr lang="en-US" dirty="0">
                <a:latin typeface="+mj-lt"/>
              </a:rPr>
              <a:t>This project extends along Derry Road, Old Derry Road, Old Creditview Road, and Creditview Road from just east of Bramalea Road to Argentia Road. </a:t>
            </a:r>
          </a:p>
        </p:txBody>
      </p:sp>
      <p:sp>
        <p:nvSpPr>
          <p:cNvPr id="6" name="Rectangle 5">
            <a:extLst>
              <a:ext uri="{FF2B5EF4-FFF2-40B4-BE49-F238E27FC236}">
                <a16:creationId xmlns:a16="http://schemas.microsoft.com/office/drawing/2014/main" id="{74549791-9C6A-42FC-B9A5-A5DB07CBDA04}"/>
              </a:ext>
            </a:extLst>
          </p:cNvPr>
          <p:cNvSpPr/>
          <p:nvPr/>
        </p:nvSpPr>
        <p:spPr>
          <a:xfrm>
            <a:off x="3251200" y="1905000"/>
            <a:ext cx="6108700" cy="3048000"/>
          </a:xfrm>
          <a:prstGeom prst="rect">
            <a:avLst/>
          </a:prstGeom>
          <a:noFill/>
          <a:ln w="38100">
            <a:solidFill>
              <a:srgbClr val="D728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32D8EB0E-B327-444F-8FFE-08D53E609BC9}"/>
              </a:ext>
            </a:extLst>
          </p:cNvPr>
          <p:cNvSpPr txBox="1"/>
          <p:nvPr/>
        </p:nvSpPr>
        <p:spPr>
          <a:xfrm>
            <a:off x="5092064" y="1308986"/>
            <a:ext cx="3035617" cy="646331"/>
          </a:xfrm>
          <a:prstGeom prst="rect">
            <a:avLst/>
          </a:prstGeom>
          <a:noFill/>
        </p:spPr>
        <p:txBody>
          <a:bodyPr wrap="square" rtlCol="0">
            <a:spAutoFit/>
          </a:bodyPr>
          <a:lstStyle/>
          <a:p>
            <a:pPr algn="ctr"/>
            <a:r>
              <a:rPr lang="en-US" b="1" dirty="0">
                <a:solidFill>
                  <a:srgbClr val="C00000"/>
                </a:solidFill>
              </a:rPr>
              <a:t>East - West Diversion</a:t>
            </a:r>
          </a:p>
          <a:p>
            <a:pPr algn="ctr"/>
            <a:r>
              <a:rPr lang="en-US" b="1" dirty="0">
                <a:solidFill>
                  <a:srgbClr val="C00000"/>
                </a:solidFill>
              </a:rPr>
              <a:t>Contract 1</a:t>
            </a:r>
          </a:p>
        </p:txBody>
      </p:sp>
      <p:sp>
        <p:nvSpPr>
          <p:cNvPr id="12" name="Rectangle 11">
            <a:extLst>
              <a:ext uri="{FF2B5EF4-FFF2-40B4-BE49-F238E27FC236}">
                <a16:creationId xmlns:a16="http://schemas.microsoft.com/office/drawing/2014/main" id="{BF66E365-3883-4491-9002-20BFC648CF0B}"/>
              </a:ext>
            </a:extLst>
          </p:cNvPr>
          <p:cNvSpPr/>
          <p:nvPr/>
        </p:nvSpPr>
        <p:spPr>
          <a:xfrm>
            <a:off x="622935" y="1905000"/>
            <a:ext cx="2628265" cy="3048000"/>
          </a:xfrm>
          <a:prstGeom prst="rect">
            <a:avLst/>
          </a:prstGeom>
          <a:noFill/>
          <a:ln w="38100">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AAA7057-E551-4FAA-BC61-F90700BF5A8B}"/>
              </a:ext>
            </a:extLst>
          </p:cNvPr>
          <p:cNvSpPr/>
          <p:nvPr/>
        </p:nvSpPr>
        <p:spPr>
          <a:xfrm>
            <a:off x="9359900" y="1905000"/>
            <a:ext cx="2209165" cy="3048000"/>
          </a:xfrm>
          <a:prstGeom prst="rect">
            <a:avLst/>
          </a:prstGeom>
          <a:noFill/>
          <a:ln w="38100">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B4161240-BADC-4084-8881-C302520E5253}"/>
              </a:ext>
            </a:extLst>
          </p:cNvPr>
          <p:cNvSpPr txBox="1"/>
          <p:nvPr/>
        </p:nvSpPr>
        <p:spPr>
          <a:xfrm>
            <a:off x="9166542" y="1258669"/>
            <a:ext cx="2595880" cy="646331"/>
          </a:xfrm>
          <a:prstGeom prst="rect">
            <a:avLst/>
          </a:prstGeom>
          <a:noFill/>
        </p:spPr>
        <p:txBody>
          <a:bodyPr wrap="square" rtlCol="0">
            <a:spAutoFit/>
          </a:bodyPr>
          <a:lstStyle/>
          <a:p>
            <a:pPr algn="ctr"/>
            <a:r>
              <a:rPr lang="en-US" b="1" dirty="0">
                <a:solidFill>
                  <a:srgbClr val="0070C0"/>
                </a:solidFill>
              </a:rPr>
              <a:t>East - West Diversion</a:t>
            </a:r>
          </a:p>
          <a:p>
            <a:pPr algn="ctr"/>
            <a:r>
              <a:rPr lang="en-US" b="1" dirty="0">
                <a:solidFill>
                  <a:srgbClr val="0070C0"/>
                </a:solidFill>
              </a:rPr>
              <a:t>Contract 2</a:t>
            </a:r>
          </a:p>
        </p:txBody>
      </p:sp>
      <p:sp>
        <p:nvSpPr>
          <p:cNvPr id="16" name="Callout: Double Bent Line 15">
            <a:extLst>
              <a:ext uri="{FF2B5EF4-FFF2-40B4-BE49-F238E27FC236}">
                <a16:creationId xmlns:a16="http://schemas.microsoft.com/office/drawing/2014/main" id="{CF533981-0C51-4228-9BFE-F389BD0DAB95}"/>
              </a:ext>
            </a:extLst>
          </p:cNvPr>
          <p:cNvSpPr/>
          <p:nvPr/>
        </p:nvSpPr>
        <p:spPr>
          <a:xfrm>
            <a:off x="622935" y="5440323"/>
            <a:ext cx="1829979" cy="715505"/>
          </a:xfrm>
          <a:prstGeom prst="borderCallout3">
            <a:avLst>
              <a:gd name="adj1" fmla="val 18750"/>
              <a:gd name="adj2" fmla="val -8333"/>
              <a:gd name="adj3" fmla="val 18750"/>
              <a:gd name="adj4" fmla="val -16667"/>
              <a:gd name="adj5" fmla="val -75943"/>
              <a:gd name="adj6" fmla="val -16667"/>
              <a:gd name="adj7" fmla="val -126384"/>
              <a:gd name="adj8" fmla="val 3779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70C0"/>
                </a:solidFill>
              </a:rPr>
              <a:t>Realignment of the Credit Valleys </a:t>
            </a:r>
          </a:p>
          <a:p>
            <a:pPr algn="ctr"/>
            <a:r>
              <a:rPr lang="en-US" sz="1400" dirty="0">
                <a:solidFill>
                  <a:srgbClr val="0070C0"/>
                </a:solidFill>
              </a:rPr>
              <a:t>Sanitary Trunk Sewer</a:t>
            </a:r>
          </a:p>
        </p:txBody>
      </p:sp>
      <p:sp>
        <p:nvSpPr>
          <p:cNvPr id="17" name="Callout: Double Bent Line 16">
            <a:extLst>
              <a:ext uri="{FF2B5EF4-FFF2-40B4-BE49-F238E27FC236}">
                <a16:creationId xmlns:a16="http://schemas.microsoft.com/office/drawing/2014/main" id="{10C511A2-955A-4911-B1A7-C5D1AC8D8625}"/>
              </a:ext>
            </a:extLst>
          </p:cNvPr>
          <p:cNvSpPr/>
          <p:nvPr/>
        </p:nvSpPr>
        <p:spPr>
          <a:xfrm>
            <a:off x="3485829" y="1262820"/>
            <a:ext cx="1454472" cy="369332"/>
          </a:xfrm>
          <a:prstGeom prst="borderCallout3">
            <a:avLst>
              <a:gd name="adj1" fmla="val 18750"/>
              <a:gd name="adj2" fmla="val -8333"/>
              <a:gd name="adj3" fmla="val 18750"/>
              <a:gd name="adj4" fmla="val -16667"/>
              <a:gd name="adj5" fmla="val 130162"/>
              <a:gd name="adj6" fmla="val -15844"/>
              <a:gd name="adj7" fmla="val 539034"/>
              <a:gd name="adj8" fmla="val -8349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70C0"/>
                </a:solidFill>
              </a:rPr>
              <a:t>Pressurized Sanitary Sewer</a:t>
            </a:r>
          </a:p>
        </p:txBody>
      </p:sp>
      <p:sp>
        <p:nvSpPr>
          <p:cNvPr id="18" name="TextBox 17">
            <a:extLst>
              <a:ext uri="{FF2B5EF4-FFF2-40B4-BE49-F238E27FC236}">
                <a16:creationId xmlns:a16="http://schemas.microsoft.com/office/drawing/2014/main" id="{5F99BFCB-037E-47EB-8B2D-9AA2B52FD52A}"/>
              </a:ext>
            </a:extLst>
          </p:cNvPr>
          <p:cNvSpPr txBox="1"/>
          <p:nvPr/>
        </p:nvSpPr>
        <p:spPr>
          <a:xfrm>
            <a:off x="639128" y="1258669"/>
            <a:ext cx="2595880" cy="646331"/>
          </a:xfrm>
          <a:prstGeom prst="rect">
            <a:avLst/>
          </a:prstGeom>
          <a:noFill/>
        </p:spPr>
        <p:txBody>
          <a:bodyPr wrap="square" rtlCol="0">
            <a:spAutoFit/>
          </a:bodyPr>
          <a:lstStyle/>
          <a:p>
            <a:pPr algn="ctr"/>
            <a:r>
              <a:rPr lang="en-US" b="1" dirty="0">
                <a:solidFill>
                  <a:srgbClr val="0070C0"/>
                </a:solidFill>
              </a:rPr>
              <a:t>East - West Diversion</a:t>
            </a:r>
          </a:p>
          <a:p>
            <a:pPr algn="ctr"/>
            <a:r>
              <a:rPr lang="en-US" b="1" dirty="0">
                <a:solidFill>
                  <a:srgbClr val="0070C0"/>
                </a:solidFill>
              </a:rPr>
              <a:t>Contract 2</a:t>
            </a:r>
          </a:p>
        </p:txBody>
      </p:sp>
      <p:pic>
        <p:nvPicPr>
          <p:cNvPr id="19" name="Picture 18" descr="A picture containing shape&#10;&#10;Description automatically generated">
            <a:extLst>
              <a:ext uri="{FF2B5EF4-FFF2-40B4-BE49-F238E27FC236}">
                <a16:creationId xmlns:a16="http://schemas.microsoft.com/office/drawing/2014/main" id="{AFD5F9E5-4464-4849-953C-5DE4904DF7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5825" y="6329298"/>
            <a:ext cx="1415910" cy="330203"/>
          </a:xfrm>
          <a:prstGeom prst="rect">
            <a:avLst/>
          </a:prstGeom>
        </p:spPr>
      </p:pic>
      <p:pic>
        <p:nvPicPr>
          <p:cNvPr id="21" name="Picture 20" descr="A picture containing shape&#10;&#10;Description automatically generated">
            <a:extLst>
              <a:ext uri="{FF2B5EF4-FFF2-40B4-BE49-F238E27FC236}">
                <a16:creationId xmlns:a16="http://schemas.microsoft.com/office/drawing/2014/main" id="{6F2432A3-1152-4833-A410-FA94A45C26B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5825" y="6329298"/>
            <a:ext cx="1415910" cy="330203"/>
          </a:xfrm>
          <a:prstGeom prst="rect">
            <a:avLst/>
          </a:prstGeom>
        </p:spPr>
      </p:pic>
      <p:pic>
        <p:nvPicPr>
          <p:cNvPr id="22" name="Picture 21" descr="A picture containing shape&#10;&#10;Description automatically generated">
            <a:extLst>
              <a:ext uri="{FF2B5EF4-FFF2-40B4-BE49-F238E27FC236}">
                <a16:creationId xmlns:a16="http://schemas.microsoft.com/office/drawing/2014/main" id="{5BF13E99-08A4-4B8D-9644-73E8F45F4CA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39453" y="6069048"/>
            <a:ext cx="1333443" cy="715505"/>
          </a:xfrm>
          <a:prstGeom prst="rect">
            <a:avLst/>
          </a:prstGeom>
        </p:spPr>
      </p:pic>
      <p:pic>
        <p:nvPicPr>
          <p:cNvPr id="3" name="recording-file (3)">
            <a:hlinkClick r:id="" action="ppaction://media"/>
            <a:extLst>
              <a:ext uri="{FF2B5EF4-FFF2-40B4-BE49-F238E27FC236}">
                <a16:creationId xmlns:a16="http://schemas.microsoft.com/office/drawing/2014/main" id="{A5A3E5BF-8339-4D86-BA89-E1E1877F78CA}"/>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367589" y="5225297"/>
            <a:ext cx="609600" cy="609600"/>
          </a:xfrm>
          <a:prstGeom prst="rect">
            <a:avLst/>
          </a:prstGeom>
        </p:spPr>
      </p:pic>
    </p:spTree>
    <p:extLst>
      <p:ext uri="{BB962C8B-B14F-4D97-AF65-F5344CB8AC3E}">
        <p14:creationId xmlns:p14="http://schemas.microsoft.com/office/powerpoint/2010/main" val="2757805735"/>
      </p:ext>
    </p:extLst>
  </p:cSld>
  <p:clrMapOvr>
    <a:masterClrMapping/>
  </p:clrMapOvr>
  <mc:AlternateContent xmlns:mc="http://schemas.openxmlformats.org/markup-compatibility/2006">
    <mc:Choice xmlns:p14="http://schemas.microsoft.com/office/powerpoint/2010/main" Requires="p14">
      <p:transition spd="med" p14:dur="700" advClick="0" advTm="79000">
        <p:fade/>
      </p:transition>
    </mc:Choice>
    <mc:Fallback>
      <p:transition spd="med" advClick="0" advTm="79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699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31DE728-8710-4D0D-ABEA-461458917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073ED75-B93B-4C7E-BDA2-D5CBD4B68508}"/>
              </a:ext>
            </a:extLst>
          </p:cNvPr>
          <p:cNvSpPr>
            <a:spLocks noGrp="1"/>
          </p:cNvSpPr>
          <p:nvPr>
            <p:ph type="title"/>
          </p:nvPr>
        </p:nvSpPr>
        <p:spPr>
          <a:xfrm>
            <a:off x="648928" y="4675886"/>
            <a:ext cx="3685032" cy="1608328"/>
          </a:xfrm>
        </p:spPr>
        <p:txBody>
          <a:bodyPr vert="horz" lIns="91440" tIns="45720" rIns="91440" bIns="45720" rtlCol="0" anchor="ctr">
            <a:normAutofit/>
          </a:bodyPr>
          <a:lstStyle/>
          <a:p>
            <a:r>
              <a:rPr lang="en-US" sz="3600"/>
              <a:t>Contract 2 Construction will impact three areas</a:t>
            </a:r>
            <a:endParaRPr lang="en-US" sz="3600" dirty="0"/>
          </a:p>
        </p:txBody>
      </p:sp>
      <p:sp>
        <p:nvSpPr>
          <p:cNvPr id="29" name="Rectangle 28">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2" cy="448944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ounded Rectangle 28">
            <a:extLst>
              <a:ext uri="{FF2B5EF4-FFF2-40B4-BE49-F238E27FC236}">
                <a16:creationId xmlns:a16="http://schemas.microsoft.com/office/drawing/2014/main" id="{07A0C51E-5464-4470-855E-CA530A59B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59557" y="640091"/>
            <a:ext cx="8072887" cy="3550909"/>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a:extLst>
              <a:ext uri="{FF2B5EF4-FFF2-40B4-BE49-F238E27FC236}">
                <a16:creationId xmlns:a16="http://schemas.microsoft.com/office/drawing/2014/main" id="{7BFA0355-92A3-42AA-A87A-AFAE062A7719}"/>
              </a:ext>
            </a:extLst>
          </p:cNvPr>
          <p:cNvPicPr>
            <a:picLocks noGrp="1" noChangeAspect="1"/>
          </p:cNvPicPr>
          <p:nvPr>
            <p:ph idx="1"/>
          </p:nvPr>
        </p:nvPicPr>
        <p:blipFill rotWithShape="1">
          <a:blip r:embed="rId5"/>
          <a:srcRect b="3972"/>
          <a:stretch/>
        </p:blipFill>
        <p:spPr>
          <a:xfrm>
            <a:off x="2184401" y="749300"/>
            <a:ext cx="7823199" cy="3343043"/>
          </a:xfrm>
          <a:prstGeom prst="rect">
            <a:avLst/>
          </a:prstGeom>
        </p:spPr>
      </p:pic>
      <p:sp>
        <p:nvSpPr>
          <p:cNvPr id="6" name="TextBox 5">
            <a:extLst>
              <a:ext uri="{FF2B5EF4-FFF2-40B4-BE49-F238E27FC236}">
                <a16:creationId xmlns:a16="http://schemas.microsoft.com/office/drawing/2014/main" id="{0AAA8464-A7BD-4EF9-910A-966F235F54B4}"/>
              </a:ext>
            </a:extLst>
          </p:cNvPr>
          <p:cNvSpPr txBox="1"/>
          <p:nvPr/>
        </p:nvSpPr>
        <p:spPr>
          <a:xfrm>
            <a:off x="4547132" y="4599922"/>
            <a:ext cx="6995940" cy="2023059"/>
          </a:xfrm>
          <a:prstGeom prst="rect">
            <a:avLst/>
          </a:prstGeom>
        </p:spPr>
        <p:txBody>
          <a:bodyPr vert="horz" lIns="91440" tIns="45720" rIns="91440" bIns="45720" rtlCol="0" anchor="ctr">
            <a:normAutofit/>
          </a:bodyPr>
          <a:lstStyle/>
          <a:p>
            <a:pPr marL="171450" indent="-171450">
              <a:lnSpc>
                <a:spcPct val="90000"/>
              </a:lnSpc>
              <a:spcAft>
                <a:spcPts val="600"/>
              </a:spcAft>
              <a:buFont typeface="Arial" panose="020B0604020202020204" pitchFamily="34" charset="0"/>
              <a:buChar char="•"/>
            </a:pPr>
            <a:r>
              <a:rPr lang="en-US" sz="1900" b="1" dirty="0"/>
              <a:t>Location 1: Site 5A at Old Derry Road and Gooderham Estate Boulevard </a:t>
            </a:r>
            <a:r>
              <a:rPr lang="en-US" sz="1900" dirty="0"/>
              <a:t>(for construction of the East to West Diversion Sanitary Trunk Sewer)</a:t>
            </a:r>
          </a:p>
          <a:p>
            <a:pPr marL="171450" indent="-171450">
              <a:lnSpc>
                <a:spcPct val="90000"/>
              </a:lnSpc>
              <a:spcAft>
                <a:spcPts val="600"/>
              </a:spcAft>
              <a:buFont typeface="Arial" panose="020B0604020202020204" pitchFamily="34" charset="0"/>
              <a:buChar char="•"/>
            </a:pPr>
            <a:r>
              <a:rPr lang="en-US" sz="1900" b="1" dirty="0"/>
              <a:t>Location 2: Willow Lane </a:t>
            </a:r>
            <a:r>
              <a:rPr lang="en-US" sz="1900" dirty="0"/>
              <a:t>(for the pressurized sanitary sewer)</a:t>
            </a:r>
          </a:p>
          <a:p>
            <a:pPr marL="171450" indent="-171450">
              <a:lnSpc>
                <a:spcPct val="90000"/>
              </a:lnSpc>
              <a:spcAft>
                <a:spcPts val="600"/>
              </a:spcAft>
              <a:buFont typeface="Arial" panose="020B0604020202020204" pitchFamily="34" charset="0"/>
              <a:buChar char="•"/>
            </a:pPr>
            <a:r>
              <a:rPr lang="en-US" sz="1900" b="1" dirty="0"/>
              <a:t>Location 3: Lamplight Way (</a:t>
            </a:r>
            <a:r>
              <a:rPr lang="en-US" sz="1900" dirty="0"/>
              <a:t>to create a temporary access road to the realignment of the Credit Valley Sanitary Trunk Sewer)</a:t>
            </a:r>
          </a:p>
        </p:txBody>
      </p:sp>
      <p:pic>
        <p:nvPicPr>
          <p:cNvPr id="24" name="Picture 23" descr="A picture containing shape&#10;&#10;Description automatically generated">
            <a:extLst>
              <a:ext uri="{FF2B5EF4-FFF2-40B4-BE49-F238E27FC236}">
                <a16:creationId xmlns:a16="http://schemas.microsoft.com/office/drawing/2014/main" id="{69CA0714-9271-4EF1-B255-A7E908D1B8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364" y="6547752"/>
            <a:ext cx="732242" cy="170765"/>
          </a:xfrm>
          <a:prstGeom prst="rect">
            <a:avLst/>
          </a:prstGeom>
        </p:spPr>
      </p:pic>
      <p:pic>
        <p:nvPicPr>
          <p:cNvPr id="25" name="Picture 24" descr="A picture containing shape&#10;&#10;Description automatically generated">
            <a:extLst>
              <a:ext uri="{FF2B5EF4-FFF2-40B4-BE49-F238E27FC236}">
                <a16:creationId xmlns:a16="http://schemas.microsoft.com/office/drawing/2014/main" id="{6FBC3A29-CCA6-45AA-B152-A4370D9C808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69042" y="6391736"/>
            <a:ext cx="689594" cy="370026"/>
          </a:xfrm>
          <a:prstGeom prst="rect">
            <a:avLst/>
          </a:prstGeom>
        </p:spPr>
      </p:pic>
      <p:pic>
        <p:nvPicPr>
          <p:cNvPr id="12" name="Picture 11">
            <a:extLst>
              <a:ext uri="{FF2B5EF4-FFF2-40B4-BE49-F238E27FC236}">
                <a16:creationId xmlns:a16="http://schemas.microsoft.com/office/drawing/2014/main" id="{C983E711-78DF-4970-8891-9246BBF61A43}"/>
              </a:ext>
            </a:extLst>
          </p:cNvPr>
          <p:cNvPicPr>
            <a:picLocks noChangeAspect="1"/>
          </p:cNvPicPr>
          <p:nvPr/>
        </p:nvPicPr>
        <p:blipFill rotWithShape="1">
          <a:blip r:embed="rId8"/>
          <a:srcRect l="43585" b="76495"/>
          <a:stretch/>
        </p:blipFill>
        <p:spPr>
          <a:xfrm>
            <a:off x="8167467" y="725350"/>
            <a:ext cx="1771276" cy="474327"/>
          </a:xfrm>
          <a:prstGeom prst="rect">
            <a:avLst/>
          </a:prstGeom>
        </p:spPr>
      </p:pic>
      <p:sp>
        <p:nvSpPr>
          <p:cNvPr id="20" name="TextBox 19">
            <a:extLst>
              <a:ext uri="{FF2B5EF4-FFF2-40B4-BE49-F238E27FC236}">
                <a16:creationId xmlns:a16="http://schemas.microsoft.com/office/drawing/2014/main" id="{DAC91933-75A8-488C-864D-EA4D4D41965A}"/>
              </a:ext>
            </a:extLst>
          </p:cNvPr>
          <p:cNvSpPr txBox="1"/>
          <p:nvPr/>
        </p:nvSpPr>
        <p:spPr>
          <a:xfrm rot="20933879">
            <a:off x="7463718" y="1498033"/>
            <a:ext cx="919562" cy="276999"/>
          </a:xfrm>
          <a:prstGeom prst="rect">
            <a:avLst/>
          </a:prstGeom>
          <a:noFill/>
        </p:spPr>
        <p:txBody>
          <a:bodyPr wrap="square">
            <a:spAutoFit/>
          </a:bodyPr>
          <a:lstStyle>
            <a:defPPr>
              <a:defRPr lang="en-US"/>
            </a:defPPr>
            <a:lvl1pPr>
              <a:defRPr sz="900" b="1"/>
            </a:lvl1pPr>
          </a:lstStyle>
          <a:p>
            <a:r>
              <a:rPr lang="en-US" dirty="0"/>
              <a:t>Location 1</a:t>
            </a:r>
          </a:p>
        </p:txBody>
      </p:sp>
      <p:sp>
        <p:nvSpPr>
          <p:cNvPr id="21" name="TextBox 20">
            <a:extLst>
              <a:ext uri="{FF2B5EF4-FFF2-40B4-BE49-F238E27FC236}">
                <a16:creationId xmlns:a16="http://schemas.microsoft.com/office/drawing/2014/main" id="{20CA52F0-0CDA-4FA0-985A-1246679DB08F}"/>
              </a:ext>
            </a:extLst>
          </p:cNvPr>
          <p:cNvSpPr txBox="1"/>
          <p:nvPr/>
        </p:nvSpPr>
        <p:spPr>
          <a:xfrm rot="20140606">
            <a:off x="7447750" y="728717"/>
            <a:ext cx="919562" cy="230832"/>
          </a:xfrm>
          <a:prstGeom prst="rect">
            <a:avLst/>
          </a:prstGeom>
          <a:noFill/>
        </p:spPr>
        <p:txBody>
          <a:bodyPr wrap="square">
            <a:spAutoFit/>
          </a:bodyPr>
          <a:lstStyle/>
          <a:p>
            <a:r>
              <a:rPr lang="en-US" sz="900" b="1" dirty="0"/>
              <a:t>Location 2</a:t>
            </a:r>
          </a:p>
        </p:txBody>
      </p:sp>
      <p:sp>
        <p:nvSpPr>
          <p:cNvPr id="22" name="TextBox 21">
            <a:extLst>
              <a:ext uri="{FF2B5EF4-FFF2-40B4-BE49-F238E27FC236}">
                <a16:creationId xmlns:a16="http://schemas.microsoft.com/office/drawing/2014/main" id="{E9D80E8B-C4A7-4FE7-8017-F22365AC1573}"/>
              </a:ext>
            </a:extLst>
          </p:cNvPr>
          <p:cNvSpPr txBox="1"/>
          <p:nvPr/>
        </p:nvSpPr>
        <p:spPr>
          <a:xfrm rot="922993">
            <a:off x="7464243" y="3510430"/>
            <a:ext cx="919562" cy="230832"/>
          </a:xfrm>
          <a:prstGeom prst="rect">
            <a:avLst/>
          </a:prstGeom>
          <a:noFill/>
        </p:spPr>
        <p:txBody>
          <a:bodyPr wrap="square">
            <a:spAutoFit/>
          </a:bodyPr>
          <a:lstStyle>
            <a:defPPr>
              <a:defRPr lang="en-US"/>
            </a:defPPr>
            <a:lvl1pPr>
              <a:defRPr sz="900" b="1"/>
            </a:lvl1pPr>
          </a:lstStyle>
          <a:p>
            <a:r>
              <a:rPr lang="en-US" dirty="0"/>
              <a:t>Location 3</a:t>
            </a:r>
          </a:p>
        </p:txBody>
      </p:sp>
      <p:pic>
        <p:nvPicPr>
          <p:cNvPr id="3" name="recording-file (4)">
            <a:hlinkClick r:id="" action="ppaction://media"/>
            <a:extLst>
              <a:ext uri="{FF2B5EF4-FFF2-40B4-BE49-F238E27FC236}">
                <a16:creationId xmlns:a16="http://schemas.microsoft.com/office/drawing/2014/main" id="{5E8819AB-0F6D-4F6C-85D3-EF02D95F9629}"/>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582400" y="5671664"/>
            <a:ext cx="609600" cy="609600"/>
          </a:xfrm>
          <a:prstGeom prst="rect">
            <a:avLst/>
          </a:prstGeom>
        </p:spPr>
      </p:pic>
    </p:spTree>
    <p:extLst>
      <p:ext uri="{BB962C8B-B14F-4D97-AF65-F5344CB8AC3E}">
        <p14:creationId xmlns:p14="http://schemas.microsoft.com/office/powerpoint/2010/main" val="2931312851"/>
      </p:ext>
    </p:extLst>
  </p:cSld>
  <p:clrMapOvr>
    <a:masterClrMapping/>
  </p:clrMapOvr>
  <mc:AlternateContent xmlns:mc="http://schemas.openxmlformats.org/markup-compatibility/2006">
    <mc:Choice xmlns:p14="http://schemas.microsoft.com/office/powerpoint/2010/main" Requires="p14">
      <p:transition spd="med" p14:dur="700" advClick="0" advTm="35000">
        <p:fade/>
      </p:transition>
    </mc:Choice>
    <mc:Fallback>
      <p:transition spd="med" advClick="0" advTm="3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66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31DE728-8710-4D0D-ABEA-461458917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2" cy="448944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Rounded Rectangle 28">
            <a:extLst>
              <a:ext uri="{FF2B5EF4-FFF2-40B4-BE49-F238E27FC236}">
                <a16:creationId xmlns:a16="http://schemas.microsoft.com/office/drawing/2014/main" id="{07A0C51E-5464-4470-855E-CA530A59B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59557" y="640091"/>
            <a:ext cx="8072887" cy="3550909"/>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AAA8464-A7BD-4EF9-910A-966F235F54B4}"/>
              </a:ext>
            </a:extLst>
          </p:cNvPr>
          <p:cNvSpPr txBox="1"/>
          <p:nvPr/>
        </p:nvSpPr>
        <p:spPr>
          <a:xfrm>
            <a:off x="5455387" y="4568077"/>
            <a:ext cx="5913655" cy="2368549"/>
          </a:xfrm>
          <a:prstGeom prst="rect">
            <a:avLst/>
          </a:prstGeom>
        </p:spPr>
        <p:txBody>
          <a:bodyPr vert="horz" lIns="91440" tIns="45720" rIns="91440" bIns="45720" rtlCol="0" anchor="ctr">
            <a:normAutofit fontScale="92500" lnSpcReduction="20000"/>
          </a:bodyPr>
          <a:lstStyle/>
          <a:p>
            <a:pPr marR="0" lvl="0" algn="l" defTabSz="914400" rtl="0" eaLnBrk="1" fontAlgn="auto" latinLnBrk="0" hangingPunct="1">
              <a:lnSpc>
                <a:spcPct val="90000"/>
              </a:lnSpc>
              <a:spcBef>
                <a:spcPts val="0"/>
              </a:spcBef>
              <a:spcAft>
                <a:spcPts val="600"/>
              </a:spcAft>
              <a:buClrTx/>
              <a:buSzTx/>
              <a:tabLst/>
              <a:defRPr/>
            </a:pPr>
            <a:r>
              <a:rPr lang="en-US" sz="1900" b="1" dirty="0">
                <a:solidFill>
                  <a:prstClr val="black"/>
                </a:solidFill>
                <a:latin typeface="Calibri" panose="020F0502020204030204"/>
              </a:rPr>
              <a:t>Type of Impact</a:t>
            </a:r>
            <a:endParaRPr kumimoji="0" lang="en-US" sz="19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l" defTabSz="914400" rtl="0" eaLnBrk="1" fontAlgn="auto" latinLnBrk="0" hangingPunct="1">
              <a:lnSpc>
                <a:spcPct val="90000"/>
              </a:lnSpc>
              <a:spcBef>
                <a:spcPts val="0"/>
              </a:spcBef>
              <a:spcAft>
                <a:spcPts val="600"/>
              </a:spcAft>
              <a:buClrTx/>
              <a:buSzTx/>
              <a:tabLst/>
              <a:defRPr/>
            </a:pPr>
            <a:r>
              <a:rPr kumimoji="0" lang="en-US" sz="1900" i="0" u="none" strike="noStrike" kern="1200" cap="none" spc="0" normalizeH="0" baseline="0" noProof="0" dirty="0">
                <a:ln>
                  <a:noFill/>
                </a:ln>
                <a:solidFill>
                  <a:prstClr val="black"/>
                </a:solidFill>
                <a:effectLst/>
                <a:uLnTx/>
                <a:uFillTx/>
                <a:latin typeface="Calibri" panose="020F0502020204030204"/>
                <a:ea typeface="+mn-ea"/>
                <a:cs typeface="+mn-cs"/>
              </a:rPr>
              <a:t>Construction within an easement on the southwest corner of the intersection will result in:  </a:t>
            </a:r>
          </a:p>
          <a:p>
            <a:pPr marL="342900" indent="-342900">
              <a:buFont typeface="Wingdings" panose="05000000000000000000" pitchFamily="2" charset="2"/>
              <a:buChar char="Ø"/>
            </a:pPr>
            <a:r>
              <a:rPr lang="en-US" sz="2000" dirty="0"/>
              <a:t>Closure of Gooderham Estate Boulevard (including sidewalk on west side) – 1 to 2 years</a:t>
            </a:r>
          </a:p>
          <a:p>
            <a:pPr marL="342900" indent="-342900">
              <a:buFont typeface="Wingdings" panose="05000000000000000000" pitchFamily="2" charset="2"/>
              <a:buChar char="Ø"/>
            </a:pPr>
            <a:r>
              <a:rPr lang="en-US" sz="2000" dirty="0"/>
              <a:t>Diverted bus route</a:t>
            </a:r>
          </a:p>
          <a:p>
            <a:pPr marL="342900" indent="-342900">
              <a:buFont typeface="Wingdings" panose="05000000000000000000" pitchFamily="2" charset="2"/>
              <a:buChar char="Ø"/>
            </a:pPr>
            <a:r>
              <a:rPr lang="en-US" sz="2000" dirty="0"/>
              <a:t>Accesses to work zone</a:t>
            </a:r>
          </a:p>
          <a:p>
            <a:pPr marL="342900" indent="-342900">
              <a:buFont typeface="Wingdings" panose="05000000000000000000" pitchFamily="2" charset="2"/>
              <a:buChar char="Ø"/>
            </a:pPr>
            <a:r>
              <a:rPr lang="en-US" sz="2000" dirty="0"/>
              <a:t>Construction traffic </a:t>
            </a:r>
          </a:p>
          <a:p>
            <a:pPr marL="342900" indent="-342900">
              <a:buFont typeface="Wingdings" panose="05000000000000000000" pitchFamily="2" charset="2"/>
              <a:buChar char="Ø"/>
            </a:pPr>
            <a:r>
              <a:rPr lang="en-US" sz="2000" dirty="0"/>
              <a:t>Construction noise</a:t>
            </a:r>
          </a:p>
          <a:p>
            <a:pPr marL="1714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9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1D3DCE89-E2C3-4AD6-BEE0-2256FE3E58F3}"/>
              </a:ext>
            </a:extLst>
          </p:cNvPr>
          <p:cNvGrpSpPr>
            <a:grpSpLocks noChangeAspect="1"/>
          </p:cNvGrpSpPr>
          <p:nvPr/>
        </p:nvGrpSpPr>
        <p:grpSpPr>
          <a:xfrm>
            <a:off x="3746306" y="680015"/>
            <a:ext cx="4699386" cy="3471060"/>
            <a:chOff x="2777640" y="1684962"/>
            <a:chExt cx="5003108" cy="3695395"/>
          </a:xfrm>
        </p:grpSpPr>
        <p:pic>
          <p:nvPicPr>
            <p:cNvPr id="14" name="Picture 13" descr="Diagram, engineering drawing&#10;&#10;Description automatically generated">
              <a:extLst>
                <a:ext uri="{FF2B5EF4-FFF2-40B4-BE49-F238E27FC236}">
                  <a16:creationId xmlns:a16="http://schemas.microsoft.com/office/drawing/2014/main" id="{8561EFC8-232E-473A-84AF-9C0D9F1E7FDF}"/>
                </a:ext>
              </a:extLst>
            </p:cNvPr>
            <p:cNvPicPr>
              <a:picLocks noChangeAspect="1"/>
            </p:cNvPicPr>
            <p:nvPr/>
          </p:nvPicPr>
          <p:blipFill rotWithShape="1">
            <a:blip r:embed="rId5">
              <a:extLst>
                <a:ext uri="{28A0092B-C50C-407E-A947-70E740481C1C}">
                  <a14:useLocalDpi xmlns:a14="http://schemas.microsoft.com/office/drawing/2010/main" val="0"/>
                </a:ext>
              </a:extLst>
            </a:blip>
            <a:srcRect l="26194" t="50000" r="41713" b="16512"/>
            <a:stretch/>
          </p:blipFill>
          <p:spPr>
            <a:xfrm>
              <a:off x="2777640" y="1684962"/>
              <a:ext cx="5003108" cy="3687138"/>
            </a:xfrm>
            <a:prstGeom prst="rect">
              <a:avLst/>
            </a:prstGeom>
          </p:spPr>
        </p:pic>
        <p:grpSp>
          <p:nvGrpSpPr>
            <p:cNvPr id="16" name="Group 15">
              <a:extLst>
                <a:ext uri="{FF2B5EF4-FFF2-40B4-BE49-F238E27FC236}">
                  <a16:creationId xmlns:a16="http://schemas.microsoft.com/office/drawing/2014/main" id="{7898505B-8B02-44C9-9E44-20F57E74A3DD}"/>
                </a:ext>
              </a:extLst>
            </p:cNvPr>
            <p:cNvGrpSpPr/>
            <p:nvPr/>
          </p:nvGrpSpPr>
          <p:grpSpPr>
            <a:xfrm>
              <a:off x="5396213" y="4280773"/>
              <a:ext cx="655337" cy="1099584"/>
              <a:chOff x="5396213" y="4280773"/>
              <a:chExt cx="655337" cy="1099584"/>
            </a:xfrm>
          </p:grpSpPr>
          <p:cxnSp>
            <p:nvCxnSpPr>
              <p:cNvPr id="17" name="Straight Connector 16">
                <a:extLst>
                  <a:ext uri="{FF2B5EF4-FFF2-40B4-BE49-F238E27FC236}">
                    <a16:creationId xmlns:a16="http://schemas.microsoft.com/office/drawing/2014/main" id="{5F252AA1-1527-43ED-916B-3515184BFF92}"/>
                  </a:ext>
                </a:extLst>
              </p:cNvPr>
              <p:cNvCxnSpPr/>
              <p:nvPr/>
            </p:nvCxnSpPr>
            <p:spPr>
              <a:xfrm flipH="1">
                <a:off x="5978525" y="4324350"/>
                <a:ext cx="73025" cy="1047750"/>
              </a:xfrm>
              <a:prstGeom prst="line">
                <a:avLst/>
              </a:prstGeom>
              <a:ln w="6350">
                <a:solidFill>
                  <a:srgbClr val="AFAFA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CF06FA5-660D-479F-B71D-F58569E43E8D}"/>
                  </a:ext>
                </a:extLst>
              </p:cNvPr>
              <p:cNvCxnSpPr/>
              <p:nvPr/>
            </p:nvCxnSpPr>
            <p:spPr>
              <a:xfrm flipH="1">
                <a:off x="5922964" y="4324350"/>
                <a:ext cx="73025" cy="1047750"/>
              </a:xfrm>
              <a:prstGeom prst="line">
                <a:avLst/>
              </a:prstGeom>
              <a:ln w="6350">
                <a:solidFill>
                  <a:srgbClr val="AFAFA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D764EEC-D303-4DA0-BD54-DBA3C1F589A3}"/>
                  </a:ext>
                </a:extLst>
              </p:cNvPr>
              <p:cNvCxnSpPr>
                <a:cxnSpLocks/>
              </p:cNvCxnSpPr>
              <p:nvPr/>
            </p:nvCxnSpPr>
            <p:spPr>
              <a:xfrm flipH="1">
                <a:off x="5396213" y="4290435"/>
                <a:ext cx="25798" cy="1080396"/>
              </a:xfrm>
              <a:prstGeom prst="line">
                <a:avLst/>
              </a:prstGeom>
              <a:ln w="3175">
                <a:solidFill>
                  <a:srgbClr val="AFAFA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7F4A9EA-C629-41CD-8DCF-6CF4B96AA1CB}"/>
                  </a:ext>
                </a:extLst>
              </p:cNvPr>
              <p:cNvCxnSpPr>
                <a:cxnSpLocks/>
              </p:cNvCxnSpPr>
              <p:nvPr/>
            </p:nvCxnSpPr>
            <p:spPr>
              <a:xfrm flipH="1">
                <a:off x="5425857" y="4290299"/>
                <a:ext cx="14512" cy="1080532"/>
              </a:xfrm>
              <a:prstGeom prst="line">
                <a:avLst/>
              </a:prstGeom>
              <a:ln w="3175">
                <a:solidFill>
                  <a:srgbClr val="AFAFA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BC3EA4F-95E9-4BFD-AC64-001E817E8E29}"/>
                  </a:ext>
                </a:extLst>
              </p:cNvPr>
              <p:cNvCxnSpPr>
                <a:cxnSpLocks/>
              </p:cNvCxnSpPr>
              <p:nvPr/>
            </p:nvCxnSpPr>
            <p:spPr>
              <a:xfrm flipH="1">
                <a:off x="5411344" y="4280773"/>
                <a:ext cx="20294" cy="1090058"/>
              </a:xfrm>
              <a:prstGeom prst="line">
                <a:avLst/>
              </a:prstGeom>
              <a:ln w="3175">
                <a:solidFill>
                  <a:srgbClr val="AFAFA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53771CB-7543-4DB0-A107-F4AFFC2B8B67}"/>
                  </a:ext>
                </a:extLst>
              </p:cNvPr>
              <p:cNvCxnSpPr>
                <a:cxnSpLocks/>
              </p:cNvCxnSpPr>
              <p:nvPr/>
            </p:nvCxnSpPr>
            <p:spPr>
              <a:xfrm flipH="1">
                <a:off x="5828477" y="4299961"/>
                <a:ext cx="25798" cy="1080396"/>
              </a:xfrm>
              <a:prstGeom prst="line">
                <a:avLst/>
              </a:prstGeom>
              <a:ln w="3175">
                <a:solidFill>
                  <a:srgbClr val="AFAFA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339A659-F022-4499-841D-7B251B4D9A43}"/>
                  </a:ext>
                </a:extLst>
              </p:cNvPr>
              <p:cNvCxnSpPr>
                <a:cxnSpLocks/>
              </p:cNvCxnSpPr>
              <p:nvPr/>
            </p:nvCxnSpPr>
            <p:spPr>
              <a:xfrm flipH="1">
                <a:off x="5858121" y="4299825"/>
                <a:ext cx="14512" cy="1080532"/>
              </a:xfrm>
              <a:prstGeom prst="line">
                <a:avLst/>
              </a:prstGeom>
              <a:ln w="3175">
                <a:solidFill>
                  <a:srgbClr val="AFAFA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7775083-E4C5-4722-808C-F54B517388AD}"/>
                  </a:ext>
                </a:extLst>
              </p:cNvPr>
              <p:cNvCxnSpPr>
                <a:cxnSpLocks/>
              </p:cNvCxnSpPr>
              <p:nvPr/>
            </p:nvCxnSpPr>
            <p:spPr>
              <a:xfrm flipH="1">
                <a:off x="5843608" y="4290299"/>
                <a:ext cx="20294" cy="1090058"/>
              </a:xfrm>
              <a:prstGeom prst="line">
                <a:avLst/>
              </a:prstGeom>
              <a:ln w="3175">
                <a:solidFill>
                  <a:srgbClr val="AFAFAF"/>
                </a:solidFill>
              </a:ln>
            </p:spPr>
            <p:style>
              <a:lnRef idx="1">
                <a:schemeClr val="accent1"/>
              </a:lnRef>
              <a:fillRef idx="0">
                <a:schemeClr val="accent1"/>
              </a:fillRef>
              <a:effectRef idx="0">
                <a:schemeClr val="accent1"/>
              </a:effectRef>
              <a:fontRef idx="minor">
                <a:schemeClr val="tx1"/>
              </a:fontRef>
            </p:style>
          </p:cxnSp>
        </p:grpSp>
      </p:grpSp>
      <p:sp>
        <p:nvSpPr>
          <p:cNvPr id="26" name="Title 1">
            <a:extLst>
              <a:ext uri="{FF2B5EF4-FFF2-40B4-BE49-F238E27FC236}">
                <a16:creationId xmlns:a16="http://schemas.microsoft.com/office/drawing/2014/main" id="{FB421A1C-18B0-4FF3-8D91-69EF223B9373}"/>
              </a:ext>
            </a:extLst>
          </p:cNvPr>
          <p:cNvSpPr>
            <a:spLocks noGrp="1"/>
          </p:cNvSpPr>
          <p:nvPr>
            <p:ph type="title"/>
          </p:nvPr>
        </p:nvSpPr>
        <p:spPr>
          <a:xfrm>
            <a:off x="431481" y="5133971"/>
            <a:ext cx="4329806" cy="1325563"/>
          </a:xfrm>
        </p:spPr>
        <p:txBody>
          <a:bodyPr>
            <a:normAutofit fontScale="90000"/>
          </a:bodyPr>
          <a:lstStyle/>
          <a:p>
            <a:r>
              <a:rPr lang="en-US" sz="4000" b="1"/>
              <a:t>Location 1: </a:t>
            </a:r>
            <a:br>
              <a:rPr lang="en-US" sz="4000"/>
            </a:br>
            <a:r>
              <a:rPr lang="en-US" sz="4000"/>
              <a:t>Old Derry Road and Gooderham Estate Boulevard</a:t>
            </a:r>
            <a:br>
              <a:rPr lang="en-US" b="1"/>
            </a:br>
            <a:endParaRPr lang="en-US" dirty="0"/>
          </a:p>
        </p:txBody>
      </p:sp>
      <p:pic>
        <p:nvPicPr>
          <p:cNvPr id="32" name="Picture 31" descr="A picture containing shape&#10;&#10;Description automatically generated">
            <a:extLst>
              <a:ext uri="{FF2B5EF4-FFF2-40B4-BE49-F238E27FC236}">
                <a16:creationId xmlns:a16="http://schemas.microsoft.com/office/drawing/2014/main" id="{AED4342B-835E-4D2B-90A1-D50601B55F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364" y="6547752"/>
            <a:ext cx="732242" cy="170765"/>
          </a:xfrm>
          <a:prstGeom prst="rect">
            <a:avLst/>
          </a:prstGeom>
        </p:spPr>
      </p:pic>
      <p:pic>
        <p:nvPicPr>
          <p:cNvPr id="33" name="Picture 32" descr="A picture containing shape&#10;&#10;Description automatically generated">
            <a:extLst>
              <a:ext uri="{FF2B5EF4-FFF2-40B4-BE49-F238E27FC236}">
                <a16:creationId xmlns:a16="http://schemas.microsoft.com/office/drawing/2014/main" id="{3971CF67-C3D9-4FAC-947E-59D270548FB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69042" y="6487272"/>
            <a:ext cx="689594" cy="370026"/>
          </a:xfrm>
          <a:prstGeom prst="rect">
            <a:avLst/>
          </a:prstGeom>
        </p:spPr>
      </p:pic>
      <p:pic>
        <p:nvPicPr>
          <p:cNvPr id="2" name="recording-file (5)">
            <a:hlinkClick r:id="" action="ppaction://media"/>
            <a:extLst>
              <a:ext uri="{FF2B5EF4-FFF2-40B4-BE49-F238E27FC236}">
                <a16:creationId xmlns:a16="http://schemas.microsoft.com/office/drawing/2014/main" id="{25183811-5664-4BD5-B75C-BF2FCE92618B}"/>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475721" y="5799045"/>
            <a:ext cx="609600" cy="609600"/>
          </a:xfrm>
          <a:prstGeom prst="rect">
            <a:avLst/>
          </a:prstGeom>
        </p:spPr>
      </p:pic>
    </p:spTree>
    <p:extLst>
      <p:ext uri="{BB962C8B-B14F-4D97-AF65-F5344CB8AC3E}">
        <p14:creationId xmlns:p14="http://schemas.microsoft.com/office/powerpoint/2010/main" val="1595312620"/>
      </p:ext>
    </p:extLst>
  </p:cSld>
  <p:clrMapOvr>
    <a:masterClrMapping/>
  </p:clrMapOvr>
  <mc:AlternateContent xmlns:mc="http://schemas.openxmlformats.org/markup-compatibility/2006">
    <mc:Choice xmlns:p14="http://schemas.microsoft.com/office/powerpoint/2010/main" Requires="p14">
      <p:transition spd="med" p14:dur="700" advClick="0" advTm="67000">
        <p:fade/>
      </p:transition>
    </mc:Choice>
    <mc:Fallback>
      <p:transition spd="med" advClick="0" advTm="67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451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31DE728-8710-4D0D-ABEA-461458917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2" cy="448944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Rounded Rectangle 28">
            <a:extLst>
              <a:ext uri="{FF2B5EF4-FFF2-40B4-BE49-F238E27FC236}">
                <a16:creationId xmlns:a16="http://schemas.microsoft.com/office/drawing/2014/main" id="{07A0C51E-5464-4470-855E-CA530A59B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59557" y="640091"/>
            <a:ext cx="8072887" cy="3550909"/>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AAA8464-A7BD-4EF9-910A-966F235F54B4}"/>
              </a:ext>
            </a:extLst>
          </p:cNvPr>
          <p:cNvSpPr txBox="1"/>
          <p:nvPr/>
        </p:nvSpPr>
        <p:spPr>
          <a:xfrm>
            <a:off x="5455387" y="4568077"/>
            <a:ext cx="6736613" cy="2368549"/>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US" sz="1900" b="1" dirty="0">
                <a:solidFill>
                  <a:prstClr val="black"/>
                </a:solidFill>
                <a:latin typeface="Calibri" panose="020F0502020204030204"/>
              </a:rPr>
              <a:t>Actions Taken to Reduce Impacts to the Community </a:t>
            </a:r>
            <a:endParaRPr kumimoji="0" lang="en-US" sz="19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indent="-342900">
              <a:buFont typeface="Wingdings" panose="05000000000000000000" pitchFamily="2" charset="2"/>
              <a:buChar char="Ø"/>
            </a:pPr>
            <a:r>
              <a:rPr lang="en-US" sz="2000" dirty="0"/>
              <a:t>Reroute traffic</a:t>
            </a:r>
          </a:p>
          <a:p>
            <a:pPr marL="342900" indent="-342900">
              <a:buFont typeface="Wingdings" panose="05000000000000000000" pitchFamily="2" charset="2"/>
              <a:buChar char="Ø"/>
            </a:pPr>
            <a:r>
              <a:rPr lang="en-US" sz="2000" dirty="0"/>
              <a:t>Reroute </a:t>
            </a:r>
            <a:r>
              <a:rPr lang="en-US" sz="2000" dirty="0" err="1"/>
              <a:t>MiWay</a:t>
            </a:r>
            <a:r>
              <a:rPr lang="en-US" sz="2000" dirty="0"/>
              <a:t> bus routes 57 and 61</a:t>
            </a:r>
          </a:p>
          <a:p>
            <a:pPr marL="342900" indent="-342900">
              <a:buFont typeface="Wingdings" panose="05000000000000000000" pitchFamily="2" charset="2"/>
              <a:buChar char="Ø"/>
            </a:pPr>
            <a:r>
              <a:rPr lang="en-US" sz="2000" dirty="0"/>
              <a:t>Add AODA compliant temporary pedestrian platform</a:t>
            </a:r>
          </a:p>
          <a:p>
            <a:pPr marL="342900" indent="-342900">
              <a:buFont typeface="Wingdings" panose="05000000000000000000" pitchFamily="2" charset="2"/>
              <a:buChar char="Ø"/>
            </a:pPr>
            <a:r>
              <a:rPr lang="en-US" sz="2000" dirty="0"/>
              <a:t>Provide signage to indicate sidewalk closure</a:t>
            </a:r>
          </a:p>
          <a:p>
            <a:pPr marL="342900" indent="-342900">
              <a:buFont typeface="Wingdings" panose="05000000000000000000" pitchFamily="2" charset="2"/>
              <a:buChar char="Ø"/>
            </a:pPr>
            <a:r>
              <a:rPr lang="en-US" sz="2000" dirty="0"/>
              <a:t>Construction fencing for noise control</a:t>
            </a:r>
          </a:p>
          <a:p>
            <a:pPr marL="342900" indent="-342900">
              <a:buFont typeface="Wingdings" panose="05000000000000000000" pitchFamily="2" charset="2"/>
              <a:buChar char="Ø"/>
            </a:pPr>
            <a:r>
              <a:rPr lang="en-US" sz="2000" dirty="0"/>
              <a:t>Provide dust and mud control</a:t>
            </a:r>
          </a:p>
          <a:p>
            <a:pPr marL="1714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1D3DCE89-E2C3-4AD6-BEE0-2256FE3E58F3}"/>
              </a:ext>
            </a:extLst>
          </p:cNvPr>
          <p:cNvGrpSpPr>
            <a:grpSpLocks noChangeAspect="1"/>
          </p:cNvGrpSpPr>
          <p:nvPr/>
        </p:nvGrpSpPr>
        <p:grpSpPr>
          <a:xfrm>
            <a:off x="3746306" y="680015"/>
            <a:ext cx="4699386" cy="3471060"/>
            <a:chOff x="2777640" y="1684962"/>
            <a:chExt cx="5003108" cy="3695395"/>
          </a:xfrm>
        </p:grpSpPr>
        <p:pic>
          <p:nvPicPr>
            <p:cNvPr id="14" name="Picture 13" descr="Diagram, engineering drawing&#10;&#10;Description automatically generated">
              <a:extLst>
                <a:ext uri="{FF2B5EF4-FFF2-40B4-BE49-F238E27FC236}">
                  <a16:creationId xmlns:a16="http://schemas.microsoft.com/office/drawing/2014/main" id="{8561EFC8-232E-473A-84AF-9C0D9F1E7FDF}"/>
                </a:ext>
              </a:extLst>
            </p:cNvPr>
            <p:cNvPicPr>
              <a:picLocks noChangeAspect="1"/>
            </p:cNvPicPr>
            <p:nvPr/>
          </p:nvPicPr>
          <p:blipFill rotWithShape="1">
            <a:blip r:embed="rId5">
              <a:extLst>
                <a:ext uri="{28A0092B-C50C-407E-A947-70E740481C1C}">
                  <a14:useLocalDpi xmlns:a14="http://schemas.microsoft.com/office/drawing/2010/main" val="0"/>
                </a:ext>
              </a:extLst>
            </a:blip>
            <a:srcRect l="26194" t="50000" r="41713" b="16512"/>
            <a:stretch/>
          </p:blipFill>
          <p:spPr>
            <a:xfrm>
              <a:off x="2777640" y="1684962"/>
              <a:ext cx="5003108" cy="3687138"/>
            </a:xfrm>
            <a:prstGeom prst="rect">
              <a:avLst/>
            </a:prstGeom>
          </p:spPr>
        </p:pic>
        <p:grpSp>
          <p:nvGrpSpPr>
            <p:cNvPr id="16" name="Group 15">
              <a:extLst>
                <a:ext uri="{FF2B5EF4-FFF2-40B4-BE49-F238E27FC236}">
                  <a16:creationId xmlns:a16="http://schemas.microsoft.com/office/drawing/2014/main" id="{7898505B-8B02-44C9-9E44-20F57E74A3DD}"/>
                </a:ext>
              </a:extLst>
            </p:cNvPr>
            <p:cNvGrpSpPr/>
            <p:nvPr/>
          </p:nvGrpSpPr>
          <p:grpSpPr>
            <a:xfrm>
              <a:off x="5396213" y="4280773"/>
              <a:ext cx="655337" cy="1099584"/>
              <a:chOff x="5396213" y="4280773"/>
              <a:chExt cx="655337" cy="1099584"/>
            </a:xfrm>
          </p:grpSpPr>
          <p:cxnSp>
            <p:nvCxnSpPr>
              <p:cNvPr id="17" name="Straight Connector 16">
                <a:extLst>
                  <a:ext uri="{FF2B5EF4-FFF2-40B4-BE49-F238E27FC236}">
                    <a16:creationId xmlns:a16="http://schemas.microsoft.com/office/drawing/2014/main" id="{5F252AA1-1527-43ED-916B-3515184BFF92}"/>
                  </a:ext>
                </a:extLst>
              </p:cNvPr>
              <p:cNvCxnSpPr/>
              <p:nvPr/>
            </p:nvCxnSpPr>
            <p:spPr>
              <a:xfrm flipH="1">
                <a:off x="5978525" y="4324350"/>
                <a:ext cx="73025" cy="1047750"/>
              </a:xfrm>
              <a:prstGeom prst="line">
                <a:avLst/>
              </a:prstGeom>
              <a:ln w="6350">
                <a:solidFill>
                  <a:srgbClr val="AFAFA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CF06FA5-660D-479F-B71D-F58569E43E8D}"/>
                  </a:ext>
                </a:extLst>
              </p:cNvPr>
              <p:cNvCxnSpPr/>
              <p:nvPr/>
            </p:nvCxnSpPr>
            <p:spPr>
              <a:xfrm flipH="1">
                <a:off x="5922964" y="4324350"/>
                <a:ext cx="73025" cy="1047750"/>
              </a:xfrm>
              <a:prstGeom prst="line">
                <a:avLst/>
              </a:prstGeom>
              <a:ln w="6350">
                <a:solidFill>
                  <a:srgbClr val="AFAFA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D764EEC-D303-4DA0-BD54-DBA3C1F589A3}"/>
                  </a:ext>
                </a:extLst>
              </p:cNvPr>
              <p:cNvCxnSpPr>
                <a:cxnSpLocks/>
              </p:cNvCxnSpPr>
              <p:nvPr/>
            </p:nvCxnSpPr>
            <p:spPr>
              <a:xfrm flipH="1">
                <a:off x="5396213" y="4290435"/>
                <a:ext cx="25798" cy="1080396"/>
              </a:xfrm>
              <a:prstGeom prst="line">
                <a:avLst/>
              </a:prstGeom>
              <a:ln w="3175">
                <a:solidFill>
                  <a:srgbClr val="AFAFA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7F4A9EA-C629-41CD-8DCF-6CF4B96AA1CB}"/>
                  </a:ext>
                </a:extLst>
              </p:cNvPr>
              <p:cNvCxnSpPr>
                <a:cxnSpLocks/>
              </p:cNvCxnSpPr>
              <p:nvPr/>
            </p:nvCxnSpPr>
            <p:spPr>
              <a:xfrm flipH="1">
                <a:off x="5425857" y="4290299"/>
                <a:ext cx="14512" cy="1080532"/>
              </a:xfrm>
              <a:prstGeom prst="line">
                <a:avLst/>
              </a:prstGeom>
              <a:ln w="3175">
                <a:solidFill>
                  <a:srgbClr val="AFAFA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BC3EA4F-95E9-4BFD-AC64-001E817E8E29}"/>
                  </a:ext>
                </a:extLst>
              </p:cNvPr>
              <p:cNvCxnSpPr>
                <a:cxnSpLocks/>
              </p:cNvCxnSpPr>
              <p:nvPr/>
            </p:nvCxnSpPr>
            <p:spPr>
              <a:xfrm flipH="1">
                <a:off x="5411344" y="4280773"/>
                <a:ext cx="20294" cy="1090058"/>
              </a:xfrm>
              <a:prstGeom prst="line">
                <a:avLst/>
              </a:prstGeom>
              <a:ln w="3175">
                <a:solidFill>
                  <a:srgbClr val="AFAFA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53771CB-7543-4DB0-A107-F4AFFC2B8B67}"/>
                  </a:ext>
                </a:extLst>
              </p:cNvPr>
              <p:cNvCxnSpPr>
                <a:cxnSpLocks/>
              </p:cNvCxnSpPr>
              <p:nvPr/>
            </p:nvCxnSpPr>
            <p:spPr>
              <a:xfrm flipH="1">
                <a:off x="5828477" y="4299961"/>
                <a:ext cx="25798" cy="1080396"/>
              </a:xfrm>
              <a:prstGeom prst="line">
                <a:avLst/>
              </a:prstGeom>
              <a:ln w="3175">
                <a:solidFill>
                  <a:srgbClr val="AFAFA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339A659-F022-4499-841D-7B251B4D9A43}"/>
                  </a:ext>
                </a:extLst>
              </p:cNvPr>
              <p:cNvCxnSpPr>
                <a:cxnSpLocks/>
              </p:cNvCxnSpPr>
              <p:nvPr/>
            </p:nvCxnSpPr>
            <p:spPr>
              <a:xfrm flipH="1">
                <a:off x="5858121" y="4299825"/>
                <a:ext cx="14512" cy="1080532"/>
              </a:xfrm>
              <a:prstGeom prst="line">
                <a:avLst/>
              </a:prstGeom>
              <a:ln w="3175">
                <a:solidFill>
                  <a:srgbClr val="AFAFA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7775083-E4C5-4722-808C-F54B517388AD}"/>
                  </a:ext>
                </a:extLst>
              </p:cNvPr>
              <p:cNvCxnSpPr>
                <a:cxnSpLocks/>
              </p:cNvCxnSpPr>
              <p:nvPr/>
            </p:nvCxnSpPr>
            <p:spPr>
              <a:xfrm flipH="1">
                <a:off x="5843608" y="4290299"/>
                <a:ext cx="20294" cy="1090058"/>
              </a:xfrm>
              <a:prstGeom prst="line">
                <a:avLst/>
              </a:prstGeom>
              <a:ln w="3175">
                <a:solidFill>
                  <a:srgbClr val="AFAFAF"/>
                </a:solidFill>
              </a:ln>
            </p:spPr>
            <p:style>
              <a:lnRef idx="1">
                <a:schemeClr val="accent1"/>
              </a:lnRef>
              <a:fillRef idx="0">
                <a:schemeClr val="accent1"/>
              </a:fillRef>
              <a:effectRef idx="0">
                <a:schemeClr val="accent1"/>
              </a:effectRef>
              <a:fontRef idx="minor">
                <a:schemeClr val="tx1"/>
              </a:fontRef>
            </p:style>
          </p:cxnSp>
        </p:grpSp>
      </p:grpSp>
      <p:sp>
        <p:nvSpPr>
          <p:cNvPr id="26" name="Title 1">
            <a:extLst>
              <a:ext uri="{FF2B5EF4-FFF2-40B4-BE49-F238E27FC236}">
                <a16:creationId xmlns:a16="http://schemas.microsoft.com/office/drawing/2014/main" id="{FB421A1C-18B0-4FF3-8D91-69EF223B9373}"/>
              </a:ext>
            </a:extLst>
          </p:cNvPr>
          <p:cNvSpPr>
            <a:spLocks noGrp="1"/>
          </p:cNvSpPr>
          <p:nvPr>
            <p:ph type="title"/>
          </p:nvPr>
        </p:nvSpPr>
        <p:spPr>
          <a:xfrm>
            <a:off x="431481" y="5133971"/>
            <a:ext cx="4329806" cy="1325563"/>
          </a:xfrm>
        </p:spPr>
        <p:txBody>
          <a:bodyPr>
            <a:normAutofit fontScale="90000"/>
          </a:bodyPr>
          <a:lstStyle/>
          <a:p>
            <a:r>
              <a:rPr lang="en-US" sz="4000" b="1"/>
              <a:t>Location 1: </a:t>
            </a:r>
            <a:br>
              <a:rPr lang="en-US" sz="4000" b="1"/>
            </a:br>
            <a:r>
              <a:rPr lang="en-US" sz="4000"/>
              <a:t>Old Derry Road and Gooderham Estate Boulevard</a:t>
            </a:r>
            <a:br>
              <a:rPr lang="en-US" b="1"/>
            </a:br>
            <a:endParaRPr lang="en-US" dirty="0"/>
          </a:p>
        </p:txBody>
      </p:sp>
      <p:pic>
        <p:nvPicPr>
          <p:cNvPr id="25" name="Picture 24" descr="A picture containing shape&#10;&#10;Description automatically generated">
            <a:extLst>
              <a:ext uri="{FF2B5EF4-FFF2-40B4-BE49-F238E27FC236}">
                <a16:creationId xmlns:a16="http://schemas.microsoft.com/office/drawing/2014/main" id="{0CC804FD-80C7-49A4-858B-18A179D5529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364" y="6547752"/>
            <a:ext cx="732242" cy="170765"/>
          </a:xfrm>
          <a:prstGeom prst="rect">
            <a:avLst/>
          </a:prstGeom>
        </p:spPr>
      </p:pic>
      <p:pic>
        <p:nvPicPr>
          <p:cNvPr id="28" name="Picture 27" descr="A picture containing shape&#10;&#10;Description automatically generated">
            <a:extLst>
              <a:ext uri="{FF2B5EF4-FFF2-40B4-BE49-F238E27FC236}">
                <a16:creationId xmlns:a16="http://schemas.microsoft.com/office/drawing/2014/main" id="{4EA47492-CCC8-4BEE-826A-B0B8AC53C8C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69042" y="6391736"/>
            <a:ext cx="689594" cy="370026"/>
          </a:xfrm>
          <a:prstGeom prst="rect">
            <a:avLst/>
          </a:prstGeom>
        </p:spPr>
      </p:pic>
      <p:pic>
        <p:nvPicPr>
          <p:cNvPr id="2" name="recording-file (6)">
            <a:hlinkClick r:id="" action="ppaction://media"/>
            <a:extLst>
              <a:ext uri="{FF2B5EF4-FFF2-40B4-BE49-F238E27FC236}">
                <a16:creationId xmlns:a16="http://schemas.microsoft.com/office/drawing/2014/main" id="{60632297-5179-4231-9B59-3031DD25794D}"/>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577725" y="5703509"/>
            <a:ext cx="609600" cy="609600"/>
          </a:xfrm>
          <a:prstGeom prst="rect">
            <a:avLst/>
          </a:prstGeom>
        </p:spPr>
      </p:pic>
    </p:spTree>
    <p:extLst>
      <p:ext uri="{BB962C8B-B14F-4D97-AF65-F5344CB8AC3E}">
        <p14:creationId xmlns:p14="http://schemas.microsoft.com/office/powerpoint/2010/main" val="3616324984"/>
      </p:ext>
    </p:extLst>
  </p:cSld>
  <p:clrMapOvr>
    <a:masterClrMapping/>
  </p:clrMapOvr>
  <mc:AlternateContent xmlns:mc="http://schemas.openxmlformats.org/markup-compatibility/2006">
    <mc:Choice xmlns:p14="http://schemas.microsoft.com/office/powerpoint/2010/main" Requires="p14">
      <p:transition spd="med" p14:dur="700" advClick="0" advTm="45000">
        <p:fade/>
      </p:transition>
    </mc:Choice>
    <mc:Fallback>
      <p:transition spd="med" advClick="0" advTm="4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3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D3E83-9033-4B3D-A8FC-143417AE3C9A}"/>
              </a:ext>
            </a:extLst>
          </p:cNvPr>
          <p:cNvSpPr>
            <a:spLocks noGrp="1"/>
          </p:cNvSpPr>
          <p:nvPr>
            <p:ph type="title"/>
          </p:nvPr>
        </p:nvSpPr>
        <p:spPr>
          <a:xfrm>
            <a:off x="641604" y="159488"/>
            <a:ext cx="10760676" cy="1561145"/>
          </a:xfrm>
        </p:spPr>
        <p:txBody>
          <a:bodyPr vert="horz" lIns="91440" tIns="45720" rIns="91440" bIns="45720" rtlCol="0" anchor="b">
            <a:normAutofit fontScale="90000"/>
          </a:bodyPr>
          <a:lstStyle/>
          <a:p>
            <a:pPr algn="ctr"/>
            <a:r>
              <a:rPr lang="en-US" sz="3800" kern="1200">
                <a:solidFill>
                  <a:schemeClr val="tx1"/>
                </a:solidFill>
                <a:latin typeface="+mj-lt"/>
                <a:ea typeface="+mj-ea"/>
                <a:cs typeface="+mj-cs"/>
              </a:rPr>
              <a:t>Road detours and bus route shifts will occur during construction at Old Derry Road and Gooderham Estate Boulevard</a:t>
            </a:r>
            <a:endParaRPr lang="en-US" sz="3800" kern="1200" dirty="0">
              <a:solidFill>
                <a:schemeClr val="tx1"/>
              </a:solidFill>
              <a:latin typeface="+mj-lt"/>
              <a:ea typeface="+mj-ea"/>
              <a:cs typeface="+mj-cs"/>
            </a:endParaRPr>
          </a:p>
        </p:txBody>
      </p:sp>
      <p:sp>
        <p:nvSpPr>
          <p:cNvPr id="18" name="Rectangle 11">
            <a:extLst>
              <a:ext uri="{FF2B5EF4-FFF2-40B4-BE49-F238E27FC236}">
                <a16:creationId xmlns:a16="http://schemas.microsoft.com/office/drawing/2014/main" id="{70BDD0CE-06A4-404B-8A13-580229C1C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41750"/>
            <a:ext cx="12192000" cy="471625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26">
            <a:extLst>
              <a:ext uri="{FF2B5EF4-FFF2-40B4-BE49-F238E27FC236}">
                <a16:creationId xmlns:a16="http://schemas.microsoft.com/office/drawing/2014/main" id="{B7511254-A05E-4E15-ABEE-9CE803485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2426035"/>
            <a:ext cx="11548872"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Diagram, engineering drawing&#10;&#10;Description automatically generated">
            <a:extLst>
              <a:ext uri="{FF2B5EF4-FFF2-40B4-BE49-F238E27FC236}">
                <a16:creationId xmlns:a16="http://schemas.microsoft.com/office/drawing/2014/main" id="{BE90B5D4-A009-4148-B453-D83ABF2D336D}"/>
              </a:ext>
            </a:extLst>
          </p:cNvPr>
          <p:cNvPicPr>
            <a:picLocks noChangeAspect="1"/>
          </p:cNvPicPr>
          <p:nvPr/>
        </p:nvPicPr>
        <p:blipFill rotWithShape="1">
          <a:blip r:embed="rId5">
            <a:extLst>
              <a:ext uri="{28A0092B-C50C-407E-A947-70E740481C1C}">
                <a14:useLocalDpi xmlns:a14="http://schemas.microsoft.com/office/drawing/2010/main" val="0"/>
              </a:ext>
            </a:extLst>
          </a:blip>
          <a:srcRect l="11080" t="11417" r="16582" b="8613"/>
          <a:stretch/>
        </p:blipFill>
        <p:spPr>
          <a:xfrm>
            <a:off x="3494271" y="2550447"/>
            <a:ext cx="4359350" cy="3409721"/>
          </a:xfrm>
          <a:prstGeom prst="rect">
            <a:avLst/>
          </a:prstGeom>
        </p:spPr>
      </p:pic>
      <p:sp>
        <p:nvSpPr>
          <p:cNvPr id="5" name="TextBox 4">
            <a:extLst>
              <a:ext uri="{FF2B5EF4-FFF2-40B4-BE49-F238E27FC236}">
                <a16:creationId xmlns:a16="http://schemas.microsoft.com/office/drawing/2014/main" id="{1FBC498F-A204-4AA2-80EC-BC0655154909}"/>
              </a:ext>
            </a:extLst>
          </p:cNvPr>
          <p:cNvSpPr txBox="1"/>
          <p:nvPr/>
        </p:nvSpPr>
        <p:spPr>
          <a:xfrm>
            <a:off x="3167010" y="5960168"/>
            <a:ext cx="5276732" cy="329184"/>
          </a:xfrm>
          <a:prstGeom prst="rect">
            <a:avLst/>
          </a:prstGeom>
          <a:solidFill>
            <a:srgbClr val="000000">
              <a:alpha val="50000"/>
            </a:srgbClr>
          </a:solidFill>
          <a:ln>
            <a:noFill/>
          </a:ln>
        </p:spPr>
        <p:txBody>
          <a:bodyPr wrap="square" rtlCol="0">
            <a:noAutofit/>
          </a:bodyPr>
          <a:lstStyle/>
          <a:p>
            <a:pPr algn="ctr">
              <a:spcAft>
                <a:spcPts val="600"/>
              </a:spcAft>
            </a:pPr>
            <a:r>
              <a:rPr lang="en-US" sz="1300" b="1">
                <a:solidFill>
                  <a:srgbClr val="FFFFFF"/>
                </a:solidFill>
              </a:rPr>
              <a:t>Local Traffic Detour During Construction</a:t>
            </a:r>
            <a:endParaRPr lang="en-US" sz="1300" b="1" dirty="0">
              <a:solidFill>
                <a:srgbClr val="FFFFFF"/>
              </a:solidFill>
            </a:endParaRPr>
          </a:p>
        </p:txBody>
      </p:sp>
      <p:pic>
        <p:nvPicPr>
          <p:cNvPr id="14" name="Picture 13" descr="A picture containing shape&#10;&#10;Description automatically generated">
            <a:extLst>
              <a:ext uri="{FF2B5EF4-FFF2-40B4-BE49-F238E27FC236}">
                <a16:creationId xmlns:a16="http://schemas.microsoft.com/office/drawing/2014/main" id="{EB9C87BD-575E-410E-ACD4-B996E7E543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364" y="6547752"/>
            <a:ext cx="732242" cy="170765"/>
          </a:xfrm>
          <a:prstGeom prst="rect">
            <a:avLst/>
          </a:prstGeom>
        </p:spPr>
      </p:pic>
      <p:pic>
        <p:nvPicPr>
          <p:cNvPr id="15" name="Picture 14" descr="A picture containing shape&#10;&#10;Description automatically generated">
            <a:extLst>
              <a:ext uri="{FF2B5EF4-FFF2-40B4-BE49-F238E27FC236}">
                <a16:creationId xmlns:a16="http://schemas.microsoft.com/office/drawing/2014/main" id="{3A3D2D0A-26C6-4B89-8FAA-E751690708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69042" y="6391736"/>
            <a:ext cx="689594" cy="370026"/>
          </a:xfrm>
          <a:prstGeom prst="rect">
            <a:avLst/>
          </a:prstGeom>
        </p:spPr>
      </p:pic>
      <p:pic>
        <p:nvPicPr>
          <p:cNvPr id="3" name="recording-file (7)">
            <a:hlinkClick r:id="" action="ppaction://media"/>
            <a:extLst>
              <a:ext uri="{FF2B5EF4-FFF2-40B4-BE49-F238E27FC236}">
                <a16:creationId xmlns:a16="http://schemas.microsoft.com/office/drawing/2014/main" id="{670B475C-0B33-4FE3-AA25-CE9ADA9CD35D}"/>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519948" y="5692775"/>
            <a:ext cx="609600" cy="609600"/>
          </a:xfrm>
          <a:prstGeom prst="rect">
            <a:avLst/>
          </a:prstGeom>
        </p:spPr>
      </p:pic>
    </p:spTree>
    <p:extLst>
      <p:ext uri="{BB962C8B-B14F-4D97-AF65-F5344CB8AC3E}">
        <p14:creationId xmlns:p14="http://schemas.microsoft.com/office/powerpoint/2010/main" val="1249947096"/>
      </p:ext>
    </p:extLst>
  </p:cSld>
  <p:clrMapOvr>
    <a:masterClrMapping/>
  </p:clrMapOvr>
  <mc:AlternateContent xmlns:mc="http://schemas.openxmlformats.org/markup-compatibility/2006">
    <mc:Choice xmlns:p14="http://schemas.microsoft.com/office/powerpoint/2010/main" Requires="p14">
      <p:transition spd="med" p14:dur="700" advClick="0" advTm="33000">
        <p:fade/>
      </p:transition>
    </mc:Choice>
    <mc:Fallback>
      <p:transition spd="med" advClick="0" advTm="3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10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31DE728-8710-4D0D-ABEA-461458917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2" cy="448944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Rounded Rectangle 28">
            <a:extLst>
              <a:ext uri="{FF2B5EF4-FFF2-40B4-BE49-F238E27FC236}">
                <a16:creationId xmlns:a16="http://schemas.microsoft.com/office/drawing/2014/main" id="{07A0C51E-5464-4470-855E-CA530A59B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59557" y="640091"/>
            <a:ext cx="8072887" cy="3550909"/>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AAA8464-A7BD-4EF9-910A-966F235F54B4}"/>
              </a:ext>
            </a:extLst>
          </p:cNvPr>
          <p:cNvSpPr txBox="1"/>
          <p:nvPr/>
        </p:nvSpPr>
        <p:spPr>
          <a:xfrm>
            <a:off x="5455387" y="4582261"/>
            <a:ext cx="6032568" cy="2368549"/>
          </a:xfrm>
          <a:prstGeom prst="rect">
            <a:avLst/>
          </a:prstGeom>
        </p:spPr>
        <p:txBody>
          <a:bodyPr vert="horz" lIns="91440" tIns="45720" rIns="91440" bIns="45720" rtlCol="0" anchor="ctr">
            <a:normAutofit fontScale="92500"/>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900" b="1" i="0" u="none" strike="noStrike" kern="1200" cap="none" spc="0" normalizeH="0" baseline="0" noProof="0" dirty="0">
                <a:ln>
                  <a:noFill/>
                </a:ln>
                <a:solidFill>
                  <a:prstClr val="black"/>
                </a:solidFill>
                <a:effectLst/>
                <a:uLnTx/>
                <a:uFillTx/>
                <a:latin typeface="Calibri" panose="020F0502020204030204"/>
                <a:ea typeface="+mn-ea"/>
                <a:cs typeface="+mn-cs"/>
              </a:rPr>
              <a:t>Type of Impact</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Construction – using less invasive trenchless technology – will involve installing a pressurized sewer pipe and will result in:  </a:t>
            </a:r>
          </a:p>
          <a:p>
            <a:pPr marL="342900" indent="-342900">
              <a:buFont typeface="Wingdings" panose="05000000000000000000" pitchFamily="2" charset="2"/>
              <a:buChar char="Ø"/>
            </a:pPr>
            <a:r>
              <a:rPr lang="en-US" dirty="0"/>
              <a:t>Road closure of Willow Lane – 4 months</a:t>
            </a:r>
          </a:p>
          <a:p>
            <a:pPr marL="342900" indent="-342900">
              <a:buFont typeface="Wingdings" panose="05000000000000000000" pitchFamily="2" charset="2"/>
              <a:buChar char="Ø"/>
            </a:pPr>
            <a:r>
              <a:rPr lang="en-US" dirty="0"/>
              <a:t>Traffic restrictions at Old Derry Road and Willow Lane</a:t>
            </a:r>
          </a:p>
          <a:p>
            <a:pPr marL="342900" indent="-342900">
              <a:buFont typeface="Wingdings" panose="05000000000000000000" pitchFamily="2" charset="2"/>
              <a:buChar char="Ø"/>
            </a:pPr>
            <a:r>
              <a:rPr lang="en-US" dirty="0"/>
              <a:t>Impact to emergency services (EMS)</a:t>
            </a:r>
          </a:p>
          <a:p>
            <a:pPr marL="342900" indent="-342900">
              <a:buFont typeface="Wingdings" panose="05000000000000000000" pitchFamily="2" charset="2"/>
              <a:buChar char="Ø"/>
            </a:pPr>
            <a:r>
              <a:rPr lang="en-US" dirty="0"/>
              <a:t>Coordination with homeowners of restricted vehicular access</a:t>
            </a:r>
          </a:p>
          <a:p>
            <a:pPr marL="342900" indent="-342900">
              <a:buFont typeface="Wingdings" panose="05000000000000000000" pitchFamily="2" charset="2"/>
              <a:buChar char="Ø"/>
            </a:pPr>
            <a:r>
              <a:rPr lang="en-US" dirty="0"/>
              <a:t>Construction noise</a:t>
            </a:r>
          </a:p>
          <a:p>
            <a:pPr marL="1714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Title 1">
            <a:extLst>
              <a:ext uri="{FF2B5EF4-FFF2-40B4-BE49-F238E27FC236}">
                <a16:creationId xmlns:a16="http://schemas.microsoft.com/office/drawing/2014/main" id="{FB421A1C-18B0-4FF3-8D91-69EF223B9373}"/>
              </a:ext>
            </a:extLst>
          </p:cNvPr>
          <p:cNvSpPr>
            <a:spLocks noGrp="1"/>
          </p:cNvSpPr>
          <p:nvPr>
            <p:ph type="title"/>
          </p:nvPr>
        </p:nvSpPr>
        <p:spPr>
          <a:xfrm>
            <a:off x="431481" y="5133971"/>
            <a:ext cx="4329806" cy="1325563"/>
          </a:xfrm>
        </p:spPr>
        <p:txBody>
          <a:bodyPr>
            <a:normAutofit fontScale="90000"/>
          </a:bodyPr>
          <a:lstStyle/>
          <a:p>
            <a:r>
              <a:rPr lang="en-US" sz="4000" b="1"/>
              <a:t>Location 2: </a:t>
            </a:r>
            <a:br>
              <a:rPr lang="en-US" sz="4000" b="1"/>
            </a:br>
            <a:r>
              <a:rPr lang="en-US" sz="4000"/>
              <a:t>Old Derry Road and Willow Lane</a:t>
            </a:r>
            <a:br>
              <a:rPr lang="en-US" b="1"/>
            </a:br>
            <a:endParaRPr lang="en-US" dirty="0"/>
          </a:p>
        </p:txBody>
      </p:sp>
      <p:pic>
        <p:nvPicPr>
          <p:cNvPr id="25" name="Picture 24">
            <a:extLst>
              <a:ext uri="{FF2B5EF4-FFF2-40B4-BE49-F238E27FC236}">
                <a16:creationId xmlns:a16="http://schemas.microsoft.com/office/drawing/2014/main" id="{F069F89D-B4F3-46E1-A4A5-AB193851F9AE}"/>
              </a:ext>
            </a:extLst>
          </p:cNvPr>
          <p:cNvPicPr>
            <a:picLocks noChangeAspect="1"/>
          </p:cNvPicPr>
          <p:nvPr/>
        </p:nvPicPr>
        <p:blipFill rotWithShape="1">
          <a:blip r:embed="rId5">
            <a:extLst>
              <a:ext uri="{28A0092B-C50C-407E-A947-70E740481C1C}">
                <a14:useLocalDpi xmlns:a14="http://schemas.microsoft.com/office/drawing/2010/main" val="0"/>
              </a:ext>
            </a:extLst>
          </a:blip>
          <a:srcRect l="490" t="17417" r="454" b="19263"/>
          <a:stretch/>
        </p:blipFill>
        <p:spPr>
          <a:xfrm>
            <a:off x="1962015" y="469276"/>
            <a:ext cx="8267967" cy="3730686"/>
          </a:xfrm>
          <a:prstGeom prst="rect">
            <a:avLst/>
          </a:prstGeom>
        </p:spPr>
      </p:pic>
      <p:pic>
        <p:nvPicPr>
          <p:cNvPr id="23" name="Picture 22" descr="A picture containing shape&#10;&#10;Description automatically generated">
            <a:extLst>
              <a:ext uri="{FF2B5EF4-FFF2-40B4-BE49-F238E27FC236}">
                <a16:creationId xmlns:a16="http://schemas.microsoft.com/office/drawing/2014/main" id="{5E739D8E-0020-48BC-8AEE-25804C0DE1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364" y="6547752"/>
            <a:ext cx="732242" cy="170765"/>
          </a:xfrm>
          <a:prstGeom prst="rect">
            <a:avLst/>
          </a:prstGeom>
        </p:spPr>
      </p:pic>
      <p:pic>
        <p:nvPicPr>
          <p:cNvPr id="24" name="Picture 23" descr="A picture containing shape&#10;&#10;Description automatically generated">
            <a:extLst>
              <a:ext uri="{FF2B5EF4-FFF2-40B4-BE49-F238E27FC236}">
                <a16:creationId xmlns:a16="http://schemas.microsoft.com/office/drawing/2014/main" id="{E2ECA8BF-B186-49EC-A51B-3D191B18536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69042" y="6391736"/>
            <a:ext cx="689594" cy="370026"/>
          </a:xfrm>
          <a:prstGeom prst="rect">
            <a:avLst/>
          </a:prstGeom>
        </p:spPr>
      </p:pic>
      <p:pic>
        <p:nvPicPr>
          <p:cNvPr id="2" name="recording-file (8)">
            <a:hlinkClick r:id="" action="ppaction://media"/>
            <a:extLst>
              <a:ext uri="{FF2B5EF4-FFF2-40B4-BE49-F238E27FC236}">
                <a16:creationId xmlns:a16="http://schemas.microsoft.com/office/drawing/2014/main" id="{518F1E23-9A34-485D-975F-83ACBFF1EEB7}"/>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468496" y="5491952"/>
            <a:ext cx="609600" cy="609600"/>
          </a:xfrm>
          <a:prstGeom prst="rect">
            <a:avLst/>
          </a:prstGeom>
        </p:spPr>
      </p:pic>
    </p:spTree>
    <p:extLst>
      <p:ext uri="{BB962C8B-B14F-4D97-AF65-F5344CB8AC3E}">
        <p14:creationId xmlns:p14="http://schemas.microsoft.com/office/powerpoint/2010/main" val="710655762"/>
      </p:ext>
    </p:extLst>
  </p:cSld>
  <p:clrMapOvr>
    <a:masterClrMapping/>
  </p:clrMapOvr>
  <mc:AlternateContent xmlns:mc="http://schemas.openxmlformats.org/markup-compatibility/2006">
    <mc:Choice xmlns:p14="http://schemas.microsoft.com/office/powerpoint/2010/main" Requires="p14">
      <p:transition spd="med" p14:dur="700" advClick="0" advTm="115000">
        <p:fade/>
      </p:transition>
    </mc:Choice>
    <mc:Fallback>
      <p:transition spd="med" advClick="0" advTm="11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302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i09ce8ea77e04d5b937fa0a29b257c75 xmlns="4757cd14-f54d-4bcb-bb23-ff6807139b55">
      <Terms xmlns="http://schemas.microsoft.com/office/infopath/2007/PartnerControls"/>
    </i09ce8ea77e04d5b937fa0a29b257c75>
    <SIZASubject xmlns="4757cd14-f54d-4bcb-bb23-ff6807139b55" xsi:nil="true"/>
    <leed0c44d2ac42d791805961a1e6b6e0 xmlns="4757cd14-f54d-4bcb-bb23-ff6807139b55">
      <Terms xmlns="http://schemas.microsoft.com/office/infopath/2007/PartnerControls"/>
    </leed0c44d2ac42d791805961a1e6b6e0>
    <d4d6d7f2852d41a09afacf0336fedee9 xmlns="4757cd14-f54d-4bcb-bb23-ff6807139b55">
      <Terms xmlns="http://schemas.microsoft.com/office/infopath/2007/PartnerControls">
        <TermInfo xmlns="http://schemas.microsoft.com/office/infopath/2007/PartnerControls">
          <TermName xmlns="http://schemas.microsoft.com/office/infopath/2007/PartnerControls">Education Programs and Services</TermName>
          <TermId xmlns="http://schemas.microsoft.com/office/infopath/2007/PartnerControls">977f2d39-2813-4a41-a3fc-e2850c4e5406</TermId>
        </TermInfo>
      </Terms>
    </d4d6d7f2852d41a09afacf0336fedee9>
    <oaba50052a024fb29595ecca5fbbaa4e xmlns="4757cd14-f54d-4bcb-bb23-ff6807139b55">
      <Terms xmlns="http://schemas.microsoft.com/office/infopath/2007/PartnerControls">
        <TermInfo xmlns="http://schemas.microsoft.com/office/infopath/2007/PartnerControls">
          <TermName xmlns="http://schemas.microsoft.com/office/infopath/2007/PartnerControls">Operations Support</TermName>
          <TermId xmlns="http://schemas.microsoft.com/office/infopath/2007/PartnerControls">e6b69cdb-98f8-49cb-ba36-acc555212616</TermId>
        </TermInfo>
      </Terms>
    </oaba50052a024fb29595ecca5fbbaa4e>
    <if2ef2b6bf4346d0a9a60e9784f95a0d xmlns="4757cd14-f54d-4bcb-bb23-ff6807139b55">
      <Terms xmlns="http://schemas.microsoft.com/office/infopath/2007/PartnerControls"/>
    </if2ef2b6bf4346d0a9a60e9784f95a0d>
    <c816cc0c51d043a4907164997a81cf13 xmlns="4757cd14-f54d-4bcb-bb23-ff6807139b55">
      <Terms xmlns="http://schemas.microsoft.com/office/infopath/2007/PartnerControls"/>
    </c816cc0c51d043a4907164997a81cf13>
    <b84c496a5d0b4e848eae240e679f45e7 xmlns="4757cd14-f54d-4bcb-bb23-ff6807139b55">
      <Terms xmlns="http://schemas.microsoft.com/office/infopath/2007/PartnerControls">
        <TermInfo xmlns="http://schemas.microsoft.com/office/infopath/2007/PartnerControls">
          <TermName xmlns="http://schemas.microsoft.com/office/infopath/2007/PartnerControls">Public Works</TermName>
          <TermId xmlns="http://schemas.microsoft.com/office/infopath/2007/PartnerControls">f5ff1673-8fe8-47a7-8483-175fe86087e7</TermId>
        </TermInfo>
      </Terms>
    </b84c496a5d0b4e848eae240e679f45e7>
    <TaxCatchAll xmlns="4757cd14-f54d-4bcb-bb23-ff6807139b55">
      <Value>3</Value>
      <Value>2</Value>
      <Value>1</Value>
    </TaxCatchAll>
    <SIZAAuthor xmlns="4757cd14-f54d-4bcb-bb23-ff6807139b55">
      <UserInfo>
        <DisplayName/>
        <AccountId xsi:nil="true"/>
        <AccountType/>
      </UserInfo>
    </SIZAAuthor>
    <i7c7954a6da6485baed72bf62adc9a98 xmlns="4757cd14-f54d-4bcb-bb23-ff6807139b55">
      <Terms xmlns="http://schemas.microsoft.com/office/infopath/2007/PartnerControls"/>
    </i7c7954a6da6485baed72bf62adc9a98>
    <SIZADate xmlns="4757cd14-f54d-4bcb-bb23-ff6807139b55" xsi:nil="true"/>
    <SIZARecordsEventDate xmlns="4757cd14-f54d-4bcb-bb23-ff6807139b55" xsi:nil="true"/>
    <_dlc_DocId xmlns="4757cd14-f54d-4bcb-bb23-ff6807139b55">KP7FVKT2P6MQ-1148566502-812</_dlc_DocId>
    <_dlc_DocIdUrl xmlns="4757cd14-f54d-4bcb-bb23-ff6807139b55">
      <Url>https://peelregionca.sharepoint.com/teams/A276/_layouts/15/DocIdRedir.aspx?ID=KP7FVKT2P6MQ-1148566502-812</Url>
      <Description>KP7FVKT2P6MQ-1148566502-812</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ROP Power Point" ma:contentTypeID="0x0101009EE487AD69F14604948C9AE5585AA3C600833B3F769F27E44BBEE4AA38EB4212EE" ma:contentTypeVersion="15" ma:contentTypeDescription="Basis of all company Power Point documents." ma:contentTypeScope="" ma:versionID="27bb47aa8bf83fc3f6420cb1c3271dbd">
  <xsd:schema xmlns:xsd="http://www.w3.org/2001/XMLSchema" xmlns:xs="http://www.w3.org/2001/XMLSchema" xmlns:p="http://schemas.microsoft.com/office/2006/metadata/properties" xmlns:ns2="4757cd14-f54d-4bcb-bb23-ff6807139b55" targetNamespace="http://schemas.microsoft.com/office/2006/metadata/properties" ma:root="true" ma:fieldsID="a157741b877517091e88eca137636f0d" ns2:_="">
    <xsd:import namespace="4757cd14-f54d-4bcb-bb23-ff6807139b55"/>
    <xsd:element name="properties">
      <xsd:complexType>
        <xsd:sequence>
          <xsd:element name="documentManagement">
            <xsd:complexType>
              <xsd:all>
                <xsd:element ref="ns2:_dlc_DocId" minOccurs="0"/>
                <xsd:element ref="ns2:_dlc_DocIdUrl" minOccurs="0"/>
                <xsd:element ref="ns2:_dlc_DocIdPersistId" minOccurs="0"/>
                <xsd:element ref="ns2:b84c496a5d0b4e848eae240e679f45e7" minOccurs="0"/>
                <xsd:element ref="ns2:TaxCatchAll" minOccurs="0"/>
                <xsd:element ref="ns2:TaxCatchAllLabel" minOccurs="0"/>
                <xsd:element ref="ns2:oaba50052a024fb29595ecca5fbbaa4e" minOccurs="0"/>
                <xsd:element ref="ns2:d4d6d7f2852d41a09afacf0336fedee9" minOccurs="0"/>
                <xsd:element ref="ns2:if2ef2b6bf4346d0a9a60e9784f95a0d" minOccurs="0"/>
                <xsd:element ref="ns2:i7c7954a6da6485baed72bf62adc9a98" minOccurs="0"/>
                <xsd:element ref="ns2:i09ce8ea77e04d5b937fa0a29b257c75" minOccurs="0"/>
                <xsd:element ref="ns2:SIZADate" minOccurs="0"/>
                <xsd:element ref="ns2:SIZASubject" minOccurs="0"/>
                <xsd:element ref="ns2:SIZAAuthor" minOccurs="0"/>
                <xsd:element ref="ns2:c816cc0c51d043a4907164997a81cf13" minOccurs="0"/>
                <xsd:element ref="ns2:leed0c44d2ac42d791805961a1e6b6e0" minOccurs="0"/>
                <xsd:element ref="ns2:SIZARecordsEvent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57cd14-f54d-4bcb-bb23-ff6807139b5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b84c496a5d0b4e848eae240e679f45e7" ma:index="11" nillable="true" ma:taxonomy="true" ma:internalName="b84c496a5d0b4e848eae240e679f45e7" ma:taxonomyFieldName="SIZADepartment" ma:displayName="Department" ma:readOnly="false" ma:default="1;#Public Works|f5ff1673-8fe8-47a7-8483-175fe86087e7" ma:fieldId="{b84c496a-5d0b-4e84-8eae-240e679f45e7}" ma:sspId="fa93b17b-eca5-4df2-9431-61ba77a6f1f7" ma:termSetId="60320ae7-a7b2-4969-932f-f2bb791727f2" ma:anchorId="00000000-0000-0000-0000-000000000000" ma:open="false" ma:isKeyword="false">
      <xsd:complexType>
        <xsd:sequence>
          <xsd:element ref="pc:Terms" minOccurs="0" maxOccurs="1"/>
        </xsd:sequence>
      </xsd:complexType>
    </xsd:element>
    <xsd:element name="TaxCatchAll" ma:index="12" nillable="true" ma:displayName="Taxonomy Catch All Column" ma:hidden="true" ma:list="{42eda93f-d9e9-43bd-8fd6-1f5835ab8c43}" ma:internalName="TaxCatchAll" ma:showField="CatchAllData" ma:web="4757cd14-f54d-4bcb-bb23-ff6807139b55">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42eda93f-d9e9-43bd-8fd6-1f5835ab8c43}" ma:internalName="TaxCatchAllLabel" ma:readOnly="true" ma:showField="CatchAllDataLabel" ma:web="4757cd14-f54d-4bcb-bb23-ff6807139b55">
      <xsd:complexType>
        <xsd:complexContent>
          <xsd:extension base="dms:MultiChoiceLookup">
            <xsd:sequence>
              <xsd:element name="Value" type="dms:Lookup" maxOccurs="unbounded" minOccurs="0" nillable="true"/>
            </xsd:sequence>
          </xsd:extension>
        </xsd:complexContent>
      </xsd:complexType>
    </xsd:element>
    <xsd:element name="oaba50052a024fb29595ecca5fbbaa4e" ma:index="15" nillable="true" ma:taxonomy="true" ma:internalName="oaba50052a024fb29595ecca5fbbaa4e" ma:taxonomyFieldName="SIZADivision" ma:displayName="Division" ma:readOnly="false" ma:default="2;#Operations Support|e6b69cdb-98f8-49cb-ba36-acc555212616" ma:fieldId="{8aba5005-2a02-4fb2-9595-ecca5fbbaa4e}" ma:sspId="fa93b17b-eca5-4df2-9431-61ba77a6f1f7" ma:termSetId="b837b880-3aa0-41f7-886b-2a1389d416d0" ma:anchorId="00000000-0000-0000-0000-000000000000" ma:open="false" ma:isKeyword="false">
      <xsd:complexType>
        <xsd:sequence>
          <xsd:element ref="pc:Terms" minOccurs="0" maxOccurs="1"/>
        </xsd:sequence>
      </xsd:complexType>
    </xsd:element>
    <xsd:element name="d4d6d7f2852d41a09afacf0336fedee9" ma:index="17" nillable="true" ma:taxonomy="true" ma:internalName="d4d6d7f2852d41a09afacf0336fedee9" ma:taxonomyFieldName="SIZASection" ma:displayName="Section" ma:readOnly="false" ma:default="3;#Education Programs and Services|977f2d39-2813-4a41-a3fc-e2850c4e5406" ma:fieldId="{d4d6d7f2-852d-41a0-9afa-cf0336fedee9}" ma:sspId="fa93b17b-eca5-4df2-9431-61ba77a6f1f7" ma:termSetId="11c1e720-e982-466a-aacd-09d4c23fdbc0" ma:anchorId="00000000-0000-0000-0000-000000000000" ma:open="false" ma:isKeyword="false">
      <xsd:complexType>
        <xsd:sequence>
          <xsd:element ref="pc:Terms" minOccurs="0" maxOccurs="1"/>
        </xsd:sequence>
      </xsd:complexType>
    </xsd:element>
    <xsd:element name="if2ef2b6bf4346d0a9a60e9784f95a0d" ma:index="19" nillable="true" ma:taxonomy="true" ma:internalName="if2ef2b6bf4346d0a9a60e9784f95a0d" ma:taxonomyFieldName="SIZAService" ma:displayName="Service" ma:readOnly="false" ma:fieldId="{2f2ef2b6-bf43-46d0-a9a6-0e9784f95a0d}" ma:sspId="fa93b17b-eca5-4df2-9431-61ba77a6f1f7" ma:termSetId="b77d1e8a-5db7-483c-9b23-740035cc05a6" ma:anchorId="00000000-0000-0000-0000-000000000000" ma:open="false" ma:isKeyword="false">
      <xsd:complexType>
        <xsd:sequence>
          <xsd:element ref="pc:Terms" minOccurs="0" maxOccurs="1"/>
        </xsd:sequence>
      </xsd:complexType>
    </xsd:element>
    <xsd:element name="i7c7954a6da6485baed72bf62adc9a98" ma:index="21" nillable="true" ma:taxonomy="true" ma:internalName="i7c7954a6da6485baed72bf62adc9a98" ma:taxonomyFieldName="SIZADocumentType" ma:displayName="Document Type" ma:readOnly="false" ma:fieldId="{27c7954a-6da6-485b-aed7-2bf62adc9a98}" ma:sspId="fa93b17b-eca5-4df2-9431-61ba77a6f1f7" ma:termSetId="a30e0fc5-ef8a-411d-ac18-85e301421e76" ma:anchorId="00000000-0000-0000-0000-000000000000" ma:open="false" ma:isKeyword="false">
      <xsd:complexType>
        <xsd:sequence>
          <xsd:element ref="pc:Terms" minOccurs="0" maxOccurs="1"/>
        </xsd:sequence>
      </xsd:complexType>
    </xsd:element>
    <xsd:element name="i09ce8ea77e04d5b937fa0a29b257c75" ma:index="23" nillable="true" ma:taxonomy="true" ma:internalName="i09ce8ea77e04d5b937fa0a29b257c75" ma:taxonomyFieldName="SIZADocumentSubType" ma:displayName="Document SubType" ma:readOnly="false" ma:fieldId="{209ce8ea-77e0-4d5b-937f-a0a29b257c75}" ma:sspId="fa93b17b-eca5-4df2-9431-61ba77a6f1f7" ma:termSetId="9ba2e993-e3a4-40d4-af48-5ac0b9f0db0c" ma:anchorId="00000000-0000-0000-0000-000000000000" ma:open="false" ma:isKeyword="false">
      <xsd:complexType>
        <xsd:sequence>
          <xsd:element ref="pc:Terms" minOccurs="0" maxOccurs="1"/>
        </xsd:sequence>
      </xsd:complexType>
    </xsd:element>
    <xsd:element name="SIZADate" ma:index="25" nillable="true" ma:displayName="Date" ma:description="The date of the document." ma:internalName="SIZADate" ma:readOnly="false">
      <xsd:simpleType>
        <xsd:restriction base="dms:DateTime"/>
      </xsd:simpleType>
    </xsd:element>
    <xsd:element name="SIZASubject" ma:index="26" nillable="true" ma:displayName="Subject" ma:description="The subject of the document." ma:internalName="SIZASubject" ma:readOnly="false">
      <xsd:simpleType>
        <xsd:restriction base="dms:Text"/>
      </xsd:simpleType>
    </xsd:element>
    <xsd:element name="SIZAAuthor" ma:index="27" nillable="true" ma:displayName="Author" ma:description="The author of the document." ma:internalName="SIZA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816cc0c51d043a4907164997a81cf13" ma:index="28" nillable="true" ma:taxonomy="true" ma:internalName="c816cc0c51d043a4907164997a81cf13" ma:taxonomyFieldName="SIZAKeywords" ma:displayName="Additional Tags" ma:readOnly="false" ma:fieldId="{c816cc0c-51d0-43a4-9071-64997a81cf13}" ma:sspId="fa93b17b-eca5-4df2-9431-61ba77a6f1f7" ma:termSetId="c9229c1c-9cd4-4e27-a7aa-176e35bc250b" ma:anchorId="00000000-0000-0000-0000-000000000000" ma:open="false" ma:isKeyword="false">
      <xsd:complexType>
        <xsd:sequence>
          <xsd:element ref="pc:Terms" minOccurs="0" maxOccurs="1"/>
        </xsd:sequence>
      </xsd:complexType>
    </xsd:element>
    <xsd:element name="leed0c44d2ac42d791805961a1e6b6e0" ma:index="30" nillable="true" ma:taxonomy="true" ma:internalName="leed0c44d2ac42d791805961a1e6b6e0" ma:taxonomyFieldName="SIZARecordClassification" ma:displayName="Records Classification" ma:readOnly="false" ma:fieldId="{5eed0c44-d2ac-42d7-9180-5961a1e6b6e0}" ma:sspId="fa93b17b-eca5-4df2-9431-61ba77a6f1f7" ma:termSetId="4de2fedc-4bea-4300-87fb-a9dd50186fcb" ma:anchorId="00000000-0000-0000-0000-000000000000" ma:open="false" ma:isKeyword="false">
      <xsd:complexType>
        <xsd:sequence>
          <xsd:element ref="pc:Terms" minOccurs="0" maxOccurs="1"/>
        </xsd:sequence>
      </xsd:complexType>
    </xsd:element>
    <xsd:element name="SIZARecordsEventDate" ma:index="32" nillable="true" ma:displayName="Records Event Date" ma:description="Records Event Date" ma:internalName="SIZARecordsEventDate" ma:readOnly="fals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DBD3D4-1F8A-4D6D-9AD4-300AF1D9586D}">
  <ds:schemaRefs>
    <ds:schemaRef ds:uri="http://purl.org/dc/dcmitype/"/>
    <ds:schemaRef ds:uri="http://schemas.microsoft.com/office/2006/documentManagement/types"/>
    <ds:schemaRef ds:uri="http://purl.org/dc/terms/"/>
    <ds:schemaRef ds:uri="http://purl.org/dc/elements/1.1/"/>
    <ds:schemaRef ds:uri="http://schemas.openxmlformats.org/package/2006/metadata/core-properties"/>
    <ds:schemaRef ds:uri="http://www.w3.org/XML/1998/namespace"/>
    <ds:schemaRef ds:uri="4757cd14-f54d-4bcb-bb23-ff6807139b55"/>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7513A793-C5B7-4379-AC6D-CA31FC1C46C5}">
  <ds:schemaRefs>
    <ds:schemaRef ds:uri="http://schemas.microsoft.com/sharepoint/v3/contenttype/forms"/>
  </ds:schemaRefs>
</ds:datastoreItem>
</file>

<file path=customXml/itemProps3.xml><?xml version="1.0" encoding="utf-8"?>
<ds:datastoreItem xmlns:ds="http://schemas.openxmlformats.org/officeDocument/2006/customXml" ds:itemID="{DEE5FAED-E06A-439F-931C-AA51D7D2156E}">
  <ds:schemaRefs>
    <ds:schemaRef ds:uri="http://schemas.microsoft.com/sharepoint/events"/>
  </ds:schemaRefs>
</ds:datastoreItem>
</file>

<file path=customXml/itemProps4.xml><?xml version="1.0" encoding="utf-8"?>
<ds:datastoreItem xmlns:ds="http://schemas.openxmlformats.org/officeDocument/2006/customXml" ds:itemID="{1CCDAA38-2030-4436-97F0-6954932C48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57cd14-f54d-4bcb-bb23-ff6807139b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1876</TotalTime>
  <Words>2591</Words>
  <Application>Microsoft Office PowerPoint</Application>
  <PresentationFormat>Widescreen</PresentationFormat>
  <Paragraphs>252</Paragraphs>
  <Slides>14</Slides>
  <Notes>14</Notes>
  <HiddenSlides>0</HiddenSlides>
  <MMClips>14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Wingdings</vt:lpstr>
      <vt:lpstr>Office Theme</vt:lpstr>
      <vt:lpstr>Contract 2: East to West  Diversion Sanitary Trunk Sewer  Construction</vt:lpstr>
      <vt:lpstr>East to West Diversion Sanitary Trunk Sewer Project</vt:lpstr>
      <vt:lpstr>This project will allow the Region to divert wastewater to create a more resilient and flexible sewer system, which will be able to accommodate new growth.</vt:lpstr>
      <vt:lpstr>Project description</vt:lpstr>
      <vt:lpstr>Contract 2 Construction will impact three areas</vt:lpstr>
      <vt:lpstr>Location 1:  Old Derry Road and Gooderham Estate Boulevard </vt:lpstr>
      <vt:lpstr>Location 1:  Old Derry Road and Gooderham Estate Boulevard </vt:lpstr>
      <vt:lpstr>Road detours and bus route shifts will occur during construction at Old Derry Road and Gooderham Estate Boulevard</vt:lpstr>
      <vt:lpstr>Location 2:  Old Derry Road and Willow Lane </vt:lpstr>
      <vt:lpstr>Location 2: Old Derry Road and Willow Lane </vt:lpstr>
      <vt:lpstr>Location 3:  Lamplight Way</vt:lpstr>
      <vt:lpstr>Location 3:  Lamplight Way</vt:lpstr>
      <vt:lpstr> Project Schedule</vt:lpstr>
      <vt:lpstr>We are committed to keeping you informed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 to West Diversion Sanitary Trunk Sewer  Contract 2 Construction</dc:title>
  <dc:creator>Solaun, Leticia/GNV</dc:creator>
  <cp:lastModifiedBy>Mykytiuk, Carla/CHI</cp:lastModifiedBy>
  <cp:revision>114</cp:revision>
  <dcterms:created xsi:type="dcterms:W3CDTF">2021-06-15T12:09:01Z</dcterms:created>
  <dcterms:modified xsi:type="dcterms:W3CDTF">2021-07-15T00:47:49Z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0x0101009EE487AD69F14604948C9AE5585AA3C600833B3F769F27E44BBEE4AA38EB4212EE</vt:lpwstr>
  </property>
  <property fmtid="{D5CDD505-2E9C-101B-9397-08002B2CF9AE}" pid="3" name="SIZAService">
    <vt:lpwstr/>
  </property>
  <property fmtid="{D5CDD505-2E9C-101B-9397-08002B2CF9AE}" pid="4" name="SIZADocumentType">
    <vt:lpwstr/>
  </property>
  <property fmtid="{D5CDD505-2E9C-101B-9397-08002B2CF9AE}" pid="5" name="SIZADivision">
    <vt:lpwstr>2;#Operations Support|e6b69cdb-98f8-49cb-ba36-acc555212616</vt:lpwstr>
  </property>
  <property fmtid="{D5CDD505-2E9C-101B-9397-08002B2CF9AE}" pid="6" name="SIZARecordClassification">
    <vt:lpwstr/>
  </property>
  <property fmtid="{D5CDD505-2E9C-101B-9397-08002B2CF9AE}" pid="7" name="SIZASection">
    <vt:lpwstr>3;#Education Programs and Services|977f2d39-2813-4a41-a3fc-e2850c4e5406</vt:lpwstr>
  </property>
  <property fmtid="{D5CDD505-2E9C-101B-9397-08002B2CF9AE}" pid="8" name="SIZADepartment">
    <vt:lpwstr>1;#Public Works|f5ff1673-8fe8-47a7-8483-175fe86087e7</vt:lpwstr>
  </property>
  <property fmtid="{D5CDD505-2E9C-101B-9397-08002B2CF9AE}" pid="9" name="SIZADocumentSubType">
    <vt:lpwstr/>
  </property>
  <property fmtid="{D5CDD505-2E9C-101B-9397-08002B2CF9AE}" pid="10" name="_dlc_DocIdItemGuid">
    <vt:lpwstr>b21fb004-198f-4722-973b-f63950eb0a1e</vt:lpwstr>
  </property>
  <property fmtid="{D5CDD505-2E9C-101B-9397-08002B2CF9AE}" pid="11" name="SIZAKeywords">
    <vt:lpwstr/>
  </property>
  <property fmtid="{D5CDD505-2E9C-101B-9397-08002B2CF9AE}" pid="12" name="SharedWithUsers">
    <vt:lpwstr>104;#Puri, Ajay;#78;#Andersen, Maria;#15;#Stemberger, Holly</vt:lpwstr>
  </property>
</Properties>
</file>