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
  </p:notesMasterIdLst>
  <p:sldIdLst>
    <p:sldId id="281" r:id="rId2"/>
    <p:sldId id="257" r:id="rId3"/>
    <p:sldId id="260" r:id="rId4"/>
    <p:sldId id="273" r:id="rId5"/>
    <p:sldId id="263" r:id="rId6"/>
    <p:sldId id="266" r:id="rId7"/>
    <p:sldId id="272" r:id="rId8"/>
    <p:sldId id="267"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 Sarah" initials="LS" lastIdx="3" clrIdx="0">
    <p:extLst>
      <p:ext uri="{19B8F6BF-5375-455C-9EA6-DF929625EA0E}">
        <p15:presenceInfo xmlns:p15="http://schemas.microsoft.com/office/powerpoint/2012/main" userId="S::Sarah.Lang@stantec.com::7920f85f-0249-46a7-9350-dc2470cbf543" providerId="AD"/>
      </p:ext>
    </p:extLst>
  </p:cmAuthor>
  <p:cmAuthor id="2" name="Harvey, Neil" initials="HN" lastIdx="5" clrIdx="1">
    <p:extLst>
      <p:ext uri="{19B8F6BF-5375-455C-9EA6-DF929625EA0E}">
        <p15:presenceInfo xmlns:p15="http://schemas.microsoft.com/office/powerpoint/2012/main" userId="S::Neil.Harvey@stantec.com::fab08ce7-60e4-40ce-ba02-26856441b106" providerId="AD"/>
      </p:ext>
    </p:extLst>
  </p:cmAuthor>
  <p:cmAuthor id="3" name="LeDrew, Lyle" initials="LL" lastIdx="1" clrIdx="2">
    <p:extLst>
      <p:ext uri="{19B8F6BF-5375-455C-9EA6-DF929625EA0E}">
        <p15:presenceInfo xmlns:p15="http://schemas.microsoft.com/office/powerpoint/2012/main" userId="S::lyle.ledrew@peelregion.ca::b6439a9c-27aa-4aeb-be39-9b7df1419ca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3372" autoAdjust="0"/>
  </p:normalViewPr>
  <p:slideViewPr>
    <p:cSldViewPr>
      <p:cViewPr varScale="1">
        <p:scale>
          <a:sx n="48" d="100"/>
          <a:sy n="48" d="100"/>
        </p:scale>
        <p:origin x="1368" y="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E4374-3DC4-4EFC-8AC3-7B6159346166}" type="doc">
      <dgm:prSet loTypeId="urn:microsoft.com/office/officeart/2011/layout/CircleProcess" loCatId="officeonline" qsTypeId="urn:microsoft.com/office/officeart/2005/8/quickstyle/simple1" qsCatId="simple" csTypeId="urn:microsoft.com/office/officeart/2005/8/colors/accent1_3" csCatId="accent1" phldr="1"/>
      <dgm:spPr/>
      <dgm:t>
        <a:bodyPr/>
        <a:lstStyle/>
        <a:p>
          <a:endParaRPr lang="en-US"/>
        </a:p>
      </dgm:t>
    </dgm:pt>
    <dgm:pt modelId="{3ECAAFFD-EE32-45C9-9448-4626C42D5990}">
      <dgm:prSet phldrT="[Text]"/>
      <dgm:spPr/>
      <dgm:t>
        <a:bodyPr/>
        <a:lstStyle/>
        <a:p>
          <a:r>
            <a:rPr lang="en-US" dirty="0">
              <a:latin typeface="Arial" panose="020B0604020202020204" pitchFamily="34" charset="0"/>
              <a:cs typeface="Arial" panose="020B0604020202020204" pitchFamily="34" charset="0"/>
            </a:rPr>
            <a:t>Review input and confirm recommended solution</a:t>
          </a:r>
        </a:p>
      </dgm:t>
    </dgm:pt>
    <dgm:pt modelId="{EDF43BCE-6CE4-48B1-8F7F-C1DFF0D3A28C}" type="parTrans" cxnId="{81243D85-ABE9-4E3A-9C72-623C7B4252FB}">
      <dgm:prSet/>
      <dgm:spPr/>
      <dgm:t>
        <a:bodyPr/>
        <a:lstStyle/>
        <a:p>
          <a:endParaRPr lang="en-US"/>
        </a:p>
      </dgm:t>
    </dgm:pt>
    <dgm:pt modelId="{F1B2FC7F-FB35-438B-8EEE-45A7237F018D}" type="sibTrans" cxnId="{81243D85-ABE9-4E3A-9C72-623C7B4252FB}">
      <dgm:prSet/>
      <dgm:spPr/>
      <dgm:t>
        <a:bodyPr/>
        <a:lstStyle/>
        <a:p>
          <a:endParaRPr lang="en-US"/>
        </a:p>
      </dgm:t>
    </dgm:pt>
    <dgm:pt modelId="{51EBDC7C-AAC8-4473-B682-BD2C6492160E}">
      <dgm:prSet phldrT="[Text]"/>
      <dgm:spPr/>
      <dgm:t>
        <a:bodyPr/>
        <a:lstStyle/>
        <a:p>
          <a:r>
            <a:rPr lang="en-US" dirty="0">
              <a:latin typeface="Arial" panose="020B0604020202020204" pitchFamily="34" charset="0"/>
              <a:cs typeface="Arial" panose="020B0604020202020204" pitchFamily="34" charset="0"/>
            </a:rPr>
            <a:t>Filing of Addendum</a:t>
          </a:r>
        </a:p>
        <a:p>
          <a:r>
            <a:rPr lang="en-US" dirty="0">
              <a:latin typeface="Arial" panose="020B0604020202020204" pitchFamily="34" charset="0"/>
              <a:cs typeface="Arial" panose="020B0604020202020204" pitchFamily="34" charset="0"/>
            </a:rPr>
            <a:t>Winter 2022</a:t>
          </a:r>
        </a:p>
      </dgm:t>
    </dgm:pt>
    <dgm:pt modelId="{C394081D-155E-4236-B234-B6260DD170F3}" type="parTrans" cxnId="{C3D852E3-5B78-4F9A-AE82-15F242F74983}">
      <dgm:prSet/>
      <dgm:spPr/>
      <dgm:t>
        <a:bodyPr/>
        <a:lstStyle/>
        <a:p>
          <a:endParaRPr lang="en-US"/>
        </a:p>
      </dgm:t>
    </dgm:pt>
    <dgm:pt modelId="{0F5F6231-F148-42F1-8CBD-18AA1DBD5A9D}" type="sibTrans" cxnId="{C3D852E3-5B78-4F9A-AE82-15F242F74983}">
      <dgm:prSet/>
      <dgm:spPr/>
      <dgm:t>
        <a:bodyPr/>
        <a:lstStyle/>
        <a:p>
          <a:endParaRPr lang="en-US"/>
        </a:p>
      </dgm:t>
    </dgm:pt>
    <dgm:pt modelId="{10043D60-093E-4165-9A71-2C8DD5405127}">
      <dgm:prSet phldrT="[Text]"/>
      <dgm:spPr/>
      <dgm:t>
        <a:bodyPr/>
        <a:lstStyle/>
        <a:p>
          <a:r>
            <a:rPr lang="en-US" dirty="0">
              <a:latin typeface="Arial" panose="020B0604020202020204" pitchFamily="34" charset="0"/>
              <a:cs typeface="Arial" panose="020B0604020202020204" pitchFamily="34" charset="0"/>
            </a:rPr>
            <a:t>Design </a:t>
          </a:r>
        </a:p>
        <a:p>
          <a:r>
            <a:rPr lang="en-US" dirty="0">
              <a:latin typeface="Arial" panose="020B0604020202020204" pitchFamily="34" charset="0"/>
              <a:cs typeface="Arial" panose="020B0604020202020204" pitchFamily="34" charset="0"/>
            </a:rPr>
            <a:t>Now - 2024</a:t>
          </a:r>
        </a:p>
      </dgm:t>
    </dgm:pt>
    <dgm:pt modelId="{CAD68211-B975-4D0A-B54E-75862DBCB520}" type="parTrans" cxnId="{8F73E3A7-D07F-4C6E-8FE2-13A51FEFDF82}">
      <dgm:prSet/>
      <dgm:spPr/>
      <dgm:t>
        <a:bodyPr/>
        <a:lstStyle/>
        <a:p>
          <a:endParaRPr lang="en-US"/>
        </a:p>
      </dgm:t>
    </dgm:pt>
    <dgm:pt modelId="{1E6D345C-D7B4-4C7B-ACF5-89E0049BEB8E}" type="sibTrans" cxnId="{8F73E3A7-D07F-4C6E-8FE2-13A51FEFDF82}">
      <dgm:prSet/>
      <dgm:spPr/>
      <dgm:t>
        <a:bodyPr/>
        <a:lstStyle/>
        <a:p>
          <a:endParaRPr lang="en-US"/>
        </a:p>
      </dgm:t>
    </dgm:pt>
    <dgm:pt modelId="{3D573741-EB8D-4737-9E6F-2474DC053C16}">
      <dgm:prSet phldrT="[Text]"/>
      <dgm:spPr/>
      <dgm:t>
        <a:bodyPr/>
        <a:lstStyle/>
        <a:p>
          <a:r>
            <a:rPr lang="en-US" dirty="0">
              <a:latin typeface="Arial" panose="020B0604020202020204" pitchFamily="34" charset="0"/>
              <a:cs typeface="Arial" panose="020B0604020202020204" pitchFamily="34" charset="0"/>
            </a:rPr>
            <a:t>Construction</a:t>
          </a:r>
        </a:p>
        <a:p>
          <a:r>
            <a:rPr lang="en-US" dirty="0">
              <a:latin typeface="Arial" panose="020B0604020202020204" pitchFamily="34" charset="0"/>
              <a:cs typeface="Arial" panose="020B0604020202020204" pitchFamily="34" charset="0"/>
            </a:rPr>
            <a:t>2024 - 2026</a:t>
          </a:r>
        </a:p>
      </dgm:t>
    </dgm:pt>
    <dgm:pt modelId="{070F1FA7-CEC2-495C-8375-8E3AF01227DD}" type="parTrans" cxnId="{E982F9E6-47EE-4E9B-B591-25218EA389EE}">
      <dgm:prSet/>
      <dgm:spPr/>
      <dgm:t>
        <a:bodyPr/>
        <a:lstStyle/>
        <a:p>
          <a:endParaRPr lang="en-US"/>
        </a:p>
      </dgm:t>
    </dgm:pt>
    <dgm:pt modelId="{064133F3-3DF5-47E5-B13B-B48FDC5BF3C6}" type="sibTrans" cxnId="{E982F9E6-47EE-4E9B-B591-25218EA389EE}">
      <dgm:prSet/>
      <dgm:spPr/>
      <dgm:t>
        <a:bodyPr/>
        <a:lstStyle/>
        <a:p>
          <a:endParaRPr lang="en-US"/>
        </a:p>
      </dgm:t>
    </dgm:pt>
    <dgm:pt modelId="{4224B268-4E5A-455A-9970-07E409450653}" type="pres">
      <dgm:prSet presAssocID="{795E4374-3DC4-4EFC-8AC3-7B6159346166}" presName="Name0" presStyleCnt="0">
        <dgm:presLayoutVars>
          <dgm:chMax val="11"/>
          <dgm:chPref val="11"/>
          <dgm:dir/>
          <dgm:resizeHandles/>
        </dgm:presLayoutVars>
      </dgm:prSet>
      <dgm:spPr/>
    </dgm:pt>
    <dgm:pt modelId="{3CDE21E0-7806-4B8A-A4EC-380CBB6F733B}" type="pres">
      <dgm:prSet presAssocID="{3D573741-EB8D-4737-9E6F-2474DC053C16}" presName="Accent4" presStyleCnt="0"/>
      <dgm:spPr/>
    </dgm:pt>
    <dgm:pt modelId="{8AE28C4C-0F29-45A0-BB53-42293A701594}" type="pres">
      <dgm:prSet presAssocID="{3D573741-EB8D-4737-9E6F-2474DC053C16}" presName="Accent" presStyleLbl="node1" presStyleIdx="0" presStyleCnt="4"/>
      <dgm:spPr/>
    </dgm:pt>
    <dgm:pt modelId="{793BD5C6-4532-4222-8E0A-1AD65BAADBAC}" type="pres">
      <dgm:prSet presAssocID="{3D573741-EB8D-4737-9E6F-2474DC053C16}" presName="ParentBackground4" presStyleCnt="0"/>
      <dgm:spPr/>
    </dgm:pt>
    <dgm:pt modelId="{EBB7DA96-6B94-4244-A4B5-8C3E2C77B79B}" type="pres">
      <dgm:prSet presAssocID="{3D573741-EB8D-4737-9E6F-2474DC053C16}" presName="ParentBackground" presStyleLbl="fgAcc1" presStyleIdx="0" presStyleCnt="4"/>
      <dgm:spPr/>
    </dgm:pt>
    <dgm:pt modelId="{9FDCC7E9-1DC0-43D5-B4ED-17FC1937859E}" type="pres">
      <dgm:prSet presAssocID="{3D573741-EB8D-4737-9E6F-2474DC053C16}" presName="Parent4" presStyleLbl="revTx" presStyleIdx="0" presStyleCnt="0">
        <dgm:presLayoutVars>
          <dgm:chMax val="1"/>
          <dgm:chPref val="1"/>
          <dgm:bulletEnabled val="1"/>
        </dgm:presLayoutVars>
      </dgm:prSet>
      <dgm:spPr/>
    </dgm:pt>
    <dgm:pt modelId="{BF6AE609-CA4F-4628-A78C-0850A04CB0D5}" type="pres">
      <dgm:prSet presAssocID="{10043D60-093E-4165-9A71-2C8DD5405127}" presName="Accent3" presStyleCnt="0"/>
      <dgm:spPr/>
    </dgm:pt>
    <dgm:pt modelId="{27EF2321-5181-4DF3-8DED-DCE77E98DED8}" type="pres">
      <dgm:prSet presAssocID="{10043D60-093E-4165-9A71-2C8DD5405127}" presName="Accent" presStyleLbl="node1" presStyleIdx="1" presStyleCnt="4"/>
      <dgm:spPr/>
    </dgm:pt>
    <dgm:pt modelId="{C2B6773C-1693-4ECB-B937-F4AB86EB6142}" type="pres">
      <dgm:prSet presAssocID="{10043D60-093E-4165-9A71-2C8DD5405127}" presName="ParentBackground3" presStyleCnt="0"/>
      <dgm:spPr/>
    </dgm:pt>
    <dgm:pt modelId="{EB917808-53CC-4B81-83DB-8F8F8B07CB5D}" type="pres">
      <dgm:prSet presAssocID="{10043D60-093E-4165-9A71-2C8DD5405127}" presName="ParentBackground" presStyleLbl="fgAcc1" presStyleIdx="1" presStyleCnt="4"/>
      <dgm:spPr/>
    </dgm:pt>
    <dgm:pt modelId="{654F49E5-8DDF-41C8-A089-26D821F8CDD3}" type="pres">
      <dgm:prSet presAssocID="{10043D60-093E-4165-9A71-2C8DD5405127}" presName="Parent3" presStyleLbl="revTx" presStyleIdx="0" presStyleCnt="0">
        <dgm:presLayoutVars>
          <dgm:chMax val="1"/>
          <dgm:chPref val="1"/>
          <dgm:bulletEnabled val="1"/>
        </dgm:presLayoutVars>
      </dgm:prSet>
      <dgm:spPr/>
    </dgm:pt>
    <dgm:pt modelId="{8D1F12AB-B2D0-44AD-9C82-D8258842C91B}" type="pres">
      <dgm:prSet presAssocID="{51EBDC7C-AAC8-4473-B682-BD2C6492160E}" presName="Accent2" presStyleCnt="0"/>
      <dgm:spPr/>
    </dgm:pt>
    <dgm:pt modelId="{C5AF1972-4162-4358-9BAD-5D7EFBD5B722}" type="pres">
      <dgm:prSet presAssocID="{51EBDC7C-AAC8-4473-B682-BD2C6492160E}" presName="Accent" presStyleLbl="node1" presStyleIdx="2" presStyleCnt="4"/>
      <dgm:spPr/>
    </dgm:pt>
    <dgm:pt modelId="{43A4E01F-8867-439F-907C-D028B0E283D9}" type="pres">
      <dgm:prSet presAssocID="{51EBDC7C-AAC8-4473-B682-BD2C6492160E}" presName="ParentBackground2" presStyleCnt="0"/>
      <dgm:spPr/>
    </dgm:pt>
    <dgm:pt modelId="{68EF028D-6495-4A35-9011-D98F215244DB}" type="pres">
      <dgm:prSet presAssocID="{51EBDC7C-AAC8-4473-B682-BD2C6492160E}" presName="ParentBackground" presStyleLbl="fgAcc1" presStyleIdx="2" presStyleCnt="4"/>
      <dgm:spPr/>
    </dgm:pt>
    <dgm:pt modelId="{ED016D5F-D3ED-4E47-8533-E2CFF917959F}" type="pres">
      <dgm:prSet presAssocID="{51EBDC7C-AAC8-4473-B682-BD2C6492160E}" presName="Parent2" presStyleLbl="revTx" presStyleIdx="0" presStyleCnt="0">
        <dgm:presLayoutVars>
          <dgm:chMax val="1"/>
          <dgm:chPref val="1"/>
          <dgm:bulletEnabled val="1"/>
        </dgm:presLayoutVars>
      </dgm:prSet>
      <dgm:spPr/>
    </dgm:pt>
    <dgm:pt modelId="{06E08603-2066-4D6C-9774-8B28ADFBA4C2}" type="pres">
      <dgm:prSet presAssocID="{3ECAAFFD-EE32-45C9-9448-4626C42D5990}" presName="Accent1" presStyleCnt="0"/>
      <dgm:spPr/>
    </dgm:pt>
    <dgm:pt modelId="{D8F37C04-3AD5-463C-904C-06BB73D356E8}" type="pres">
      <dgm:prSet presAssocID="{3ECAAFFD-EE32-45C9-9448-4626C42D5990}" presName="Accent" presStyleLbl="node1" presStyleIdx="3" presStyleCnt="4"/>
      <dgm:spPr/>
    </dgm:pt>
    <dgm:pt modelId="{B58B6CDE-3925-48BF-ADE1-7C16A0A74571}" type="pres">
      <dgm:prSet presAssocID="{3ECAAFFD-EE32-45C9-9448-4626C42D5990}" presName="ParentBackground1" presStyleCnt="0"/>
      <dgm:spPr/>
    </dgm:pt>
    <dgm:pt modelId="{9C1A0054-98E4-4586-B941-8B18DFB5F23D}" type="pres">
      <dgm:prSet presAssocID="{3ECAAFFD-EE32-45C9-9448-4626C42D5990}" presName="ParentBackground" presStyleLbl="fgAcc1" presStyleIdx="3" presStyleCnt="4"/>
      <dgm:spPr/>
    </dgm:pt>
    <dgm:pt modelId="{77A1BCD2-AB35-4C18-BFB0-E520C5950661}" type="pres">
      <dgm:prSet presAssocID="{3ECAAFFD-EE32-45C9-9448-4626C42D5990}" presName="Parent1" presStyleLbl="revTx" presStyleIdx="0" presStyleCnt="0">
        <dgm:presLayoutVars>
          <dgm:chMax val="1"/>
          <dgm:chPref val="1"/>
          <dgm:bulletEnabled val="1"/>
        </dgm:presLayoutVars>
      </dgm:prSet>
      <dgm:spPr/>
    </dgm:pt>
  </dgm:ptLst>
  <dgm:cxnLst>
    <dgm:cxn modelId="{A3A33F23-EFC4-40A8-8543-1C32BF130A07}" type="presOf" srcId="{51EBDC7C-AAC8-4473-B682-BD2C6492160E}" destId="{68EF028D-6495-4A35-9011-D98F215244DB}" srcOrd="0" destOrd="0" presId="urn:microsoft.com/office/officeart/2011/layout/CircleProcess"/>
    <dgm:cxn modelId="{9AA1B25C-5247-4463-AD99-445392C43B81}" type="presOf" srcId="{795E4374-3DC4-4EFC-8AC3-7B6159346166}" destId="{4224B268-4E5A-455A-9970-07E409450653}" srcOrd="0" destOrd="0" presId="urn:microsoft.com/office/officeart/2011/layout/CircleProcess"/>
    <dgm:cxn modelId="{1D53C141-5F29-4B77-ADC8-277F2F82C190}" type="presOf" srcId="{3D573741-EB8D-4737-9E6F-2474DC053C16}" destId="{9FDCC7E9-1DC0-43D5-B4ED-17FC1937859E}" srcOrd="1" destOrd="0" presId="urn:microsoft.com/office/officeart/2011/layout/CircleProcess"/>
    <dgm:cxn modelId="{52256847-3161-49A4-B3F6-5F8D9019E26E}" type="presOf" srcId="{10043D60-093E-4165-9A71-2C8DD5405127}" destId="{654F49E5-8DDF-41C8-A089-26D821F8CDD3}" srcOrd="1" destOrd="0" presId="urn:microsoft.com/office/officeart/2011/layout/CircleProcess"/>
    <dgm:cxn modelId="{4D506C7E-A5C7-4194-A6B4-82323568ECF9}" type="presOf" srcId="{3ECAAFFD-EE32-45C9-9448-4626C42D5990}" destId="{9C1A0054-98E4-4586-B941-8B18DFB5F23D}" srcOrd="0" destOrd="0" presId="urn:microsoft.com/office/officeart/2011/layout/CircleProcess"/>
    <dgm:cxn modelId="{81243D85-ABE9-4E3A-9C72-623C7B4252FB}" srcId="{795E4374-3DC4-4EFC-8AC3-7B6159346166}" destId="{3ECAAFFD-EE32-45C9-9448-4626C42D5990}" srcOrd="0" destOrd="0" parTransId="{EDF43BCE-6CE4-48B1-8F7F-C1DFF0D3A28C}" sibTransId="{F1B2FC7F-FB35-438B-8EEE-45A7237F018D}"/>
    <dgm:cxn modelId="{16011B87-2808-42D5-8178-0CABABC60C3B}" type="presOf" srcId="{10043D60-093E-4165-9A71-2C8DD5405127}" destId="{EB917808-53CC-4B81-83DB-8F8F8B07CB5D}" srcOrd="0" destOrd="0" presId="urn:microsoft.com/office/officeart/2011/layout/CircleProcess"/>
    <dgm:cxn modelId="{8F73E3A7-D07F-4C6E-8FE2-13A51FEFDF82}" srcId="{795E4374-3DC4-4EFC-8AC3-7B6159346166}" destId="{10043D60-093E-4165-9A71-2C8DD5405127}" srcOrd="2" destOrd="0" parTransId="{CAD68211-B975-4D0A-B54E-75862DBCB520}" sibTransId="{1E6D345C-D7B4-4C7B-ACF5-89E0049BEB8E}"/>
    <dgm:cxn modelId="{183E96AA-62BE-4098-A253-B3566E107FBC}" type="presOf" srcId="{3D573741-EB8D-4737-9E6F-2474DC053C16}" destId="{EBB7DA96-6B94-4244-A4B5-8C3E2C77B79B}" srcOrd="0" destOrd="0" presId="urn:microsoft.com/office/officeart/2011/layout/CircleProcess"/>
    <dgm:cxn modelId="{35080BDC-5969-44C3-8DAB-119F920B41FA}" type="presOf" srcId="{51EBDC7C-AAC8-4473-B682-BD2C6492160E}" destId="{ED016D5F-D3ED-4E47-8533-E2CFF917959F}" srcOrd="1" destOrd="0" presId="urn:microsoft.com/office/officeart/2011/layout/CircleProcess"/>
    <dgm:cxn modelId="{42B726DC-BE0C-4B79-8312-793A327A97AA}" type="presOf" srcId="{3ECAAFFD-EE32-45C9-9448-4626C42D5990}" destId="{77A1BCD2-AB35-4C18-BFB0-E520C5950661}" srcOrd="1" destOrd="0" presId="urn:microsoft.com/office/officeart/2011/layout/CircleProcess"/>
    <dgm:cxn modelId="{C3D852E3-5B78-4F9A-AE82-15F242F74983}" srcId="{795E4374-3DC4-4EFC-8AC3-7B6159346166}" destId="{51EBDC7C-AAC8-4473-B682-BD2C6492160E}" srcOrd="1" destOrd="0" parTransId="{C394081D-155E-4236-B234-B6260DD170F3}" sibTransId="{0F5F6231-F148-42F1-8CBD-18AA1DBD5A9D}"/>
    <dgm:cxn modelId="{E982F9E6-47EE-4E9B-B591-25218EA389EE}" srcId="{795E4374-3DC4-4EFC-8AC3-7B6159346166}" destId="{3D573741-EB8D-4737-9E6F-2474DC053C16}" srcOrd="3" destOrd="0" parTransId="{070F1FA7-CEC2-495C-8375-8E3AF01227DD}" sibTransId="{064133F3-3DF5-47E5-B13B-B48FDC5BF3C6}"/>
    <dgm:cxn modelId="{7F7390C9-B151-4C3A-8311-23716B48F0CC}" type="presParOf" srcId="{4224B268-4E5A-455A-9970-07E409450653}" destId="{3CDE21E0-7806-4B8A-A4EC-380CBB6F733B}" srcOrd="0" destOrd="0" presId="urn:microsoft.com/office/officeart/2011/layout/CircleProcess"/>
    <dgm:cxn modelId="{63DDF87D-0996-4707-9A2D-0423C8160772}" type="presParOf" srcId="{3CDE21E0-7806-4B8A-A4EC-380CBB6F733B}" destId="{8AE28C4C-0F29-45A0-BB53-42293A701594}" srcOrd="0" destOrd="0" presId="urn:microsoft.com/office/officeart/2011/layout/CircleProcess"/>
    <dgm:cxn modelId="{C554CE8A-32C1-4C94-8753-135CEFEAC21E}" type="presParOf" srcId="{4224B268-4E5A-455A-9970-07E409450653}" destId="{793BD5C6-4532-4222-8E0A-1AD65BAADBAC}" srcOrd="1" destOrd="0" presId="urn:microsoft.com/office/officeart/2011/layout/CircleProcess"/>
    <dgm:cxn modelId="{8E96B488-9FED-4FD6-8306-377E5CD049F7}" type="presParOf" srcId="{793BD5C6-4532-4222-8E0A-1AD65BAADBAC}" destId="{EBB7DA96-6B94-4244-A4B5-8C3E2C77B79B}" srcOrd="0" destOrd="0" presId="urn:microsoft.com/office/officeart/2011/layout/CircleProcess"/>
    <dgm:cxn modelId="{6BAE5F61-9134-404A-AA81-B4AF68823406}" type="presParOf" srcId="{4224B268-4E5A-455A-9970-07E409450653}" destId="{9FDCC7E9-1DC0-43D5-B4ED-17FC1937859E}" srcOrd="2" destOrd="0" presId="urn:microsoft.com/office/officeart/2011/layout/CircleProcess"/>
    <dgm:cxn modelId="{A45374F7-8038-4D3B-AC81-4139F9D414C3}" type="presParOf" srcId="{4224B268-4E5A-455A-9970-07E409450653}" destId="{BF6AE609-CA4F-4628-A78C-0850A04CB0D5}" srcOrd="3" destOrd="0" presId="urn:microsoft.com/office/officeart/2011/layout/CircleProcess"/>
    <dgm:cxn modelId="{E1D8402F-650D-476E-931E-B0BCBB399C46}" type="presParOf" srcId="{BF6AE609-CA4F-4628-A78C-0850A04CB0D5}" destId="{27EF2321-5181-4DF3-8DED-DCE77E98DED8}" srcOrd="0" destOrd="0" presId="urn:microsoft.com/office/officeart/2011/layout/CircleProcess"/>
    <dgm:cxn modelId="{9EA39E7D-F84B-4A79-B853-A9019A3150DE}" type="presParOf" srcId="{4224B268-4E5A-455A-9970-07E409450653}" destId="{C2B6773C-1693-4ECB-B937-F4AB86EB6142}" srcOrd="4" destOrd="0" presId="urn:microsoft.com/office/officeart/2011/layout/CircleProcess"/>
    <dgm:cxn modelId="{E7CFB88B-A5B4-4186-B203-A22591178E2B}" type="presParOf" srcId="{C2B6773C-1693-4ECB-B937-F4AB86EB6142}" destId="{EB917808-53CC-4B81-83DB-8F8F8B07CB5D}" srcOrd="0" destOrd="0" presId="urn:microsoft.com/office/officeart/2011/layout/CircleProcess"/>
    <dgm:cxn modelId="{5D401C73-A310-40FE-B05A-2870AA211A61}" type="presParOf" srcId="{4224B268-4E5A-455A-9970-07E409450653}" destId="{654F49E5-8DDF-41C8-A089-26D821F8CDD3}" srcOrd="5" destOrd="0" presId="urn:microsoft.com/office/officeart/2011/layout/CircleProcess"/>
    <dgm:cxn modelId="{ECEE6169-75E9-46E3-9574-7CC517AD01FC}" type="presParOf" srcId="{4224B268-4E5A-455A-9970-07E409450653}" destId="{8D1F12AB-B2D0-44AD-9C82-D8258842C91B}" srcOrd="6" destOrd="0" presId="urn:microsoft.com/office/officeart/2011/layout/CircleProcess"/>
    <dgm:cxn modelId="{68AA6E84-DBFE-453C-ADBE-F556F3CE0765}" type="presParOf" srcId="{8D1F12AB-B2D0-44AD-9C82-D8258842C91B}" destId="{C5AF1972-4162-4358-9BAD-5D7EFBD5B722}" srcOrd="0" destOrd="0" presId="urn:microsoft.com/office/officeart/2011/layout/CircleProcess"/>
    <dgm:cxn modelId="{13623BAF-C53F-4BD9-802C-937510ACFD38}" type="presParOf" srcId="{4224B268-4E5A-455A-9970-07E409450653}" destId="{43A4E01F-8867-439F-907C-D028B0E283D9}" srcOrd="7" destOrd="0" presId="urn:microsoft.com/office/officeart/2011/layout/CircleProcess"/>
    <dgm:cxn modelId="{A044B7D7-B4C2-4D22-8BE3-9F686802B343}" type="presParOf" srcId="{43A4E01F-8867-439F-907C-D028B0E283D9}" destId="{68EF028D-6495-4A35-9011-D98F215244DB}" srcOrd="0" destOrd="0" presId="urn:microsoft.com/office/officeart/2011/layout/CircleProcess"/>
    <dgm:cxn modelId="{416BB454-A09B-448A-B4C8-E1DAB20903DB}" type="presParOf" srcId="{4224B268-4E5A-455A-9970-07E409450653}" destId="{ED016D5F-D3ED-4E47-8533-E2CFF917959F}" srcOrd="8" destOrd="0" presId="urn:microsoft.com/office/officeart/2011/layout/CircleProcess"/>
    <dgm:cxn modelId="{018CEE7E-D70F-465F-8426-D3D9FE814BE8}" type="presParOf" srcId="{4224B268-4E5A-455A-9970-07E409450653}" destId="{06E08603-2066-4D6C-9774-8B28ADFBA4C2}" srcOrd="9" destOrd="0" presId="urn:microsoft.com/office/officeart/2011/layout/CircleProcess"/>
    <dgm:cxn modelId="{209D4D8D-7A78-4E44-8CC7-14C7E4265017}" type="presParOf" srcId="{06E08603-2066-4D6C-9774-8B28ADFBA4C2}" destId="{D8F37C04-3AD5-463C-904C-06BB73D356E8}" srcOrd="0" destOrd="0" presId="urn:microsoft.com/office/officeart/2011/layout/CircleProcess"/>
    <dgm:cxn modelId="{5535F7EE-D187-40BB-9760-B3FD62299848}" type="presParOf" srcId="{4224B268-4E5A-455A-9970-07E409450653}" destId="{B58B6CDE-3925-48BF-ADE1-7C16A0A74571}" srcOrd="10" destOrd="0" presId="urn:microsoft.com/office/officeart/2011/layout/CircleProcess"/>
    <dgm:cxn modelId="{EFC2EF9C-8EB4-4C47-A5AE-AF1B5DAD6538}" type="presParOf" srcId="{B58B6CDE-3925-48BF-ADE1-7C16A0A74571}" destId="{9C1A0054-98E4-4586-B941-8B18DFB5F23D}" srcOrd="0" destOrd="0" presId="urn:microsoft.com/office/officeart/2011/layout/CircleProcess"/>
    <dgm:cxn modelId="{1FA95E62-8EE0-4784-B29F-964A3871CDD0}" type="presParOf" srcId="{4224B268-4E5A-455A-9970-07E409450653}" destId="{77A1BCD2-AB35-4C18-BFB0-E520C5950661}"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E28C4C-0F29-45A0-BB53-42293A701594}">
      <dsp:nvSpPr>
        <dsp:cNvPr id="0" name=""/>
        <dsp:cNvSpPr/>
      </dsp:nvSpPr>
      <dsp:spPr>
        <a:xfrm>
          <a:off x="7225128" y="618700"/>
          <a:ext cx="1639142" cy="1639226"/>
        </a:xfrm>
        <a:prstGeom prst="ellipse">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B7DA96-6B94-4244-A4B5-8C3E2C77B79B}">
      <dsp:nvSpPr>
        <dsp:cNvPr id="0" name=""/>
        <dsp:cNvSpPr/>
      </dsp:nvSpPr>
      <dsp:spPr>
        <a:xfrm>
          <a:off x="7279953" y="673351"/>
          <a:ext cx="1530194" cy="1529925"/>
        </a:xfrm>
        <a:prstGeom prst="ellipse">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Construction</a:t>
          </a:r>
        </a:p>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2024 - 2026</a:t>
          </a:r>
        </a:p>
      </dsp:txBody>
      <dsp:txXfrm>
        <a:off x="7498552" y="891953"/>
        <a:ext cx="1092995" cy="1092721"/>
      </dsp:txXfrm>
    </dsp:sp>
    <dsp:sp modelId="{27EF2321-5181-4DF3-8DED-DCE77E98DED8}">
      <dsp:nvSpPr>
        <dsp:cNvPr id="0" name=""/>
        <dsp:cNvSpPr/>
      </dsp:nvSpPr>
      <dsp:spPr>
        <a:xfrm rot="2700000">
          <a:off x="5524118" y="618585"/>
          <a:ext cx="1639169" cy="1639169"/>
        </a:xfrm>
        <a:prstGeom prst="teardrop">
          <a:avLst>
            <a:gd name="adj" fmla="val 100000"/>
          </a:avLst>
        </a:prstGeom>
        <a:solidFill>
          <a:schemeClr val="accent1">
            <a:shade val="80000"/>
            <a:hueOff val="116428"/>
            <a:satOff val="-2085"/>
            <a:lumOff val="8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917808-53CC-4B81-83DB-8F8F8B07CB5D}">
      <dsp:nvSpPr>
        <dsp:cNvPr id="0" name=""/>
        <dsp:cNvSpPr/>
      </dsp:nvSpPr>
      <dsp:spPr>
        <a:xfrm>
          <a:off x="5585985" y="673351"/>
          <a:ext cx="1530194" cy="1529925"/>
        </a:xfrm>
        <a:prstGeom prst="ellipse">
          <a:avLst/>
        </a:prstGeom>
        <a:solidFill>
          <a:schemeClr val="lt1">
            <a:alpha val="90000"/>
            <a:hueOff val="0"/>
            <a:satOff val="0"/>
            <a:lumOff val="0"/>
            <a:alphaOff val="0"/>
          </a:schemeClr>
        </a:solidFill>
        <a:ln w="25400" cap="flat" cmpd="sng" algn="ctr">
          <a:solidFill>
            <a:schemeClr val="accent1">
              <a:shade val="80000"/>
              <a:hueOff val="116428"/>
              <a:satOff val="-2085"/>
              <a:lumOff val="88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Design </a:t>
          </a:r>
        </a:p>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Now - 2024</a:t>
          </a:r>
        </a:p>
      </dsp:txBody>
      <dsp:txXfrm>
        <a:off x="5804585" y="891953"/>
        <a:ext cx="1092995" cy="1092721"/>
      </dsp:txXfrm>
    </dsp:sp>
    <dsp:sp modelId="{C5AF1972-4162-4358-9BAD-5D7EFBD5B722}">
      <dsp:nvSpPr>
        <dsp:cNvPr id="0" name=""/>
        <dsp:cNvSpPr/>
      </dsp:nvSpPr>
      <dsp:spPr>
        <a:xfrm rot="2700000">
          <a:off x="3837179" y="618585"/>
          <a:ext cx="1639169" cy="1639169"/>
        </a:xfrm>
        <a:prstGeom prst="teardrop">
          <a:avLst>
            <a:gd name="adj" fmla="val 100000"/>
          </a:avLst>
        </a:prstGeom>
        <a:solidFill>
          <a:schemeClr val="accent1">
            <a:shade val="80000"/>
            <a:hueOff val="232855"/>
            <a:satOff val="-4171"/>
            <a:lumOff val="177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EF028D-6495-4A35-9011-D98F215244DB}">
      <dsp:nvSpPr>
        <dsp:cNvPr id="0" name=""/>
        <dsp:cNvSpPr/>
      </dsp:nvSpPr>
      <dsp:spPr>
        <a:xfrm>
          <a:off x="3892018" y="673351"/>
          <a:ext cx="1530194" cy="1529925"/>
        </a:xfrm>
        <a:prstGeom prst="ellipse">
          <a:avLst/>
        </a:prstGeom>
        <a:solidFill>
          <a:schemeClr val="lt1">
            <a:alpha val="90000"/>
            <a:hueOff val="0"/>
            <a:satOff val="0"/>
            <a:lumOff val="0"/>
            <a:alphaOff val="0"/>
          </a:schemeClr>
        </a:solidFill>
        <a:ln w="25400" cap="flat" cmpd="sng" algn="ctr">
          <a:solidFill>
            <a:schemeClr val="accent1">
              <a:shade val="80000"/>
              <a:hueOff val="232855"/>
              <a:satOff val="-4171"/>
              <a:lumOff val="177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Filing of Addendum</a:t>
          </a:r>
        </a:p>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Winter 2022</a:t>
          </a:r>
        </a:p>
      </dsp:txBody>
      <dsp:txXfrm>
        <a:off x="4110617" y="891953"/>
        <a:ext cx="1092995" cy="1092721"/>
      </dsp:txXfrm>
    </dsp:sp>
    <dsp:sp modelId="{D8F37C04-3AD5-463C-904C-06BB73D356E8}">
      <dsp:nvSpPr>
        <dsp:cNvPr id="0" name=""/>
        <dsp:cNvSpPr/>
      </dsp:nvSpPr>
      <dsp:spPr>
        <a:xfrm rot="2700000">
          <a:off x="2143211" y="618585"/>
          <a:ext cx="1639169" cy="1639169"/>
        </a:xfrm>
        <a:prstGeom prst="teardrop">
          <a:avLst>
            <a:gd name="adj" fmla="val 100000"/>
          </a:avLst>
        </a:prstGeom>
        <a:solidFill>
          <a:schemeClr val="accent1">
            <a:shade val="80000"/>
            <a:hueOff val="349283"/>
            <a:satOff val="-6256"/>
            <a:lumOff val="265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A0054-98E4-4586-B941-8B18DFB5F23D}">
      <dsp:nvSpPr>
        <dsp:cNvPr id="0" name=""/>
        <dsp:cNvSpPr/>
      </dsp:nvSpPr>
      <dsp:spPr>
        <a:xfrm>
          <a:off x="2198050" y="673351"/>
          <a:ext cx="1530194" cy="1529925"/>
        </a:xfrm>
        <a:prstGeom prst="ellipse">
          <a:avLst/>
        </a:prstGeom>
        <a:solidFill>
          <a:schemeClr val="lt1">
            <a:alpha val="90000"/>
            <a:hueOff val="0"/>
            <a:satOff val="0"/>
            <a:lumOff val="0"/>
            <a:alphaOff val="0"/>
          </a:schemeClr>
        </a:solidFill>
        <a:ln w="25400" cap="flat" cmpd="sng" algn="ctr">
          <a:solidFill>
            <a:schemeClr val="accent1">
              <a:shade val="80000"/>
              <a:hueOff val="349283"/>
              <a:satOff val="-6256"/>
              <a:lumOff val="265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rial" panose="020B0604020202020204" pitchFamily="34" charset="0"/>
              <a:cs typeface="Arial" panose="020B0604020202020204" pitchFamily="34" charset="0"/>
            </a:rPr>
            <a:t>Review input and confirm recommended solution</a:t>
          </a:r>
        </a:p>
      </dsp:txBody>
      <dsp:txXfrm>
        <a:off x="2416649" y="891953"/>
        <a:ext cx="1092995" cy="1092721"/>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6F22E-9ACD-4BCD-A92C-E64AF5230DF2}" type="datetimeFigureOut">
              <a:rPr lang="en-US" smtClean="0"/>
              <a:t>12/8/2021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CE191-00DB-44EB-A99F-F4D83B1F1C1A}" type="slidenum">
              <a:rPr lang="en-US" smtClean="0"/>
              <a:t>‹#›</a:t>
            </a:fld>
            <a:endParaRPr lang="en-US"/>
          </a:p>
        </p:txBody>
      </p:sp>
    </p:spTree>
    <p:extLst>
      <p:ext uri="{BB962C8B-B14F-4D97-AF65-F5344CB8AC3E}">
        <p14:creationId xmlns:p14="http://schemas.microsoft.com/office/powerpoint/2010/main" val="62465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descr="Region of Peel Announces Financial Relief Measures due to COVID-19 – George  Carlson">
            <a:extLst>
              <a:ext uri="{FF2B5EF4-FFF2-40B4-BE49-F238E27FC236}">
                <a16:creationId xmlns:a16="http://schemas.microsoft.com/office/drawing/2014/main" id="{CDC1C7AD-F3F3-44E8-AD8E-AC7716A00C6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1352" r="17168" b="6138"/>
          <a:stretch/>
        </p:blipFill>
        <p:spPr bwMode="auto">
          <a:xfrm>
            <a:off x="6074715" y="5916172"/>
            <a:ext cx="1469085" cy="93596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83D910E2-4003-4340-A092-6387DB97629C}"/>
              </a:ext>
            </a:extLst>
          </p:cNvPr>
          <p:cNvSpPr/>
          <p:nvPr userDrawn="1"/>
        </p:nvSpPr>
        <p:spPr>
          <a:xfrm>
            <a:off x="-3" y="4794861"/>
            <a:ext cx="9144000" cy="1020512"/>
          </a:xfrm>
          <a:prstGeom prst="roundRect">
            <a:avLst>
              <a:gd name="adj" fmla="val 0"/>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descr="team-logo-stantec | Cloverdale Mall">
            <a:extLst>
              <a:ext uri="{FF2B5EF4-FFF2-40B4-BE49-F238E27FC236}">
                <a16:creationId xmlns:a16="http://schemas.microsoft.com/office/drawing/2014/main" id="{D0558801-298B-4927-94C2-626D6E71193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43408"/>
          <a:stretch/>
        </p:blipFill>
        <p:spPr bwMode="auto">
          <a:xfrm>
            <a:off x="7662263" y="6340207"/>
            <a:ext cx="1371600" cy="41139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0CE4CD8-6346-4D35-ABE1-D3AD1F4D9C23}"/>
              </a:ext>
            </a:extLst>
          </p:cNvPr>
          <p:cNvSpPr/>
          <p:nvPr userDrawn="1"/>
        </p:nvSpPr>
        <p:spPr>
          <a:xfrm>
            <a:off x="0" y="9530"/>
            <a:ext cx="9144000" cy="225324"/>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250A9BB4-E8F7-4303-8A11-1B66E2C48B20}"/>
              </a:ext>
            </a:extLst>
          </p:cNvPr>
          <p:cNvSpPr/>
          <p:nvPr userDrawn="1"/>
        </p:nvSpPr>
        <p:spPr>
          <a:xfrm>
            <a:off x="0" y="234854"/>
            <a:ext cx="9144000" cy="69946"/>
          </a:xfrm>
          <a:prstGeom prst="roundRect">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0ED643C-BD32-4969-9958-078A2C4C61F8}"/>
              </a:ext>
            </a:extLst>
          </p:cNvPr>
          <p:cNvSpPr/>
          <p:nvPr userDrawn="1"/>
        </p:nvSpPr>
        <p:spPr>
          <a:xfrm>
            <a:off x="2133600" y="2697481"/>
            <a:ext cx="4876800" cy="45719"/>
          </a:xfrm>
          <a:prstGeom prst="roundRect">
            <a:avLst>
              <a:gd name="adj" fmla="val 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1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95317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93653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8D0AD9-892D-4965-941A-9F1654B6C498}"/>
              </a:ext>
            </a:extLst>
          </p:cNvPr>
          <p:cNvSpPr/>
          <p:nvPr userDrawn="1"/>
        </p:nvSpPr>
        <p:spPr>
          <a:xfrm>
            <a:off x="0" y="914400"/>
            <a:ext cx="9144000" cy="18256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p:cNvSpPr>
            <a:spLocks noGrp="1"/>
          </p:cNvSpPr>
          <p:nvPr>
            <p:ph type="title"/>
          </p:nvPr>
        </p:nvSpPr>
        <p:spPr>
          <a:xfrm>
            <a:off x="381000" y="143668"/>
            <a:ext cx="8229600" cy="69374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6" name="Picture 2">
            <a:extLst>
              <a:ext uri="{FF2B5EF4-FFF2-40B4-BE49-F238E27FC236}">
                <a16:creationId xmlns:a16="http://schemas.microsoft.com/office/drawing/2014/main" id="{A68E9CFF-858F-437D-9D61-522A10519C3B}"/>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47" t="3517" r="20452" b="11631"/>
          <a:stretch/>
        </p:blipFill>
        <p:spPr bwMode="auto">
          <a:xfrm>
            <a:off x="7274534" y="6212178"/>
            <a:ext cx="914400" cy="56962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C81247EF-60BE-4A63-8970-9F56144A0121}"/>
              </a:ext>
            </a:extLst>
          </p:cNvPr>
          <p:cNvSpPr/>
          <p:nvPr userDrawn="1"/>
        </p:nvSpPr>
        <p:spPr>
          <a:xfrm>
            <a:off x="0" y="1066800"/>
            <a:ext cx="9144000" cy="8254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C41442A-B17E-460A-9282-2681C9A9949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305800" y="6559548"/>
            <a:ext cx="762000" cy="191997"/>
          </a:xfrm>
          <a:prstGeom prst="rect">
            <a:avLst/>
          </a:prstGeom>
          <a:noFill/>
        </p:spPr>
      </p:pic>
    </p:spTree>
    <p:extLst>
      <p:ext uri="{BB962C8B-B14F-4D97-AF65-F5344CB8AC3E}">
        <p14:creationId xmlns:p14="http://schemas.microsoft.com/office/powerpoint/2010/main" val="317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37045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3717432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7063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733362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21096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270092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1D9764-54AE-47B6-8E0F-B32E36DEECC3}" type="slidenum">
              <a:rPr lang="en-US" smtClean="0"/>
              <a:t>‹#›</a:t>
            </a:fld>
            <a:endParaRPr lang="en-US"/>
          </a:p>
        </p:txBody>
      </p:sp>
    </p:spTree>
    <p:extLst>
      <p:ext uri="{BB962C8B-B14F-4D97-AF65-F5344CB8AC3E}">
        <p14:creationId xmlns:p14="http://schemas.microsoft.com/office/powerpoint/2010/main" val="1124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D9764-54AE-47B6-8E0F-B32E36DEECC3}" type="slidenum">
              <a:rPr lang="en-US" smtClean="0"/>
              <a:t>‹#›</a:t>
            </a:fld>
            <a:endParaRPr lang="en-US"/>
          </a:p>
        </p:txBody>
      </p:sp>
    </p:spTree>
    <p:extLst>
      <p:ext uri="{BB962C8B-B14F-4D97-AF65-F5344CB8AC3E}">
        <p14:creationId xmlns:p14="http://schemas.microsoft.com/office/powerpoint/2010/main" val="1598999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diagramLayout" Target="../diagrams/layout1.xml"/><Relationship Id="rId7" Type="http://schemas.openxmlformats.org/officeDocument/2006/relationships/image" Target="../media/image3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hyperlink" Target="mailto:Neil.Harvey@stantec.com" TargetMode="External"/><Relationship Id="rId5" Type="http://schemas.openxmlformats.org/officeDocument/2006/relationships/diagramColors" Target="../diagrams/colors1.xml"/><Relationship Id="rId10" Type="http://schemas.openxmlformats.org/officeDocument/2006/relationships/hyperlink" Target="mailto:David.Abreu@peelregion.ca" TargetMode="External"/><Relationship Id="rId4" Type="http://schemas.openxmlformats.org/officeDocument/2006/relationships/diagramQuickStyle" Target="../diagrams/quickStyle1.xml"/><Relationship Id="rId9" Type="http://schemas.openxmlformats.org/officeDocument/2006/relationships/hyperlink" Target="mailto:Lyle.LeDrew@peelregion.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396" y="659131"/>
            <a:ext cx="8839200" cy="1697037"/>
          </a:xfrm>
        </p:spPr>
        <p:txBody>
          <a:bodyPr>
            <a:noAutofit/>
          </a:bodyPr>
          <a:lstStyle/>
          <a:p>
            <a:r>
              <a:rPr lang="en-US" sz="4200" b="1" dirty="0">
                <a:latin typeface="Arial" panose="020B0604020202020204" pitchFamily="34" charset="0"/>
                <a:cs typeface="Arial" panose="020B0604020202020204" pitchFamily="34" charset="0"/>
              </a:rPr>
              <a:t>Front Street Wastewater Pumping Station Wastewater Diversion</a:t>
            </a:r>
          </a:p>
        </p:txBody>
      </p:sp>
      <p:sp>
        <p:nvSpPr>
          <p:cNvPr id="3" name="Subtitle 2"/>
          <p:cNvSpPr>
            <a:spLocks noGrp="1"/>
          </p:cNvSpPr>
          <p:nvPr>
            <p:ph type="subTitle" idx="4294967295"/>
          </p:nvPr>
        </p:nvSpPr>
        <p:spPr>
          <a:xfrm>
            <a:off x="1600196" y="3048000"/>
            <a:ext cx="5943600" cy="1411287"/>
          </a:xfrm>
        </p:spPr>
        <p:txBody>
          <a:bodyPr>
            <a:normAutofit fontScale="92500" lnSpcReduction="10000"/>
          </a:bodyPr>
          <a:lstStyle/>
          <a:p>
            <a:pPr marL="0" indent="0" algn="ctr">
              <a:buNone/>
            </a:pPr>
            <a:r>
              <a:rPr lang="en-US" sz="3000" dirty="0">
                <a:solidFill>
                  <a:schemeClr val="bg2">
                    <a:lumMod val="25000"/>
                  </a:schemeClr>
                </a:solidFill>
                <a:latin typeface="Arial" panose="020B0604020202020204" pitchFamily="34" charset="0"/>
                <a:cs typeface="Arial" panose="020B0604020202020204" pitchFamily="34" charset="0"/>
              </a:rPr>
              <a:t>Addendum to the </a:t>
            </a:r>
          </a:p>
          <a:p>
            <a:pPr marL="0" indent="0" algn="ctr">
              <a:buNone/>
            </a:pPr>
            <a:r>
              <a:rPr lang="en-US" sz="3000" dirty="0">
                <a:solidFill>
                  <a:schemeClr val="bg2">
                    <a:lumMod val="25000"/>
                  </a:schemeClr>
                </a:solidFill>
                <a:latin typeface="Arial" panose="020B0604020202020204" pitchFamily="34" charset="0"/>
                <a:cs typeface="Arial" panose="020B0604020202020204" pitchFamily="34" charset="0"/>
              </a:rPr>
              <a:t>Schedule ‘B’ Municipal Class Environmental Assessment</a:t>
            </a:r>
          </a:p>
        </p:txBody>
      </p:sp>
      <p:sp>
        <p:nvSpPr>
          <p:cNvPr id="5" name="Subtitle 2">
            <a:extLst>
              <a:ext uri="{FF2B5EF4-FFF2-40B4-BE49-F238E27FC236}">
                <a16:creationId xmlns:a16="http://schemas.microsoft.com/office/drawing/2014/main" id="{E4ED479D-69ED-4BEA-9684-3DCA1CD4C872}"/>
              </a:ext>
            </a:extLst>
          </p:cNvPr>
          <p:cNvSpPr txBox="1">
            <a:spLocks/>
          </p:cNvSpPr>
          <p:nvPr/>
        </p:nvSpPr>
        <p:spPr>
          <a:xfrm>
            <a:off x="380996" y="4836767"/>
            <a:ext cx="8382000" cy="92013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400" b="1" dirty="0">
                <a:solidFill>
                  <a:schemeClr val="tx1"/>
                </a:solidFill>
                <a:latin typeface="Arial" panose="020B0604020202020204" pitchFamily="34" charset="0"/>
                <a:cs typeface="Arial" panose="020B0604020202020204" pitchFamily="34" charset="0"/>
              </a:rPr>
              <a:t>ONLINE PUBLIC INFORMATION CENTRE </a:t>
            </a:r>
          </a:p>
          <a:p>
            <a:r>
              <a:rPr lang="en-US" sz="2400" b="1" dirty="0">
                <a:solidFill>
                  <a:schemeClr val="tx1"/>
                </a:solidFill>
                <a:latin typeface="Arial" panose="020B0604020202020204" pitchFamily="34" charset="0"/>
                <a:cs typeface="Arial" panose="020B0604020202020204" pitchFamily="34" charset="0"/>
              </a:rPr>
              <a:t>DATE to DATE, 2021</a:t>
            </a:r>
          </a:p>
        </p:txBody>
      </p:sp>
    </p:spTree>
    <p:extLst>
      <p:ext uri="{BB962C8B-B14F-4D97-AF65-F5344CB8AC3E}">
        <p14:creationId xmlns:p14="http://schemas.microsoft.com/office/powerpoint/2010/main" val="1696705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56CB4026-F8E4-429D-8BAF-A7B8B47451EA}"/>
              </a:ext>
              <a:ext uri="{C183D7F6-B498-43B3-948B-1728B52AA6E4}">
                <adec:decorative xmlns:adec="http://schemas.microsoft.com/office/drawing/2017/decorative" val="1"/>
              </a:ext>
            </a:extLst>
          </p:cNvPr>
          <p:cNvSpPr/>
          <p:nvPr/>
        </p:nvSpPr>
        <p:spPr>
          <a:xfrm>
            <a:off x="228600" y="2133600"/>
            <a:ext cx="8763000" cy="3505200"/>
          </a:xfrm>
          <a:prstGeom prst="roundRect">
            <a:avLst>
              <a:gd name="adj" fmla="val 127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AD585B0-FBD1-44A0-A24C-6FEDA761FE22}"/>
              </a:ext>
            </a:extLst>
          </p:cNvPr>
          <p:cNvSpPr>
            <a:spLocks noGrp="1"/>
          </p:cNvSpPr>
          <p:nvPr>
            <p:ph type="title"/>
          </p:nvPr>
        </p:nvSpPr>
        <p:spPr>
          <a:xfrm>
            <a:off x="232064" y="108160"/>
            <a:ext cx="8153400" cy="693740"/>
          </a:xfrm>
        </p:spPr>
        <p:txBody>
          <a:bodyPr>
            <a:noAutofit/>
          </a:bodyPr>
          <a:lstStyle/>
          <a:p>
            <a:pPr algn="l"/>
            <a:r>
              <a:rPr lang="en-US" sz="4000" dirty="0">
                <a:latin typeface="Arial" panose="020B0604020202020204" pitchFamily="34" charset="0"/>
                <a:cs typeface="Arial" panose="020B0604020202020204" pitchFamily="34" charset="0"/>
              </a:rPr>
              <a:t>Welcome!</a:t>
            </a:r>
          </a:p>
        </p:txBody>
      </p:sp>
      <p:sp>
        <p:nvSpPr>
          <p:cNvPr id="3" name="Content Placeholder 2">
            <a:extLst>
              <a:ext uri="{FF2B5EF4-FFF2-40B4-BE49-F238E27FC236}">
                <a16:creationId xmlns:a16="http://schemas.microsoft.com/office/drawing/2014/main" id="{8119868A-5468-41EA-8120-EB49159CE762}"/>
              </a:ext>
            </a:extLst>
          </p:cNvPr>
          <p:cNvSpPr>
            <a:spLocks noGrp="1"/>
          </p:cNvSpPr>
          <p:nvPr>
            <p:ph idx="1"/>
          </p:nvPr>
        </p:nvSpPr>
        <p:spPr>
          <a:xfrm>
            <a:off x="228600" y="1382049"/>
            <a:ext cx="8229600" cy="533400"/>
          </a:xfrm>
        </p:spPr>
        <p:txBody>
          <a:bodyPr>
            <a:normAutofit/>
          </a:bodyPr>
          <a:lstStyle/>
          <a:p>
            <a:pPr marL="0" indent="0">
              <a:buNone/>
            </a:pPr>
            <a:r>
              <a:rPr lang="en-US" sz="2400" dirty="0">
                <a:latin typeface="Arial" panose="020B0604020202020204" pitchFamily="34" charset="0"/>
                <a:cs typeface="Arial" panose="020B0604020202020204" pitchFamily="34" charset="0"/>
              </a:rPr>
              <a:t>Goals of this Public Information Centre:</a:t>
            </a:r>
          </a:p>
        </p:txBody>
      </p:sp>
      <p:sp>
        <p:nvSpPr>
          <p:cNvPr id="19" name="Content Placeholder 2">
            <a:extLst>
              <a:ext uri="{FF2B5EF4-FFF2-40B4-BE49-F238E27FC236}">
                <a16:creationId xmlns:a16="http://schemas.microsoft.com/office/drawing/2014/main" id="{FBE352B4-6C50-4CF0-BA0E-2BC65EAFCA38}"/>
              </a:ext>
            </a:extLst>
          </p:cNvPr>
          <p:cNvSpPr txBox="1">
            <a:spLocks/>
          </p:cNvSpPr>
          <p:nvPr/>
        </p:nvSpPr>
        <p:spPr>
          <a:xfrm>
            <a:off x="1149006" y="2495598"/>
            <a:ext cx="7506621" cy="29803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Provide an overview of the Feasibility Study completed and EA Addendum requirements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Provide a summary of the revised alternatives and preliminary recommendations</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Provide contact information for project team member to discuss questions or comments</a:t>
            </a:r>
          </a:p>
        </p:txBody>
      </p:sp>
      <p:pic>
        <p:nvPicPr>
          <p:cNvPr id="5" name="Graphic 4">
            <a:extLst>
              <a:ext uri="{FF2B5EF4-FFF2-40B4-BE49-F238E27FC236}">
                <a16:creationId xmlns:a16="http://schemas.microsoft.com/office/drawing/2014/main" id="{25B11296-2D34-451E-A577-632F949E575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199" y="2535141"/>
            <a:ext cx="631553" cy="631553"/>
          </a:xfrm>
          <a:prstGeom prst="rect">
            <a:avLst/>
          </a:prstGeom>
        </p:spPr>
      </p:pic>
      <p:pic>
        <p:nvPicPr>
          <p:cNvPr id="13" name="Graphic 12">
            <a:extLst>
              <a:ext uri="{FF2B5EF4-FFF2-40B4-BE49-F238E27FC236}">
                <a16:creationId xmlns:a16="http://schemas.microsoft.com/office/drawing/2014/main" id="{C7C40042-826B-44E9-ADF8-475A283AB8D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200" y="3532359"/>
            <a:ext cx="594616" cy="594616"/>
          </a:xfrm>
          <a:prstGeom prst="rect">
            <a:avLst/>
          </a:prstGeom>
        </p:spPr>
      </p:pic>
      <p:pic>
        <p:nvPicPr>
          <p:cNvPr id="16" name="Graphic 15">
            <a:extLst>
              <a:ext uri="{FF2B5EF4-FFF2-40B4-BE49-F238E27FC236}">
                <a16:creationId xmlns:a16="http://schemas.microsoft.com/office/drawing/2014/main" id="{4BF19A15-A723-42EB-A72C-641795C40BE4}"/>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200" y="4567111"/>
            <a:ext cx="631553" cy="631553"/>
          </a:xfrm>
          <a:prstGeom prst="rect">
            <a:avLst/>
          </a:prstGeom>
        </p:spPr>
      </p:pic>
      <p:sp>
        <p:nvSpPr>
          <p:cNvPr id="4" name="TextBox 3" descr="Slide Number: 2">
            <a:extLst>
              <a:ext uri="{FF2B5EF4-FFF2-40B4-BE49-F238E27FC236}">
                <a16:creationId xmlns:a16="http://schemas.microsoft.com/office/drawing/2014/main" id="{091F4FFC-5743-4469-A506-93A6D26A803B}"/>
              </a:ext>
            </a:extLst>
          </p:cNvPr>
          <p:cNvSpPr txBox="1"/>
          <p:nvPr/>
        </p:nvSpPr>
        <p:spPr>
          <a:xfrm>
            <a:off x="4468074" y="6474023"/>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07932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C1A3-0186-4462-88EE-ABC695D59B31}"/>
              </a:ext>
            </a:extLst>
          </p:cNvPr>
          <p:cNvSpPr>
            <a:spLocks noGrp="1"/>
          </p:cNvSpPr>
          <p:nvPr>
            <p:ph type="title"/>
          </p:nvPr>
        </p:nvSpPr>
        <p:spPr>
          <a:xfrm>
            <a:off x="76200" y="143668"/>
            <a:ext cx="9067800" cy="693740"/>
          </a:xfrm>
        </p:spPr>
        <p:txBody>
          <a:bodyPr>
            <a:noAutofit/>
          </a:bodyPr>
          <a:lstStyle/>
          <a:p>
            <a:pPr algn="l"/>
            <a:r>
              <a:rPr lang="en-US" sz="3200" dirty="0">
                <a:latin typeface="Arial" panose="020B0604020202020204" pitchFamily="34" charset="0"/>
                <a:cs typeface="Arial" panose="020B0604020202020204" pitchFamily="34" charset="0"/>
              </a:rPr>
              <a:t>Feasibility Study &amp; 2021 EA Addendum</a:t>
            </a:r>
          </a:p>
        </p:txBody>
      </p:sp>
      <p:sp>
        <p:nvSpPr>
          <p:cNvPr id="15" name="Rectangle: Rounded Corners 14">
            <a:extLst>
              <a:ext uri="{FF2B5EF4-FFF2-40B4-BE49-F238E27FC236}">
                <a16:creationId xmlns:a16="http://schemas.microsoft.com/office/drawing/2014/main" id="{D18A9091-A371-49EB-A37E-4C7BFCE3884E}"/>
              </a:ext>
            </a:extLst>
          </p:cNvPr>
          <p:cNvSpPr/>
          <p:nvPr/>
        </p:nvSpPr>
        <p:spPr>
          <a:xfrm>
            <a:off x="76200" y="1257545"/>
            <a:ext cx="4419600" cy="571255"/>
          </a:xfrm>
          <a:prstGeom prst="roundRect">
            <a:avLst>
              <a:gd name="adj" fmla="val 127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accent5">
                    <a:lumMod val="50000"/>
                  </a:schemeClr>
                </a:solidFill>
                <a:latin typeface="Arial" panose="020B0604020202020204" pitchFamily="34" charset="0"/>
                <a:cs typeface="Arial" panose="020B0604020202020204" pitchFamily="34" charset="0"/>
              </a:rPr>
              <a:t>Revised Strategy from 2019 Municipal Class Environmental Assessment</a:t>
            </a:r>
          </a:p>
        </p:txBody>
      </p:sp>
      <p:sp>
        <p:nvSpPr>
          <p:cNvPr id="13" name="TextBox 12">
            <a:extLst>
              <a:ext uri="{FF2B5EF4-FFF2-40B4-BE49-F238E27FC236}">
                <a16:creationId xmlns:a16="http://schemas.microsoft.com/office/drawing/2014/main" id="{3AED6CC5-22AE-4FD9-8DF4-7F0ACAEDEA5A}"/>
              </a:ext>
            </a:extLst>
          </p:cNvPr>
          <p:cNvSpPr txBox="1"/>
          <p:nvPr/>
        </p:nvSpPr>
        <p:spPr>
          <a:xfrm>
            <a:off x="4468074" y="6474023"/>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3</a:t>
            </a:r>
          </a:p>
        </p:txBody>
      </p:sp>
      <p:pic>
        <p:nvPicPr>
          <p:cNvPr id="4" name="Picture 3" descr="A map showing the study area for the EA Addendum. The study area includes Jack Darling Memorial Park and Richard's Memorial Park. ">
            <a:extLst>
              <a:ext uri="{FF2B5EF4-FFF2-40B4-BE49-F238E27FC236}">
                <a16:creationId xmlns:a16="http://schemas.microsoft.com/office/drawing/2014/main" id="{6136343F-C5E3-4A83-A173-B8A0D1E469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4" t="3704" r="2564" b="3704"/>
          <a:stretch/>
        </p:blipFill>
        <p:spPr>
          <a:xfrm>
            <a:off x="838200" y="1828800"/>
            <a:ext cx="6766560" cy="4572000"/>
          </a:xfrm>
          <a:prstGeom prst="rect">
            <a:avLst/>
          </a:prstGeom>
        </p:spPr>
      </p:pic>
    </p:spTree>
    <p:extLst>
      <p:ext uri="{BB962C8B-B14F-4D97-AF65-F5344CB8AC3E}">
        <p14:creationId xmlns:p14="http://schemas.microsoft.com/office/powerpoint/2010/main" val="1430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621A7F2-DF5F-476D-8B5C-717FDE9D667D}"/>
              </a:ext>
              <a:ext uri="{C183D7F6-B498-43B3-948B-1728B52AA6E4}">
                <adec:decorative xmlns:adec="http://schemas.microsoft.com/office/drawing/2017/decorative" val="1"/>
              </a:ext>
            </a:extLst>
          </p:cNvPr>
          <p:cNvSpPr/>
          <p:nvPr/>
        </p:nvSpPr>
        <p:spPr>
          <a:xfrm>
            <a:off x="-1" y="3124200"/>
            <a:ext cx="9144001" cy="297180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AF8B7ED-EF9A-4A49-B659-8E38A68902F6}"/>
              </a:ext>
            </a:extLst>
          </p:cNvPr>
          <p:cNvSpPr>
            <a:spLocks noGrp="1"/>
          </p:cNvSpPr>
          <p:nvPr>
            <p:ph type="title"/>
          </p:nvPr>
        </p:nvSpPr>
        <p:spPr>
          <a:xfrm>
            <a:off x="144873" y="144460"/>
            <a:ext cx="8667750" cy="693740"/>
          </a:xfrm>
        </p:spPr>
        <p:txBody>
          <a:bodyPr>
            <a:noAutofit/>
          </a:bodyPr>
          <a:lstStyle/>
          <a:p>
            <a:pPr algn="l"/>
            <a:r>
              <a:rPr lang="en-US" sz="3200" dirty="0">
                <a:latin typeface="Arial" panose="020B0604020202020204" pitchFamily="34" charset="0"/>
                <a:cs typeface="Arial" panose="020B0604020202020204" pitchFamily="34" charset="0"/>
              </a:rPr>
              <a:t>Jack Darling Memorial Park Pumping Station</a:t>
            </a:r>
          </a:p>
        </p:txBody>
      </p:sp>
      <p:sp>
        <p:nvSpPr>
          <p:cNvPr id="4" name="Content Placeholder 2">
            <a:extLst>
              <a:ext uri="{FF2B5EF4-FFF2-40B4-BE49-F238E27FC236}">
                <a16:creationId xmlns:a16="http://schemas.microsoft.com/office/drawing/2014/main" id="{82357D62-E1D1-4175-BB90-BB7403D5A372}"/>
              </a:ext>
            </a:extLst>
          </p:cNvPr>
          <p:cNvSpPr txBox="1">
            <a:spLocks/>
          </p:cNvSpPr>
          <p:nvPr/>
        </p:nvSpPr>
        <p:spPr>
          <a:xfrm>
            <a:off x="200025" y="1261401"/>
            <a:ext cx="8877300" cy="18627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600" dirty="0">
                <a:latin typeface="Arial" panose="020B0604020202020204" pitchFamily="34" charset="0"/>
                <a:cs typeface="Arial" panose="020B0604020202020204" pitchFamily="34" charset="0"/>
              </a:rPr>
              <a:t>Constructing an upgraded pumping station at Jack Darling Memorial Park results in the following benefits over constructing at Richard’s Memorial Park:</a:t>
            </a:r>
            <a:endParaRPr lang="en-US" sz="5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Allows for the consolidation of Regional</a:t>
            </a:r>
            <a:r>
              <a:rPr lang="en-US" sz="1600" b="1"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infrastructure</a:t>
            </a:r>
          </a:p>
          <a:p>
            <a:r>
              <a:rPr lang="en-US" sz="1600" dirty="0">
                <a:latin typeface="Arial" panose="020B0604020202020204" pitchFamily="34" charset="0"/>
                <a:cs typeface="Arial" panose="020B0604020202020204" pitchFamily="34" charset="0"/>
              </a:rPr>
              <a:t>Requires only one facility and allows construction to occur in one location</a:t>
            </a:r>
          </a:p>
          <a:p>
            <a:r>
              <a:rPr lang="en-US" sz="1600" dirty="0">
                <a:latin typeface="Arial" panose="020B0604020202020204" pitchFamily="34" charset="0"/>
                <a:cs typeface="Arial" panose="020B0604020202020204" pitchFamily="34" charset="0"/>
              </a:rPr>
              <a:t>Allows for the decommissioning of 2 additional pumping stations</a:t>
            </a:r>
          </a:p>
          <a:p>
            <a:r>
              <a:rPr lang="en-US" sz="1600" dirty="0">
                <a:latin typeface="Arial" panose="020B0604020202020204" pitchFamily="34" charset="0"/>
                <a:cs typeface="Arial" panose="020B0604020202020204" pitchFamily="34" charset="0"/>
              </a:rPr>
              <a:t>Minimizes impacts to Richard’s Memorial Park and returns park space  </a:t>
            </a:r>
          </a:p>
          <a:p>
            <a:endParaRPr 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600" dirty="0">
              <a:latin typeface="Arial" panose="020B0604020202020204" pitchFamily="34" charset="0"/>
              <a:cs typeface="Arial" panose="020B0604020202020204" pitchFamily="34" charset="0"/>
            </a:endParaRPr>
          </a:p>
        </p:txBody>
      </p:sp>
      <p:pic>
        <p:nvPicPr>
          <p:cNvPr id="10" name="Picture 9" descr="A picture from within Jack Darling Memorial Park containing hill, trees, plants&#10;">
            <a:extLst>
              <a:ext uri="{FF2B5EF4-FFF2-40B4-BE49-F238E27FC236}">
                <a16:creationId xmlns:a16="http://schemas.microsoft.com/office/drawing/2014/main" id="{053DFFAD-3D95-46BC-B153-36E39193560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178" r="32384"/>
          <a:stretch/>
        </p:blipFill>
        <p:spPr>
          <a:xfrm rot="5400000">
            <a:off x="931512" y="2431079"/>
            <a:ext cx="2781300" cy="4396141"/>
          </a:xfrm>
          <a:prstGeom prst="rect">
            <a:avLst/>
          </a:prstGeom>
        </p:spPr>
      </p:pic>
      <p:pic>
        <p:nvPicPr>
          <p:cNvPr id="5" name="Picture 4" descr="A picture from Jack Darling Memorial Park containing signage, trees, plants.">
            <a:extLst>
              <a:ext uri="{FF2B5EF4-FFF2-40B4-BE49-F238E27FC236}">
                <a16:creationId xmlns:a16="http://schemas.microsoft.com/office/drawing/2014/main" id="{42791D3A-075A-4584-849E-2D0BEFA15B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278" t="536" r="21283" b="-536"/>
          <a:stretch/>
        </p:blipFill>
        <p:spPr>
          <a:xfrm rot="5400000">
            <a:off x="5431142" y="2431078"/>
            <a:ext cx="2781300" cy="4396143"/>
          </a:xfrm>
          <a:prstGeom prst="rect">
            <a:avLst/>
          </a:prstGeom>
        </p:spPr>
      </p:pic>
      <p:sp>
        <p:nvSpPr>
          <p:cNvPr id="7" name="TextBox 6">
            <a:extLst>
              <a:ext uri="{FF2B5EF4-FFF2-40B4-BE49-F238E27FC236}">
                <a16:creationId xmlns:a16="http://schemas.microsoft.com/office/drawing/2014/main" id="{9D904413-869E-4E26-9B09-C269438F545A}"/>
              </a:ext>
            </a:extLst>
          </p:cNvPr>
          <p:cNvSpPr txBox="1"/>
          <p:nvPr/>
        </p:nvSpPr>
        <p:spPr>
          <a:xfrm>
            <a:off x="4468074" y="6474023"/>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885240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79D0-F7B7-40DE-8407-4031F05D2A70}"/>
              </a:ext>
            </a:extLst>
          </p:cNvPr>
          <p:cNvSpPr>
            <a:spLocks noGrp="1"/>
          </p:cNvSpPr>
          <p:nvPr>
            <p:ph type="title"/>
          </p:nvPr>
        </p:nvSpPr>
        <p:spPr>
          <a:xfrm>
            <a:off x="95250" y="143668"/>
            <a:ext cx="8743950" cy="693740"/>
          </a:xfrm>
        </p:spPr>
        <p:txBody>
          <a:bodyPr>
            <a:noAutofit/>
          </a:bodyPr>
          <a:lstStyle/>
          <a:p>
            <a:pPr algn="l"/>
            <a:r>
              <a:rPr lang="en-US" sz="3200" dirty="0">
                <a:latin typeface="Arial" panose="020B0604020202020204" pitchFamily="34" charset="0"/>
                <a:cs typeface="Arial" panose="020B0604020202020204" pitchFamily="34" charset="0"/>
              </a:rPr>
              <a:t>Alternative Sites at Jack Darling Memorial Park</a:t>
            </a:r>
          </a:p>
        </p:txBody>
      </p:sp>
      <p:sp>
        <p:nvSpPr>
          <p:cNvPr id="24" name="Content Placeholder 2">
            <a:extLst>
              <a:ext uri="{FF2B5EF4-FFF2-40B4-BE49-F238E27FC236}">
                <a16:creationId xmlns:a16="http://schemas.microsoft.com/office/drawing/2014/main" id="{D2FDF61A-A605-46A2-B017-38AE2CAEF205}"/>
              </a:ext>
            </a:extLst>
          </p:cNvPr>
          <p:cNvSpPr>
            <a:spLocks noGrp="1"/>
          </p:cNvSpPr>
          <p:nvPr>
            <p:ph idx="1"/>
          </p:nvPr>
        </p:nvSpPr>
        <p:spPr>
          <a:xfrm>
            <a:off x="114300" y="1295400"/>
            <a:ext cx="8877300" cy="518159"/>
          </a:xfrm>
        </p:spPr>
        <p:txBody>
          <a:bodyPr>
            <a:normAutofit fontScale="92500" lnSpcReduction="10000"/>
          </a:bodyPr>
          <a:lstStyle/>
          <a:p>
            <a:pPr marL="0" indent="0">
              <a:buNone/>
            </a:pPr>
            <a:r>
              <a:rPr lang="en-US" sz="1600" dirty="0">
                <a:latin typeface="Arial" panose="020B0604020202020204" pitchFamily="34" charset="0"/>
                <a:cs typeface="Arial" panose="020B0604020202020204" pitchFamily="34" charset="0"/>
              </a:rPr>
              <a:t>Three (3) alternative locations for the pumping station at Jack Darling Memorial Park were developed and evaluated.</a:t>
            </a:r>
          </a:p>
        </p:txBody>
      </p:sp>
      <p:sp>
        <p:nvSpPr>
          <p:cNvPr id="12" name="Rectangle: Rounded Corners 11">
            <a:extLst>
              <a:ext uri="{FF2B5EF4-FFF2-40B4-BE49-F238E27FC236}">
                <a16:creationId xmlns:a16="http://schemas.microsoft.com/office/drawing/2014/main" id="{E6E0C227-E776-4F68-A89D-EC04DD8D3498}"/>
              </a:ext>
            </a:extLst>
          </p:cNvPr>
          <p:cNvSpPr/>
          <p:nvPr/>
        </p:nvSpPr>
        <p:spPr>
          <a:xfrm>
            <a:off x="76200" y="1828800"/>
            <a:ext cx="2133600" cy="339655"/>
          </a:xfrm>
          <a:prstGeom prst="roundRect">
            <a:avLst>
              <a:gd name="adj" fmla="val 127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accent5">
                    <a:lumMod val="50000"/>
                  </a:schemeClr>
                </a:solidFill>
                <a:latin typeface="Arial" panose="020B0604020202020204" pitchFamily="34" charset="0"/>
                <a:cs typeface="Arial" panose="020B0604020202020204" pitchFamily="34" charset="0"/>
              </a:rPr>
              <a:t>Site Option 1 </a:t>
            </a:r>
          </a:p>
        </p:txBody>
      </p:sp>
      <p:pic>
        <p:nvPicPr>
          <p:cNvPr id="9" name="Picture 8" descr="Site Option 1 at Jack Darling Memorial Park.">
            <a:extLst>
              <a:ext uri="{FF2B5EF4-FFF2-40B4-BE49-F238E27FC236}">
                <a16:creationId xmlns:a16="http://schemas.microsoft.com/office/drawing/2014/main" id="{3662DCA2-C599-40AF-80B4-CEF8BA4DD2B3}"/>
              </a:ext>
            </a:extLst>
          </p:cNvPr>
          <p:cNvPicPr>
            <a:picLocks noChangeAspect="1"/>
          </p:cNvPicPr>
          <p:nvPr/>
        </p:nvPicPr>
        <p:blipFill rotWithShape="1">
          <a:blip r:embed="rId2"/>
          <a:srcRect l="18282" r="16193"/>
          <a:stretch/>
        </p:blipFill>
        <p:spPr>
          <a:xfrm>
            <a:off x="95250" y="2362200"/>
            <a:ext cx="2743392" cy="3581400"/>
          </a:xfrm>
          <a:prstGeom prst="rect">
            <a:avLst/>
          </a:prstGeom>
          <a:ln>
            <a:solidFill>
              <a:schemeClr val="tx1"/>
            </a:solidFill>
          </a:ln>
        </p:spPr>
      </p:pic>
      <p:pic>
        <p:nvPicPr>
          <p:cNvPr id="15" name="Graphic 14" descr="Letter X to show Site Option 1 is not recommended">
            <a:extLst>
              <a:ext uri="{FF2B5EF4-FFF2-40B4-BE49-F238E27FC236}">
                <a16:creationId xmlns:a16="http://schemas.microsoft.com/office/drawing/2014/main" id="{E7FA8E55-EE46-438E-B69D-FB00A9206B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5797" y="6029943"/>
            <a:ext cx="462298" cy="462298"/>
          </a:xfrm>
          <a:prstGeom prst="rect">
            <a:avLst/>
          </a:prstGeom>
        </p:spPr>
      </p:pic>
      <p:sp>
        <p:nvSpPr>
          <p:cNvPr id="17" name="Rectangle: Rounded Corners 16">
            <a:extLst>
              <a:ext uri="{FF2B5EF4-FFF2-40B4-BE49-F238E27FC236}">
                <a16:creationId xmlns:a16="http://schemas.microsoft.com/office/drawing/2014/main" id="{DF6F547A-FACF-443E-87C2-92D5FE0C70B1}"/>
              </a:ext>
            </a:extLst>
          </p:cNvPr>
          <p:cNvSpPr/>
          <p:nvPr/>
        </p:nvSpPr>
        <p:spPr>
          <a:xfrm>
            <a:off x="2943225" y="1828800"/>
            <a:ext cx="2133600" cy="339655"/>
          </a:xfrm>
          <a:prstGeom prst="roundRect">
            <a:avLst>
              <a:gd name="adj" fmla="val 127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accent5">
                    <a:lumMod val="50000"/>
                  </a:schemeClr>
                </a:solidFill>
                <a:latin typeface="Arial" panose="020B0604020202020204" pitchFamily="34" charset="0"/>
                <a:cs typeface="Arial" panose="020B0604020202020204" pitchFamily="34" charset="0"/>
              </a:rPr>
              <a:t>Site Option 2 </a:t>
            </a:r>
          </a:p>
        </p:txBody>
      </p:sp>
      <p:pic>
        <p:nvPicPr>
          <p:cNvPr id="16" name="Picture 15" descr="Site Option 2 at Jack Darling Memorial Park.">
            <a:extLst>
              <a:ext uri="{FF2B5EF4-FFF2-40B4-BE49-F238E27FC236}">
                <a16:creationId xmlns:a16="http://schemas.microsoft.com/office/drawing/2014/main" id="{2A9EDC13-816C-4630-8C55-7AC9B469EBE9}"/>
              </a:ext>
            </a:extLst>
          </p:cNvPr>
          <p:cNvPicPr>
            <a:picLocks noChangeAspect="1"/>
          </p:cNvPicPr>
          <p:nvPr/>
        </p:nvPicPr>
        <p:blipFill>
          <a:blip r:embed="rId5"/>
          <a:stretch>
            <a:fillRect/>
          </a:stretch>
        </p:blipFill>
        <p:spPr>
          <a:xfrm>
            <a:off x="2963377" y="2362201"/>
            <a:ext cx="2702546" cy="3581399"/>
          </a:xfrm>
          <a:prstGeom prst="rect">
            <a:avLst/>
          </a:prstGeom>
          <a:ln>
            <a:solidFill>
              <a:schemeClr val="tx1"/>
            </a:solidFill>
          </a:ln>
        </p:spPr>
      </p:pic>
      <p:pic>
        <p:nvPicPr>
          <p:cNvPr id="25" name="Graphic 24" descr="Letter X to show Site Option 2 is not recommended">
            <a:extLst>
              <a:ext uri="{FF2B5EF4-FFF2-40B4-BE49-F238E27FC236}">
                <a16:creationId xmlns:a16="http://schemas.microsoft.com/office/drawing/2014/main" id="{13AC16A0-4893-4F73-847F-881709FBF9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87813" y="6039751"/>
            <a:ext cx="462298" cy="462298"/>
          </a:xfrm>
          <a:prstGeom prst="rect">
            <a:avLst/>
          </a:prstGeom>
        </p:spPr>
      </p:pic>
      <p:sp>
        <p:nvSpPr>
          <p:cNvPr id="20" name="Rectangle: Rounded Corners 19">
            <a:extLst>
              <a:ext uri="{FF2B5EF4-FFF2-40B4-BE49-F238E27FC236}">
                <a16:creationId xmlns:a16="http://schemas.microsoft.com/office/drawing/2014/main" id="{CDADFBE1-88E8-4204-A818-CB701C15E687}"/>
              </a:ext>
            </a:extLst>
          </p:cNvPr>
          <p:cNvSpPr/>
          <p:nvPr/>
        </p:nvSpPr>
        <p:spPr>
          <a:xfrm>
            <a:off x="5791200" y="1828800"/>
            <a:ext cx="2133600" cy="339655"/>
          </a:xfrm>
          <a:prstGeom prst="roundRect">
            <a:avLst>
              <a:gd name="adj" fmla="val 127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b="1" dirty="0">
                <a:solidFill>
                  <a:schemeClr val="accent5">
                    <a:lumMod val="50000"/>
                  </a:schemeClr>
                </a:solidFill>
                <a:latin typeface="Arial" panose="020B0604020202020204" pitchFamily="34" charset="0"/>
                <a:cs typeface="Arial" panose="020B0604020202020204" pitchFamily="34" charset="0"/>
              </a:rPr>
              <a:t>Site Option 3 </a:t>
            </a:r>
          </a:p>
        </p:txBody>
      </p:sp>
      <p:pic>
        <p:nvPicPr>
          <p:cNvPr id="19" name="Picture 18" descr="Site Option 3 at Jack Darling Memorial Park, the recommended alternative site.">
            <a:extLst>
              <a:ext uri="{FF2B5EF4-FFF2-40B4-BE49-F238E27FC236}">
                <a16:creationId xmlns:a16="http://schemas.microsoft.com/office/drawing/2014/main" id="{918B303C-1FD8-474B-816E-657F047394BA}"/>
              </a:ext>
            </a:extLst>
          </p:cNvPr>
          <p:cNvPicPr>
            <a:picLocks noChangeAspect="1"/>
          </p:cNvPicPr>
          <p:nvPr/>
        </p:nvPicPr>
        <p:blipFill rotWithShape="1">
          <a:blip r:embed="rId6"/>
          <a:srcRect l="2905" r="1831"/>
          <a:stretch/>
        </p:blipFill>
        <p:spPr>
          <a:xfrm>
            <a:off x="5806255" y="2482344"/>
            <a:ext cx="3223445" cy="2851656"/>
          </a:xfrm>
          <a:prstGeom prst="rect">
            <a:avLst/>
          </a:prstGeom>
          <a:ln>
            <a:solidFill>
              <a:schemeClr val="tx1"/>
            </a:solidFill>
          </a:ln>
        </p:spPr>
      </p:pic>
      <p:sp>
        <p:nvSpPr>
          <p:cNvPr id="23" name="TextBox 22">
            <a:extLst>
              <a:ext uri="{FF2B5EF4-FFF2-40B4-BE49-F238E27FC236}">
                <a16:creationId xmlns:a16="http://schemas.microsoft.com/office/drawing/2014/main" id="{E5A82E44-D48B-44FC-A23F-5E485E46FA8F}"/>
              </a:ext>
            </a:extLst>
          </p:cNvPr>
          <p:cNvSpPr txBox="1"/>
          <p:nvPr/>
        </p:nvSpPr>
        <p:spPr>
          <a:xfrm>
            <a:off x="6172200" y="5486400"/>
            <a:ext cx="2438400" cy="369332"/>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Recommended</a:t>
            </a:r>
            <a:r>
              <a:rPr lang="en-US" dirty="0">
                <a:latin typeface="Arial" panose="020B0604020202020204" pitchFamily="34" charset="0"/>
                <a:cs typeface="Arial" panose="020B0604020202020204" pitchFamily="34" charset="0"/>
              </a:rPr>
              <a:t> </a:t>
            </a:r>
            <a:endParaRPr lang="en-CA" dirty="0">
              <a:latin typeface="Arial" panose="020B0604020202020204" pitchFamily="34" charset="0"/>
              <a:cs typeface="Arial" panose="020B0604020202020204" pitchFamily="34" charset="0"/>
            </a:endParaRPr>
          </a:p>
        </p:txBody>
      </p:sp>
      <p:pic>
        <p:nvPicPr>
          <p:cNvPr id="26" name="Graphic 25" descr="Check mark to show Site Option 3 is recommended">
            <a:extLst>
              <a:ext uri="{FF2B5EF4-FFF2-40B4-BE49-F238E27FC236}">
                <a16:creationId xmlns:a16="http://schemas.microsoft.com/office/drawing/2014/main" id="{9567FB29-B2B7-40DA-89EE-3674FA85AB8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23422" y="5791200"/>
            <a:ext cx="330448" cy="330448"/>
          </a:xfrm>
          <a:prstGeom prst="rect">
            <a:avLst/>
          </a:prstGeom>
        </p:spPr>
      </p:pic>
      <p:sp>
        <p:nvSpPr>
          <p:cNvPr id="22" name="Rectangle 21" descr="dashed green rectangle to outline the recommended alternative site, Option 3.">
            <a:extLst>
              <a:ext uri="{FF2B5EF4-FFF2-40B4-BE49-F238E27FC236}">
                <a16:creationId xmlns:a16="http://schemas.microsoft.com/office/drawing/2014/main" id="{D561604F-4496-466F-9F11-B455D0D390A1}"/>
              </a:ext>
            </a:extLst>
          </p:cNvPr>
          <p:cNvSpPr/>
          <p:nvPr/>
        </p:nvSpPr>
        <p:spPr>
          <a:xfrm>
            <a:off x="5790658" y="1752600"/>
            <a:ext cx="3239042" cy="4419600"/>
          </a:xfrm>
          <a:prstGeom prst="rect">
            <a:avLst/>
          </a:prstGeom>
          <a:noFill/>
          <a:ln w="635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D296C0EB-4355-4857-8578-15D18A027972}"/>
              </a:ext>
            </a:extLst>
          </p:cNvPr>
          <p:cNvSpPr txBox="1"/>
          <p:nvPr/>
        </p:nvSpPr>
        <p:spPr>
          <a:xfrm>
            <a:off x="4468074" y="6474023"/>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369090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77DB101D-72ED-4DDC-9516-15FA05E26692}"/>
              </a:ext>
              <a:ext uri="{C183D7F6-B498-43B3-948B-1728B52AA6E4}">
                <adec:decorative xmlns:adec="http://schemas.microsoft.com/office/drawing/2017/decorative" val="1"/>
              </a:ext>
            </a:extLst>
          </p:cNvPr>
          <p:cNvSpPr/>
          <p:nvPr/>
        </p:nvSpPr>
        <p:spPr>
          <a:xfrm>
            <a:off x="-6802" y="1219200"/>
            <a:ext cx="9150802" cy="1746120"/>
          </a:xfrm>
          <a:prstGeom prst="roundRect">
            <a:avLst>
              <a:gd name="adj"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19654909-3269-4A73-9EDB-66F7D2E1FBD1}"/>
              </a:ext>
              <a:ext uri="{C183D7F6-B498-43B3-948B-1728B52AA6E4}">
                <adec:decorative xmlns:adec="http://schemas.microsoft.com/office/drawing/2017/decorative" val="1"/>
              </a:ext>
            </a:extLst>
          </p:cNvPr>
          <p:cNvSpPr/>
          <p:nvPr/>
        </p:nvSpPr>
        <p:spPr>
          <a:xfrm>
            <a:off x="7010400" y="6019800"/>
            <a:ext cx="2133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35B3EE7-159B-4BA4-9714-8785577F95C1}"/>
              </a:ext>
            </a:extLst>
          </p:cNvPr>
          <p:cNvSpPr>
            <a:spLocks noGrp="1"/>
          </p:cNvSpPr>
          <p:nvPr>
            <p:ph type="title"/>
          </p:nvPr>
        </p:nvSpPr>
        <p:spPr/>
        <p:txBody>
          <a:bodyPr>
            <a:noAutofit/>
          </a:bodyPr>
          <a:lstStyle/>
          <a:p>
            <a:pPr algn="l"/>
            <a:r>
              <a:rPr lang="en-US" sz="3200" dirty="0">
                <a:latin typeface="Arial" panose="020B0604020202020204" pitchFamily="34" charset="0"/>
                <a:cs typeface="Arial" panose="020B0604020202020204" pitchFamily="34" charset="0"/>
              </a:rPr>
              <a:t>Preferred Location – Site Option 3</a:t>
            </a:r>
          </a:p>
        </p:txBody>
      </p:sp>
      <p:sp>
        <p:nvSpPr>
          <p:cNvPr id="16" name="TextBox 15">
            <a:extLst>
              <a:ext uri="{FF2B5EF4-FFF2-40B4-BE49-F238E27FC236}">
                <a16:creationId xmlns:a16="http://schemas.microsoft.com/office/drawing/2014/main" id="{B8AA0E50-EE74-4F96-BB91-1BB8897D57DB}"/>
              </a:ext>
            </a:extLst>
          </p:cNvPr>
          <p:cNvSpPr txBox="1"/>
          <p:nvPr/>
        </p:nvSpPr>
        <p:spPr>
          <a:xfrm>
            <a:off x="114299" y="1283033"/>
            <a:ext cx="8544762" cy="307777"/>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The Alternatives Sites were assessed using the following evaluation criteria:</a:t>
            </a:r>
          </a:p>
        </p:txBody>
      </p:sp>
      <p:sp>
        <p:nvSpPr>
          <p:cNvPr id="27" name="TextBox 26">
            <a:extLst>
              <a:ext uri="{FF2B5EF4-FFF2-40B4-BE49-F238E27FC236}">
                <a16:creationId xmlns:a16="http://schemas.microsoft.com/office/drawing/2014/main" id="{83DECECB-2786-487B-BAAF-B89AF0188CB5}"/>
              </a:ext>
            </a:extLst>
          </p:cNvPr>
          <p:cNvSpPr txBox="1"/>
          <p:nvPr/>
        </p:nvSpPr>
        <p:spPr>
          <a:xfrm>
            <a:off x="1142850" y="1551578"/>
            <a:ext cx="8032300" cy="1344022"/>
          </a:xfrm>
          <a:prstGeom prst="rect">
            <a:avLst/>
          </a:prstGeom>
          <a:noFill/>
        </p:spPr>
        <p:txBody>
          <a:bodyPr wrap="square" numCol="2">
            <a:spAutoFit/>
          </a:bodyPr>
          <a:lstStyle/>
          <a:p>
            <a:pPr>
              <a:lnSpc>
                <a:spcPct val="200000"/>
              </a:lnSpc>
            </a:pPr>
            <a:r>
              <a:rPr lang="en-US" sz="1400" dirty="0">
                <a:latin typeface="Arial" panose="020B0604020202020204" pitchFamily="34" charset="0"/>
                <a:cs typeface="Arial" panose="020B0604020202020204" pitchFamily="34" charset="0"/>
              </a:rPr>
              <a:t>Technical Considerations</a:t>
            </a:r>
          </a:p>
          <a:p>
            <a:pPr>
              <a:lnSpc>
                <a:spcPct val="200000"/>
              </a:lnSpc>
            </a:pPr>
            <a:r>
              <a:rPr lang="en-US" sz="1400" dirty="0">
                <a:latin typeface="Arial" panose="020B0604020202020204" pitchFamily="34" charset="0"/>
                <a:cs typeface="Arial" panose="020B0604020202020204" pitchFamily="34" charset="0"/>
              </a:rPr>
              <a:t>Environmental Considerations </a:t>
            </a:r>
          </a:p>
          <a:p>
            <a:pPr>
              <a:lnSpc>
                <a:spcPct val="200000"/>
              </a:lnSpc>
            </a:pPr>
            <a:r>
              <a:rPr lang="en-US" sz="1400" dirty="0">
                <a:latin typeface="Arial" panose="020B0604020202020204" pitchFamily="34" charset="0"/>
                <a:cs typeface="Arial" panose="020B0604020202020204" pitchFamily="34" charset="0"/>
              </a:rPr>
              <a:t>Socio-Economic Environment</a:t>
            </a:r>
          </a:p>
          <a:p>
            <a:pPr>
              <a:lnSpc>
                <a:spcPct val="200000"/>
              </a:lnSpc>
            </a:pPr>
            <a:r>
              <a:rPr lang="en-US" sz="1400" dirty="0">
                <a:latin typeface="Arial" panose="020B0604020202020204" pitchFamily="34" charset="0"/>
                <a:cs typeface="Arial" panose="020B0604020202020204" pitchFamily="34" charset="0"/>
              </a:rPr>
              <a:t>Cultural Environment</a:t>
            </a:r>
          </a:p>
          <a:p>
            <a:pPr>
              <a:lnSpc>
                <a:spcPct val="200000"/>
              </a:lnSpc>
            </a:pPr>
            <a:r>
              <a:rPr lang="en-US" sz="1400" dirty="0">
                <a:latin typeface="Arial" panose="020B0604020202020204" pitchFamily="34" charset="0"/>
                <a:cs typeface="Arial" panose="020B0604020202020204" pitchFamily="34" charset="0"/>
              </a:rPr>
              <a:t>Financial Considerations</a:t>
            </a:r>
          </a:p>
        </p:txBody>
      </p:sp>
      <p:pic>
        <p:nvPicPr>
          <p:cNvPr id="18" name="Graphic 17">
            <a:extLst>
              <a:ext uri="{FF2B5EF4-FFF2-40B4-BE49-F238E27FC236}">
                <a16:creationId xmlns:a16="http://schemas.microsoft.com/office/drawing/2014/main" id="{308A3B22-AFC4-4ABF-84BA-E839054B34F4}"/>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1676400"/>
            <a:ext cx="374520" cy="374520"/>
          </a:xfrm>
          <a:prstGeom prst="rect">
            <a:avLst/>
          </a:prstGeom>
        </p:spPr>
      </p:pic>
      <p:pic>
        <p:nvPicPr>
          <p:cNvPr id="19" name="Graphic 18">
            <a:extLst>
              <a:ext uri="{FF2B5EF4-FFF2-40B4-BE49-F238E27FC236}">
                <a16:creationId xmlns:a16="http://schemas.microsoft.com/office/drawing/2014/main" id="{E323CB7E-08EC-4F92-BA1E-23A88A888E2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6900" y="2114420"/>
            <a:ext cx="393700" cy="393700"/>
          </a:xfrm>
          <a:prstGeom prst="rect">
            <a:avLst/>
          </a:prstGeom>
        </p:spPr>
      </p:pic>
      <p:pic>
        <p:nvPicPr>
          <p:cNvPr id="20" name="Graphic 19">
            <a:extLst>
              <a:ext uri="{FF2B5EF4-FFF2-40B4-BE49-F238E27FC236}">
                <a16:creationId xmlns:a16="http://schemas.microsoft.com/office/drawing/2014/main" id="{0E08E979-F2AC-4C51-88B5-0089EEE9A2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5750" y="2509321"/>
            <a:ext cx="455999" cy="455999"/>
          </a:xfrm>
          <a:prstGeom prst="rect">
            <a:avLst/>
          </a:prstGeom>
        </p:spPr>
      </p:pic>
      <p:pic>
        <p:nvPicPr>
          <p:cNvPr id="21" name="Graphic 20">
            <a:extLst>
              <a:ext uri="{FF2B5EF4-FFF2-40B4-BE49-F238E27FC236}">
                <a16:creationId xmlns:a16="http://schemas.microsoft.com/office/drawing/2014/main" id="{E74646AC-9455-454A-8868-FA9B0BA8DAA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2000" y="1679938"/>
            <a:ext cx="447182" cy="447182"/>
          </a:xfrm>
          <a:prstGeom prst="rect">
            <a:avLst/>
          </a:prstGeom>
        </p:spPr>
      </p:pic>
      <p:pic>
        <p:nvPicPr>
          <p:cNvPr id="22" name="Graphic 21">
            <a:extLst>
              <a:ext uri="{FF2B5EF4-FFF2-40B4-BE49-F238E27FC236}">
                <a16:creationId xmlns:a16="http://schemas.microsoft.com/office/drawing/2014/main" id="{6C6B40AB-3261-4763-8B88-978666CD24BB}"/>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82018" y="2060938"/>
            <a:ext cx="447182" cy="447182"/>
          </a:xfrm>
          <a:prstGeom prst="rect">
            <a:avLst/>
          </a:prstGeom>
        </p:spPr>
      </p:pic>
      <p:sp>
        <p:nvSpPr>
          <p:cNvPr id="10" name="TextBox 9">
            <a:extLst>
              <a:ext uri="{FF2B5EF4-FFF2-40B4-BE49-F238E27FC236}">
                <a16:creationId xmlns:a16="http://schemas.microsoft.com/office/drawing/2014/main" id="{2D36CF9D-471A-453C-A200-35D7557F6DF5}"/>
              </a:ext>
            </a:extLst>
          </p:cNvPr>
          <p:cNvSpPr txBox="1"/>
          <p:nvPr/>
        </p:nvSpPr>
        <p:spPr>
          <a:xfrm>
            <a:off x="215776" y="3186767"/>
            <a:ext cx="8775825" cy="3354765"/>
          </a:xfrm>
          <a:prstGeom prst="rect">
            <a:avLst/>
          </a:prstGeom>
          <a:noFill/>
        </p:spPr>
        <p:txBody>
          <a:bodyPr wrap="square">
            <a:spAutoFit/>
          </a:bodyPr>
          <a:lstStyle/>
          <a:p>
            <a:r>
              <a:rPr lang="en-US" sz="1400" b="1" dirty="0">
                <a:latin typeface="Arial" panose="020B0604020202020204" pitchFamily="34" charset="0"/>
                <a:cs typeface="Arial" panose="020B0604020202020204" pitchFamily="34" charset="0"/>
              </a:rPr>
              <a:t>Site Option 3 was selected as the preferred location for the following reasons: </a:t>
            </a:r>
          </a:p>
          <a:p>
            <a:endParaRPr lang="en-US" sz="800" b="1"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Reduces multiple impacts to the park and local community by allowing for tunnel and station construction at the same time</a:t>
            </a:r>
          </a:p>
          <a:p>
            <a:pPr lvl="1"/>
            <a:endParaRPr lang="en-US" sz="6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Avoids a portion of the mixed tall grass prairie restoration area at the northeast corner of the park boundary, which is dominated by native plant species. Temporary impacts to this area are anticipated, and a rehabilitation plan will be prepared to re-naturalize the area and retain the ecological function of the natural heritage features</a:t>
            </a:r>
          </a:p>
          <a:p>
            <a:pPr lvl="1"/>
            <a:endParaRPr lang="en-US" sz="6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Avoids impacts to existing dog park and focuses impact on the paved parking lot area</a:t>
            </a:r>
          </a:p>
          <a:p>
            <a:pPr lvl="1"/>
            <a:endParaRPr lang="en-US" sz="6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Clusters the existing JD1 facility and the new station closer together providing for potential shared infrastructure as well as operational advantages</a:t>
            </a:r>
          </a:p>
          <a:p>
            <a:pPr marL="742950" lvl="1"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lvl="1"/>
            <a:r>
              <a:rPr lang="en-US" sz="1400" dirty="0">
                <a:latin typeface="Arial" panose="020B0604020202020204" pitchFamily="34" charset="0"/>
                <a:cs typeface="Arial" panose="020B0604020202020204" pitchFamily="34" charset="0"/>
              </a:rPr>
              <a:t>Follows similar alignment to the preferred alignment from the 2019 EA and reduces the need for additional field studies (i.e., archaeological assessment, etc.)</a:t>
            </a:r>
          </a:p>
          <a:p>
            <a:endParaRPr lang="en-US" sz="600" dirty="0">
              <a:latin typeface="Arial" panose="020B0604020202020204" pitchFamily="34" charset="0"/>
              <a:cs typeface="Arial" panose="020B0604020202020204" pitchFamily="34" charset="0"/>
            </a:endParaRPr>
          </a:p>
        </p:txBody>
      </p:sp>
      <p:pic>
        <p:nvPicPr>
          <p:cNvPr id="12" name="Graphic 11">
            <a:extLst>
              <a:ext uri="{FF2B5EF4-FFF2-40B4-BE49-F238E27FC236}">
                <a16:creationId xmlns:a16="http://schemas.microsoft.com/office/drawing/2014/main" id="{624ED4B0-67BB-41DC-804D-A83E7F06179A}"/>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5776" y="3657600"/>
            <a:ext cx="330448" cy="330448"/>
          </a:xfrm>
          <a:prstGeom prst="rect">
            <a:avLst/>
          </a:prstGeom>
        </p:spPr>
      </p:pic>
      <p:pic>
        <p:nvPicPr>
          <p:cNvPr id="13" name="Graphic 12">
            <a:extLst>
              <a:ext uri="{FF2B5EF4-FFF2-40B4-BE49-F238E27FC236}">
                <a16:creationId xmlns:a16="http://schemas.microsoft.com/office/drawing/2014/main" id="{D52176BB-D1A4-4578-99C3-91230AB8F269}"/>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5302" y="4241552"/>
            <a:ext cx="330448" cy="330448"/>
          </a:xfrm>
          <a:prstGeom prst="rect">
            <a:avLst/>
          </a:prstGeom>
        </p:spPr>
      </p:pic>
      <p:pic>
        <p:nvPicPr>
          <p:cNvPr id="14" name="Graphic 13">
            <a:extLst>
              <a:ext uri="{FF2B5EF4-FFF2-40B4-BE49-F238E27FC236}">
                <a16:creationId xmlns:a16="http://schemas.microsoft.com/office/drawing/2014/main" id="{FCAEA44C-FE50-46CB-BB64-A8CF27773E60}"/>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35302" y="5003552"/>
            <a:ext cx="330448" cy="330448"/>
          </a:xfrm>
          <a:prstGeom prst="rect">
            <a:avLst/>
          </a:prstGeom>
        </p:spPr>
      </p:pic>
      <p:pic>
        <p:nvPicPr>
          <p:cNvPr id="23" name="Graphic 22">
            <a:extLst>
              <a:ext uri="{FF2B5EF4-FFF2-40B4-BE49-F238E27FC236}">
                <a16:creationId xmlns:a16="http://schemas.microsoft.com/office/drawing/2014/main" id="{D4B0C96E-233C-473D-B17D-93B4F9E3F69C}"/>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5776" y="5410200"/>
            <a:ext cx="330448" cy="330448"/>
          </a:xfrm>
          <a:prstGeom prst="rect">
            <a:avLst/>
          </a:prstGeom>
        </p:spPr>
      </p:pic>
      <p:pic>
        <p:nvPicPr>
          <p:cNvPr id="24" name="Graphic 23">
            <a:extLst>
              <a:ext uri="{FF2B5EF4-FFF2-40B4-BE49-F238E27FC236}">
                <a16:creationId xmlns:a16="http://schemas.microsoft.com/office/drawing/2014/main" id="{7808981F-64EA-4E0E-913E-30A7429564F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5776" y="5994152"/>
            <a:ext cx="330448" cy="330448"/>
          </a:xfrm>
          <a:prstGeom prst="rect">
            <a:avLst/>
          </a:prstGeom>
        </p:spPr>
      </p:pic>
      <p:sp>
        <p:nvSpPr>
          <p:cNvPr id="26" name="Rectangle 25">
            <a:extLst>
              <a:ext uri="{FF2B5EF4-FFF2-40B4-BE49-F238E27FC236}">
                <a16:creationId xmlns:a16="http://schemas.microsoft.com/office/drawing/2014/main" id="{174488A0-B69E-4559-855A-EEDC7349E7EF}"/>
              </a:ext>
              <a:ext uri="{C183D7F6-B498-43B3-948B-1728B52AA6E4}">
                <adec:decorative xmlns:adec="http://schemas.microsoft.com/office/drawing/2017/decorative" val="1"/>
              </a:ext>
            </a:extLst>
          </p:cNvPr>
          <p:cNvSpPr/>
          <p:nvPr/>
        </p:nvSpPr>
        <p:spPr>
          <a:xfrm>
            <a:off x="114299" y="3135955"/>
            <a:ext cx="8876315" cy="3295780"/>
          </a:xfrm>
          <a:prstGeom prst="rect">
            <a:avLst/>
          </a:prstGeom>
          <a:noFill/>
          <a:ln w="635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B1D8D2C-F12A-4859-AE47-8425C3671502}"/>
              </a:ext>
            </a:extLst>
          </p:cNvPr>
          <p:cNvSpPr txBox="1"/>
          <p:nvPr/>
        </p:nvSpPr>
        <p:spPr>
          <a:xfrm>
            <a:off x="4468074" y="6474023"/>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58340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929E12A-0AB9-4E3B-8913-49C76230764E}"/>
              </a:ext>
              <a:ext uri="{C183D7F6-B498-43B3-948B-1728B52AA6E4}">
                <adec:decorative xmlns:adec="http://schemas.microsoft.com/office/drawing/2017/decorative" val="1"/>
              </a:ext>
            </a:extLst>
          </p:cNvPr>
          <p:cNvSpPr/>
          <p:nvPr/>
        </p:nvSpPr>
        <p:spPr>
          <a:xfrm>
            <a:off x="156411" y="1463041"/>
            <a:ext cx="8835189" cy="2042159"/>
          </a:xfrm>
          <a:prstGeom prst="roundRect">
            <a:avLst>
              <a:gd name="adj" fmla="val 1231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AF0991CA-8150-49B5-A3C7-FE549148EE15}"/>
              </a:ext>
              <a:ext uri="{C183D7F6-B498-43B3-948B-1728B52AA6E4}">
                <adec:decorative xmlns:adec="http://schemas.microsoft.com/office/drawing/2017/decorative" val="1"/>
              </a:ext>
            </a:extLst>
          </p:cNvPr>
          <p:cNvSpPr/>
          <p:nvPr/>
        </p:nvSpPr>
        <p:spPr>
          <a:xfrm>
            <a:off x="533400" y="3886200"/>
            <a:ext cx="8077200" cy="45720"/>
          </a:xfrm>
          <a:prstGeom prst="roundRect">
            <a:avLst>
              <a:gd name="adj" fmla="val 0"/>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35B3EE7-159B-4BA4-9714-8785577F95C1}"/>
              </a:ext>
            </a:extLst>
          </p:cNvPr>
          <p:cNvSpPr>
            <a:spLocks noGrp="1"/>
          </p:cNvSpPr>
          <p:nvPr>
            <p:ph type="title"/>
          </p:nvPr>
        </p:nvSpPr>
        <p:spPr>
          <a:xfrm>
            <a:off x="245918" y="144191"/>
            <a:ext cx="8229600" cy="693740"/>
          </a:xfrm>
        </p:spPr>
        <p:txBody>
          <a:bodyPr>
            <a:noAutofit/>
          </a:bodyPr>
          <a:lstStyle/>
          <a:p>
            <a:pPr algn="l"/>
            <a:r>
              <a:rPr lang="en-US" sz="3200" dirty="0">
                <a:latin typeface="Arial" panose="020B0604020202020204" pitchFamily="34" charset="0"/>
                <a:cs typeface="Arial" panose="020B0604020202020204" pitchFamily="34" charset="0"/>
              </a:rPr>
              <a:t>Summary of Recommendations</a:t>
            </a:r>
          </a:p>
        </p:txBody>
      </p:sp>
      <p:sp>
        <p:nvSpPr>
          <p:cNvPr id="8" name="TextBox 7">
            <a:extLst>
              <a:ext uri="{FF2B5EF4-FFF2-40B4-BE49-F238E27FC236}">
                <a16:creationId xmlns:a16="http://schemas.microsoft.com/office/drawing/2014/main" id="{BD75B41C-6991-4E59-87D6-75D66E148968}"/>
              </a:ext>
            </a:extLst>
          </p:cNvPr>
          <p:cNvSpPr txBox="1"/>
          <p:nvPr/>
        </p:nvSpPr>
        <p:spPr>
          <a:xfrm>
            <a:off x="304800" y="1676400"/>
            <a:ext cx="8610600" cy="1446550"/>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rPr>
              <a:t>The overall Preferred Solution for the Front Street Wastewater Pumping Station Wastewater Diversion Class EA as a result of the Feasibility Study and EA Addendum includes the following:</a:t>
            </a:r>
          </a:p>
          <a:p>
            <a:endParaRPr lang="en-US" sz="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Elimination of the new pumping station identified at Richard’s Memorial Park</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Construction of a new pumping station at Jack Darling Memorial Park</a:t>
            </a:r>
          </a:p>
        </p:txBody>
      </p:sp>
      <p:sp>
        <p:nvSpPr>
          <p:cNvPr id="9" name="Rectangle: Rounded Corners 8">
            <a:extLst>
              <a:ext uri="{FF2B5EF4-FFF2-40B4-BE49-F238E27FC236}">
                <a16:creationId xmlns:a16="http://schemas.microsoft.com/office/drawing/2014/main" id="{4088FB06-CC14-4DE4-8CB5-A041FBCD0173}"/>
              </a:ext>
            </a:extLst>
          </p:cNvPr>
          <p:cNvSpPr/>
          <p:nvPr/>
        </p:nvSpPr>
        <p:spPr>
          <a:xfrm>
            <a:off x="156411" y="4096316"/>
            <a:ext cx="3048000" cy="339655"/>
          </a:xfrm>
          <a:prstGeom prst="roundRect">
            <a:avLst>
              <a:gd name="adj" fmla="val 127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accent5">
                    <a:lumMod val="50000"/>
                  </a:schemeClr>
                </a:solidFill>
              </a:rPr>
              <a:t>EA Addendum Process</a:t>
            </a:r>
          </a:p>
        </p:txBody>
      </p:sp>
      <p:sp>
        <p:nvSpPr>
          <p:cNvPr id="7" name="TextBox 6">
            <a:extLst>
              <a:ext uri="{FF2B5EF4-FFF2-40B4-BE49-F238E27FC236}">
                <a16:creationId xmlns:a16="http://schemas.microsoft.com/office/drawing/2014/main" id="{CCF1ADD3-9424-4A1D-AD5F-35F0DDE2EFF8}"/>
              </a:ext>
            </a:extLst>
          </p:cNvPr>
          <p:cNvSpPr txBox="1"/>
          <p:nvPr/>
        </p:nvSpPr>
        <p:spPr>
          <a:xfrm>
            <a:off x="304800" y="4435971"/>
            <a:ext cx="8534400" cy="1923604"/>
          </a:xfrm>
          <a:prstGeom prst="rect">
            <a:avLst/>
          </a:prstGeom>
          <a:noFill/>
        </p:spPr>
        <p:txBody>
          <a:bodyPr wrap="square">
            <a:spAutoFit/>
          </a:bodyPr>
          <a:lstStyle/>
          <a:p>
            <a:endParaRPr lang="en-US" sz="7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An Addendum Report to the 2019 Class EA Study will be prepared for public and agency review</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 “Notice of Filing Addendum” will be sent to the project contact list to notify of the 30-day review period</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Interested persons may provide written comments to our project team  </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Only changes from the 2019 Class EA Study, noted above, are open for review and comment </a:t>
            </a:r>
          </a:p>
        </p:txBody>
      </p:sp>
      <p:sp>
        <p:nvSpPr>
          <p:cNvPr id="10" name="TextBox 9">
            <a:extLst>
              <a:ext uri="{FF2B5EF4-FFF2-40B4-BE49-F238E27FC236}">
                <a16:creationId xmlns:a16="http://schemas.microsoft.com/office/drawing/2014/main" id="{B4BE1192-5400-451A-A381-BE150BF7F8C3}"/>
              </a:ext>
            </a:extLst>
          </p:cNvPr>
          <p:cNvSpPr txBox="1"/>
          <p:nvPr/>
        </p:nvSpPr>
        <p:spPr>
          <a:xfrm>
            <a:off x="4468074" y="6474023"/>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81183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A5035EE-E2B5-432E-8F25-37A448A0550D}"/>
              </a:ext>
              <a:ext uri="{C183D7F6-B498-43B3-948B-1728B52AA6E4}">
                <adec:decorative xmlns:adec="http://schemas.microsoft.com/office/drawing/2017/decorative" val="1"/>
              </a:ext>
            </a:extLst>
          </p:cNvPr>
          <p:cNvSpPr/>
          <p:nvPr/>
        </p:nvSpPr>
        <p:spPr>
          <a:xfrm>
            <a:off x="152400" y="4127818"/>
            <a:ext cx="8835189" cy="1968182"/>
          </a:xfrm>
          <a:prstGeom prst="roundRect">
            <a:avLst>
              <a:gd name="adj" fmla="val 1231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A00CCDF-170E-4BEB-A9A9-B3C0099FA451}"/>
              </a:ext>
            </a:extLst>
          </p:cNvPr>
          <p:cNvSpPr>
            <a:spLocks noGrp="1"/>
          </p:cNvSpPr>
          <p:nvPr>
            <p:ph type="title"/>
          </p:nvPr>
        </p:nvSpPr>
        <p:spPr/>
        <p:txBody>
          <a:bodyPr>
            <a:noAutofit/>
          </a:bodyPr>
          <a:lstStyle/>
          <a:p>
            <a:pPr algn="l"/>
            <a:r>
              <a:rPr lang="en-US" sz="3600" dirty="0">
                <a:latin typeface="Arial" panose="020B0604020202020204" pitchFamily="34" charset="0"/>
                <a:cs typeface="Arial" panose="020B0604020202020204" pitchFamily="34" charset="0"/>
              </a:rPr>
              <a:t>Contact the Project Team</a:t>
            </a:r>
          </a:p>
        </p:txBody>
      </p:sp>
      <p:graphicFrame>
        <p:nvGraphicFramePr>
          <p:cNvPr id="5" name="Diagram 4" descr="diagram of the next steps in the study process. Review input and confirm recommended solution, filing of addendum report, design, construction.">
            <a:extLst>
              <a:ext uri="{FF2B5EF4-FFF2-40B4-BE49-F238E27FC236}">
                <a16:creationId xmlns:a16="http://schemas.microsoft.com/office/drawing/2014/main" id="{CCEAE4D8-7F9D-415D-85DE-B1537FF2603D}"/>
              </a:ext>
            </a:extLst>
          </p:cNvPr>
          <p:cNvGraphicFramePr/>
          <p:nvPr>
            <p:extLst>
              <p:ext uri="{D42A27DB-BD31-4B8C-83A1-F6EECF244321}">
                <p14:modId xmlns:p14="http://schemas.microsoft.com/office/powerpoint/2010/main" val="1583098402"/>
              </p:ext>
            </p:extLst>
          </p:nvPr>
        </p:nvGraphicFramePr>
        <p:xfrm>
          <a:off x="-838200" y="781260"/>
          <a:ext cx="10667999" cy="2876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peech Bubble: Rectangle with Corners Rounded 2">
            <a:extLst>
              <a:ext uri="{FF2B5EF4-FFF2-40B4-BE49-F238E27FC236}">
                <a16:creationId xmlns:a16="http://schemas.microsoft.com/office/drawing/2014/main" id="{C8354953-E7F4-4F7B-9ECF-6D8600D515C0}"/>
              </a:ext>
            </a:extLst>
          </p:cNvPr>
          <p:cNvSpPr/>
          <p:nvPr/>
        </p:nvSpPr>
        <p:spPr>
          <a:xfrm>
            <a:off x="2362200" y="1243360"/>
            <a:ext cx="1219200" cy="457200"/>
          </a:xfrm>
          <a:prstGeom prst="wedgeRoundRectCallout">
            <a:avLst>
              <a:gd name="adj1" fmla="val -20833"/>
              <a:gd name="adj2" fmla="val 84265"/>
              <a:gd name="adj3" fmla="val 16667"/>
            </a:avLst>
          </a:prstGeom>
          <a:solidFill>
            <a:schemeClr val="bg1">
              <a:lumMod val="9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We are here!</a:t>
            </a:r>
          </a:p>
        </p:txBody>
      </p:sp>
      <p:pic>
        <p:nvPicPr>
          <p:cNvPr id="11" name="Graphic 10" descr="Address Book outline">
            <a:extLst>
              <a:ext uri="{FF2B5EF4-FFF2-40B4-BE49-F238E27FC236}">
                <a16:creationId xmlns:a16="http://schemas.microsoft.com/office/drawing/2014/main" id="{D3DC5FF7-9836-4253-B45F-F1AD7367E07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1105" y="3020913"/>
            <a:ext cx="914400" cy="914400"/>
          </a:xfrm>
          <a:prstGeom prst="rect">
            <a:avLst/>
          </a:prstGeom>
        </p:spPr>
      </p:pic>
      <p:sp>
        <p:nvSpPr>
          <p:cNvPr id="6" name="TextBox 5">
            <a:extLst>
              <a:ext uri="{FF2B5EF4-FFF2-40B4-BE49-F238E27FC236}">
                <a16:creationId xmlns:a16="http://schemas.microsoft.com/office/drawing/2014/main" id="{D0593883-F7BF-4D58-94AE-98D4B370FB68}"/>
              </a:ext>
            </a:extLst>
          </p:cNvPr>
          <p:cNvSpPr txBox="1"/>
          <p:nvPr/>
        </p:nvSpPr>
        <p:spPr>
          <a:xfrm>
            <a:off x="1407695" y="3211681"/>
            <a:ext cx="7315200"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If you would like to provide comment, or discuss further, please contact one of the following study team members by </a:t>
            </a:r>
            <a:r>
              <a:rPr lang="en-US" sz="1600" b="1" dirty="0">
                <a:latin typeface="Arial" panose="020B0604020202020204" pitchFamily="34" charset="0"/>
                <a:cs typeface="Arial" panose="020B0604020202020204" pitchFamily="34" charset="0"/>
              </a:rPr>
              <a:t>DATE, 2021</a:t>
            </a:r>
            <a:r>
              <a:rPr lang="en-US" sz="1600" dirty="0">
                <a:latin typeface="Arial" panose="020B0604020202020204" pitchFamily="34" charset="0"/>
                <a:cs typeface="Arial" panose="020B0604020202020204" pitchFamily="34" charset="0"/>
              </a:rPr>
              <a:t>:</a:t>
            </a:r>
          </a:p>
        </p:txBody>
      </p:sp>
      <p:graphicFrame>
        <p:nvGraphicFramePr>
          <p:cNvPr id="8" name="Table 8">
            <a:extLst>
              <a:ext uri="{FF2B5EF4-FFF2-40B4-BE49-F238E27FC236}">
                <a16:creationId xmlns:a16="http://schemas.microsoft.com/office/drawing/2014/main" id="{8AEFCB7C-A6D5-44FB-94B8-67B0402749DA}"/>
              </a:ext>
            </a:extLst>
          </p:cNvPr>
          <p:cNvGraphicFramePr>
            <a:graphicFrameLocks noGrp="1"/>
          </p:cNvGraphicFramePr>
          <p:nvPr>
            <p:extLst>
              <p:ext uri="{D42A27DB-BD31-4B8C-83A1-F6EECF244321}">
                <p14:modId xmlns:p14="http://schemas.microsoft.com/office/powerpoint/2010/main" val="11913816"/>
              </p:ext>
            </p:extLst>
          </p:nvPr>
        </p:nvGraphicFramePr>
        <p:xfrm>
          <a:off x="236621" y="4343400"/>
          <a:ext cx="8686800" cy="1524000"/>
        </p:xfrm>
        <a:graphic>
          <a:graphicData uri="http://schemas.openxmlformats.org/drawingml/2006/table">
            <a:tbl>
              <a:tblPr firstRow="1">
                <a:tableStyleId>{5C22544A-7EE6-4342-B048-85BDC9FD1C3A}</a:tableStyleId>
              </a:tblPr>
              <a:tblGrid>
                <a:gridCol w="2963779">
                  <a:extLst>
                    <a:ext uri="{9D8B030D-6E8A-4147-A177-3AD203B41FA5}">
                      <a16:colId xmlns:a16="http://schemas.microsoft.com/office/drawing/2014/main" val="2175191321"/>
                    </a:ext>
                  </a:extLst>
                </a:gridCol>
                <a:gridCol w="2971800">
                  <a:extLst>
                    <a:ext uri="{9D8B030D-6E8A-4147-A177-3AD203B41FA5}">
                      <a16:colId xmlns:a16="http://schemas.microsoft.com/office/drawing/2014/main" val="125894202"/>
                    </a:ext>
                  </a:extLst>
                </a:gridCol>
                <a:gridCol w="2751221">
                  <a:extLst>
                    <a:ext uri="{9D8B030D-6E8A-4147-A177-3AD203B41FA5}">
                      <a16:colId xmlns:a16="http://schemas.microsoft.com/office/drawing/2014/main" val="3994061963"/>
                    </a:ext>
                  </a:extLst>
                </a:gridCol>
              </a:tblGrid>
              <a:tr h="1524000">
                <a:tc>
                  <a:txBody>
                    <a:bodyPr/>
                    <a:lstStyle/>
                    <a:p>
                      <a:r>
                        <a:rPr lang="en-US" sz="1600" b="1" dirty="0">
                          <a:solidFill>
                            <a:schemeClr val="tx1"/>
                          </a:solidFill>
                        </a:rPr>
                        <a:t>Lyle LeDrew, C.E.T</a:t>
                      </a:r>
                    </a:p>
                    <a:p>
                      <a:r>
                        <a:rPr lang="en-US" sz="1400" dirty="0">
                          <a:solidFill>
                            <a:schemeClr val="tx1"/>
                          </a:solidFill>
                        </a:rPr>
                        <a:t>Project Manager, Engineering</a:t>
                      </a:r>
                    </a:p>
                    <a:p>
                      <a:r>
                        <a:rPr lang="en-US" sz="1400" dirty="0">
                          <a:solidFill>
                            <a:schemeClr val="tx1"/>
                          </a:solidFill>
                        </a:rPr>
                        <a:t>Wastewater Collection </a:t>
                      </a:r>
                    </a:p>
                    <a:p>
                      <a:r>
                        <a:rPr lang="en-US" sz="1400" dirty="0">
                          <a:solidFill>
                            <a:schemeClr val="tx1"/>
                          </a:solidFill>
                        </a:rPr>
                        <a:t>Region of Peel</a:t>
                      </a:r>
                    </a:p>
                    <a:p>
                      <a:r>
                        <a:rPr lang="en-US" sz="1400" dirty="0">
                          <a:solidFill>
                            <a:schemeClr val="tx1"/>
                          </a:solidFill>
                        </a:rPr>
                        <a:t>905-791-7800 ext. 7836</a:t>
                      </a:r>
                    </a:p>
                    <a:p>
                      <a:r>
                        <a:rPr lang="en-US" sz="1400" dirty="0">
                          <a:solidFill>
                            <a:schemeClr val="tx1"/>
                          </a:solidFill>
                          <a:hlinkClick r:id="rId9">
                            <a:extLst>
                              <a:ext uri="{A12FA001-AC4F-418D-AE19-62706E023703}">
                                <ahyp:hlinkClr xmlns:ahyp="http://schemas.microsoft.com/office/drawing/2018/hyperlinkcolor" val="tx"/>
                              </a:ext>
                            </a:extLst>
                          </a:hlinkClick>
                        </a:rPr>
                        <a:t>Lyle.LeDrew@peelregion.ca</a:t>
                      </a:r>
                      <a:r>
                        <a:rPr lang="en-US" sz="140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David Abreu, P.Eng.</a:t>
                      </a:r>
                    </a:p>
                    <a:p>
                      <a:r>
                        <a:rPr lang="en-US" sz="1400" dirty="0">
                          <a:solidFill>
                            <a:schemeClr val="tx1"/>
                          </a:solidFill>
                        </a:rPr>
                        <a:t>Project Manager, Water Division</a:t>
                      </a:r>
                    </a:p>
                    <a:p>
                      <a:r>
                        <a:rPr lang="en-US" sz="1400" dirty="0">
                          <a:solidFill>
                            <a:schemeClr val="tx1"/>
                          </a:solidFill>
                        </a:rPr>
                        <a:t>Region of Peel</a:t>
                      </a:r>
                    </a:p>
                    <a:p>
                      <a:r>
                        <a:rPr lang="en-US" sz="1400" dirty="0">
                          <a:solidFill>
                            <a:schemeClr val="tx1"/>
                          </a:solidFill>
                        </a:rPr>
                        <a:t>416-274-9164</a:t>
                      </a:r>
                    </a:p>
                    <a:p>
                      <a:r>
                        <a:rPr lang="en-US" sz="1400" dirty="0">
                          <a:solidFill>
                            <a:schemeClr val="tx1"/>
                          </a:solidFill>
                          <a:hlinkClick r:id="rId10">
                            <a:extLst>
                              <a:ext uri="{A12FA001-AC4F-418D-AE19-62706E023703}">
                                <ahyp:hlinkClr xmlns:ahyp="http://schemas.microsoft.com/office/drawing/2018/hyperlinkcolor" val="tx"/>
                              </a:ext>
                            </a:extLst>
                          </a:hlinkClick>
                        </a:rPr>
                        <a:t>David.Abreu@peelregion.ca</a:t>
                      </a:r>
                      <a:r>
                        <a:rPr lang="en-US" sz="140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dirty="0">
                          <a:solidFill>
                            <a:schemeClr val="tx1"/>
                          </a:solidFill>
                        </a:rPr>
                        <a:t>Neil Harvey, P.Eng., PMP</a:t>
                      </a:r>
                    </a:p>
                    <a:p>
                      <a:r>
                        <a:rPr lang="en-US" sz="1400" dirty="0">
                          <a:solidFill>
                            <a:schemeClr val="tx1"/>
                          </a:solidFill>
                        </a:rPr>
                        <a:t>Consultant Project Manager</a:t>
                      </a:r>
                    </a:p>
                    <a:p>
                      <a:r>
                        <a:rPr lang="en-US" sz="1400" dirty="0">
                          <a:solidFill>
                            <a:schemeClr val="tx1"/>
                          </a:solidFill>
                        </a:rPr>
                        <a:t>Stantec Consulting Ltd.</a:t>
                      </a:r>
                    </a:p>
                    <a:p>
                      <a:r>
                        <a:rPr lang="en-US" sz="1400" dirty="0">
                          <a:solidFill>
                            <a:schemeClr val="tx1"/>
                          </a:solidFill>
                        </a:rPr>
                        <a:t>905-381-3234</a:t>
                      </a:r>
                    </a:p>
                    <a:p>
                      <a:r>
                        <a:rPr lang="en-US" sz="1400" dirty="0">
                          <a:solidFill>
                            <a:schemeClr val="tx1"/>
                          </a:solidFill>
                          <a:hlinkClick r:id="rId11">
                            <a:extLst>
                              <a:ext uri="{A12FA001-AC4F-418D-AE19-62706E023703}">
                                <ahyp:hlinkClr xmlns:ahyp="http://schemas.microsoft.com/office/drawing/2018/hyperlinkcolor" val="tx"/>
                              </a:ext>
                            </a:extLst>
                          </a:hlinkClick>
                        </a:rPr>
                        <a:t>Neil.Harvey@stantec.com</a:t>
                      </a:r>
                      <a:r>
                        <a:rPr lang="en-US" sz="1400" dirty="0">
                          <a:solidFill>
                            <a:schemeClr val="tx1"/>
                          </a:solidFill>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29241058"/>
                  </a:ext>
                </a:extLst>
              </a:tr>
            </a:tbl>
          </a:graphicData>
        </a:graphic>
      </p:graphicFrame>
      <p:sp>
        <p:nvSpPr>
          <p:cNvPr id="10" name="TextBox 9">
            <a:extLst>
              <a:ext uri="{FF2B5EF4-FFF2-40B4-BE49-F238E27FC236}">
                <a16:creationId xmlns:a16="http://schemas.microsoft.com/office/drawing/2014/main" id="{439F69F7-AE32-46F6-9B6A-E51634788E40}"/>
              </a:ext>
            </a:extLst>
          </p:cNvPr>
          <p:cNvSpPr txBox="1"/>
          <p:nvPr/>
        </p:nvSpPr>
        <p:spPr>
          <a:xfrm>
            <a:off x="4468074" y="6474023"/>
            <a:ext cx="284052"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9</a:t>
            </a:r>
          </a:p>
        </p:txBody>
      </p:sp>
    </p:spTree>
    <p:extLst>
      <p:ext uri="{BB962C8B-B14F-4D97-AF65-F5344CB8AC3E}">
        <p14:creationId xmlns:p14="http://schemas.microsoft.com/office/powerpoint/2010/main" val="3945259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ante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11070</TotalTime>
  <Words>628</Words>
  <Application>Microsoft Office PowerPoint</Application>
  <PresentationFormat>On-screen Show (4:3)</PresentationFormat>
  <Paragraphs>88</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Century Gothic</vt:lpstr>
      <vt:lpstr>Office Theme</vt:lpstr>
      <vt:lpstr>Front Street Wastewater Pumping Station Wastewater Diversion</vt:lpstr>
      <vt:lpstr>Welcome!</vt:lpstr>
      <vt:lpstr>Feasibility Study &amp; 2021 EA Addendum</vt:lpstr>
      <vt:lpstr>Jack Darling Memorial Park Pumping Station</vt:lpstr>
      <vt:lpstr>Alternative Sites at Jack Darling Memorial Park</vt:lpstr>
      <vt:lpstr>Preferred Location – Site Option 3</vt:lpstr>
      <vt:lpstr>Summary of Recommendations</vt:lpstr>
      <vt:lpstr>Contact the Project Team</vt:lpstr>
    </vt:vector>
  </TitlesOfParts>
  <Company>Stantec Consulting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Lang, Sarah</dc:creator>
  <cp:lastModifiedBy>Sen, Vandana</cp:lastModifiedBy>
  <cp:revision>221</cp:revision>
  <dcterms:created xsi:type="dcterms:W3CDTF">2021-01-29T19:11:26Z</dcterms:created>
  <dcterms:modified xsi:type="dcterms:W3CDTF">2021-12-08T16:07:14Z</dcterms:modified>
</cp:coreProperties>
</file>