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462" r:id="rId3"/>
    <p:sldId id="431" r:id="rId4"/>
    <p:sldId id="438" r:id="rId5"/>
    <p:sldId id="474" r:id="rId6"/>
    <p:sldId id="423" r:id="rId7"/>
    <p:sldId id="475" r:id="rId8"/>
    <p:sldId id="482" r:id="rId9"/>
    <p:sldId id="395" r:id="rId10"/>
    <p:sldId id="481" r:id="rId11"/>
    <p:sldId id="4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vucci, Daniel" initials="SD" lastIdx="16" clrIdx="0">
    <p:extLst>
      <p:ext uri="{19B8F6BF-5375-455C-9EA6-DF929625EA0E}">
        <p15:presenceInfo xmlns:p15="http://schemas.microsoft.com/office/powerpoint/2012/main" userId="S::daniel.salvucci@peelregion.ca::badba2da-8c55-42e6-a0ae-bb722d814c47" providerId="AD"/>
      </p:ext>
    </p:extLst>
  </p:cmAuthor>
  <p:cmAuthor id="2" name="Andrade, Jennifer" initials="AJ" lastIdx="1" clrIdx="1">
    <p:extLst>
      <p:ext uri="{19B8F6BF-5375-455C-9EA6-DF929625EA0E}">
        <p15:presenceInfo xmlns:p15="http://schemas.microsoft.com/office/powerpoint/2012/main" userId="S::jennifer.andrade@peelregion.ca::085040e4-bea2-458e-aeab-df54b5b3ac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066B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65598" autoAdjust="0"/>
  </p:normalViewPr>
  <p:slideViewPr>
    <p:cSldViewPr>
      <p:cViewPr varScale="1">
        <p:scale>
          <a:sx n="75" d="100"/>
          <a:sy n="75" d="100"/>
        </p:scale>
        <p:origin x="2100" y="54"/>
      </p:cViewPr>
      <p:guideLst>
        <p:guide orient="horz" pos="2160"/>
        <p:guide pos="3840"/>
      </p:guideLst>
    </p:cSldViewPr>
  </p:slideViewPr>
  <p:notesTextViewPr>
    <p:cViewPr>
      <p:scale>
        <a:sx n="100" d="100"/>
        <a:sy n="100" d="100"/>
      </p:scale>
      <p:origin x="0" y="-72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8C7DAD-43E4-4DB2-9422-FD603E2BF870}" type="datetimeFigureOut">
              <a:rPr lang="en-CA" smtClean="0"/>
              <a:t>2020-11-26</a:t>
            </a:fld>
            <a:endParaRPr lang="en-CA"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69863A-92E3-41C0-BC2C-B542D3B1EE80}" type="slidenum">
              <a:rPr lang="en-CA" smtClean="0"/>
              <a:t>‹#›</a:t>
            </a:fld>
            <a:endParaRPr lang="en-CA" dirty="0"/>
          </a:p>
        </p:txBody>
      </p:sp>
    </p:spTree>
    <p:extLst>
      <p:ext uri="{BB962C8B-B14F-4D97-AF65-F5344CB8AC3E}">
        <p14:creationId xmlns:p14="http://schemas.microsoft.com/office/powerpoint/2010/main" val="107747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XMr0JqGOX0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J9wY-qMrqZ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9CD871-587C-4F42-BE49-1C04AB97EE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5346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pPr marL="0" indent="0">
              <a:buFont typeface="Arial" panose="020B0604020202020204" pitchFamily="34" charset="0"/>
              <a:buNone/>
            </a:pPr>
            <a:r>
              <a:rPr lang="en-CA" sz="1200" kern="1200" dirty="0">
                <a:solidFill>
                  <a:schemeClr val="tx1"/>
                </a:solidFill>
                <a:effectLst/>
                <a:latin typeface="+mn-lt"/>
                <a:ea typeface="+mn-ea"/>
                <a:cs typeface="+mn-cs"/>
              </a:rPr>
              <a:t>End of the lesson, ask students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What have they learned today about water?</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Have students share their findings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Share with students that everyone including them, have a part in protecting and conserving water </a:t>
            </a:r>
          </a:p>
          <a:p>
            <a:pPr marL="0" indent="0">
              <a:buFont typeface="Arial" panose="020B0604020202020204" pitchFamily="34" charset="0"/>
              <a:buNone/>
            </a:pPr>
            <a:endParaRPr lang="en-CA" sz="1200" b="0" kern="1200" dirty="0">
              <a:solidFill>
                <a:schemeClr val="tx1"/>
              </a:solidFill>
              <a:effectLst/>
              <a:latin typeface="+mn-lt"/>
              <a:ea typeface="+mn-ea"/>
              <a:cs typeface="+mn-cs"/>
            </a:endParaRPr>
          </a:p>
          <a:p>
            <a:pPr marL="0" indent="0">
              <a:buFont typeface="Arial" panose="020B0604020202020204" pitchFamily="34" charset="0"/>
              <a:buNone/>
            </a:pPr>
            <a:r>
              <a:rPr lang="en-CA" sz="1200" b="0" kern="1200" dirty="0">
                <a:solidFill>
                  <a:schemeClr val="tx1"/>
                </a:solidFill>
                <a:effectLst/>
                <a:latin typeface="+mn-lt"/>
                <a:ea typeface="+mn-ea"/>
                <a:cs typeface="+mn-cs"/>
              </a:rPr>
              <a:t>Ask students to refer to the handout in preparation for the virtual tour. There are two options: teacher-led, or student self-exploration.</a:t>
            </a:r>
          </a:p>
          <a:p>
            <a:pPr marL="0" indent="0">
              <a:buFont typeface="Arial" panose="020B0604020202020204" pitchFamily="34" charset="0"/>
              <a:buNone/>
            </a:pPr>
            <a:r>
              <a:rPr lang="en-CA" sz="1200" b="0" kern="1200" dirty="0">
                <a:solidFill>
                  <a:schemeClr val="tx1"/>
                </a:solidFill>
                <a:effectLst/>
                <a:latin typeface="+mn-lt"/>
                <a:ea typeface="+mn-ea"/>
                <a:cs typeface="+mn-cs"/>
              </a:rPr>
              <a:t>Refer to the </a:t>
            </a:r>
            <a:r>
              <a:rPr lang="en-CA" sz="1200" b="1" kern="1200" dirty="0">
                <a:solidFill>
                  <a:schemeClr val="tx1"/>
                </a:solidFill>
                <a:effectLst/>
                <a:latin typeface="+mn-lt"/>
                <a:ea typeface="+mn-ea"/>
                <a:cs typeface="+mn-cs"/>
              </a:rPr>
              <a:t>Teacher Handbook </a:t>
            </a:r>
            <a:r>
              <a:rPr lang="en-CA" sz="1200" b="0" kern="1200" dirty="0">
                <a:solidFill>
                  <a:schemeClr val="tx1"/>
                </a:solidFill>
                <a:effectLst/>
                <a:latin typeface="+mn-lt"/>
                <a:ea typeface="+mn-ea"/>
                <a:cs typeface="+mn-cs"/>
              </a:rPr>
              <a:t>for the tour outline and additional discussion points. </a:t>
            </a: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1634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b="1" i="0" u="none" kern="1200" dirty="0">
                <a:solidFill>
                  <a:schemeClr val="tx1"/>
                </a:solidFill>
                <a:effectLst/>
                <a:latin typeface="+mn-lt"/>
                <a:ea typeface="+mn-ea"/>
                <a:cs typeface="+mn-cs"/>
              </a:rPr>
              <a:t>Teacher Note:</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(Click-2) </a:t>
            </a:r>
            <a:r>
              <a:rPr lang="en-CA" sz="1200" kern="1200" dirty="0">
                <a:solidFill>
                  <a:schemeClr val="tx1"/>
                </a:solidFill>
                <a:effectLst/>
                <a:latin typeface="+mn-lt"/>
                <a:ea typeface="+mn-ea"/>
                <a:cs typeface="+mn-cs"/>
              </a:rPr>
              <a:t>Region of Peel includes the Town of Caledon and 2 cities – City of Brampton and City of Mississauga</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The Region of Peel is a level of municipal government and some of the programs and services that the Region of Peel provides to our communities includes:</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Recycling and Waste collections and disposal</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Maintenance of regional roads, including snowploughing in the winter and paving in the summer</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Health services </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Ambulance services</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Peel Regional Police and services and</a:t>
            </a:r>
          </a:p>
          <a:p>
            <a:pPr marL="1085850" lvl="2" indent="-171450">
              <a:buFont typeface="Arial" panose="020B0604020202020204" pitchFamily="34" charset="0"/>
              <a:buChar char="•"/>
            </a:pPr>
            <a:r>
              <a:rPr lang="en-CA" sz="1200" b="1" kern="1200" dirty="0">
                <a:solidFill>
                  <a:schemeClr val="tx1"/>
                </a:solidFill>
                <a:effectLst/>
                <a:latin typeface="+mn-lt"/>
                <a:ea typeface="+mn-ea"/>
                <a:cs typeface="+mn-cs"/>
              </a:rPr>
              <a:t>Peel Region also provides you with clean, safe drinking water and wastewater treatment</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(Click-3) </a:t>
            </a:r>
            <a:r>
              <a:rPr lang="en-CA" sz="1200" kern="1200" dirty="0">
                <a:solidFill>
                  <a:schemeClr val="tx1"/>
                </a:solidFill>
                <a:effectLst/>
                <a:latin typeface="+mn-lt"/>
                <a:ea typeface="+mn-ea"/>
                <a:cs typeface="+mn-cs"/>
              </a:rPr>
              <a:t>Peel has a population of 1.51 million people, who make up this vibrant community where people live, work and play </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Town of Caledon’s population is 86,000 people</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City of Brampton’s population is 676,000 people</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City of Mississauga’s population is 748,000 people</a:t>
            </a:r>
          </a:p>
          <a:p>
            <a:pPr marL="914400" lvl="2" indent="0">
              <a:buFont typeface="Arial" panose="020B0604020202020204" pitchFamily="34" charset="0"/>
              <a:buNone/>
            </a:pPr>
            <a:endParaRPr lang="en-CA" sz="1400" b="1"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1" kern="1200" dirty="0">
                <a:solidFill>
                  <a:schemeClr val="tx1"/>
                </a:solidFill>
                <a:effectLst/>
                <a:latin typeface="+mn-lt"/>
                <a:ea typeface="+mn-ea"/>
                <a:cs typeface="+mn-cs"/>
              </a:rPr>
              <a:t>(Click-4) </a:t>
            </a:r>
            <a:r>
              <a:rPr lang="en-CA" sz="1200" b="0" kern="1200" dirty="0">
                <a:solidFill>
                  <a:schemeClr val="tx1"/>
                </a:solidFill>
                <a:effectLst/>
                <a:latin typeface="+mn-lt"/>
                <a:ea typeface="+mn-ea"/>
                <a:cs typeface="+mn-cs"/>
              </a:rPr>
              <a:t>Region of Peel has 2 water treatment plants, in Mississauga and </a:t>
            </a:r>
            <a:r>
              <a:rPr lang="en-CA" sz="1200" b="1" kern="1200" dirty="0">
                <a:solidFill>
                  <a:schemeClr val="tx1"/>
                </a:solidFill>
                <a:effectLst/>
                <a:latin typeface="+mn-lt"/>
                <a:ea typeface="+mn-ea"/>
                <a:cs typeface="+mn-cs"/>
              </a:rPr>
              <a:t>(Click-5) </a:t>
            </a:r>
            <a:r>
              <a:rPr lang="en-CA" sz="1200" b="0" kern="1200" dirty="0">
                <a:solidFill>
                  <a:schemeClr val="tx1"/>
                </a:solidFill>
                <a:effectLst/>
                <a:latin typeface="+mn-lt"/>
                <a:ea typeface="+mn-ea"/>
                <a:cs typeface="+mn-cs"/>
              </a:rPr>
              <a:t> 3 wastewater treatment plants, 2 for South Peel and 1 in Inglewood, and </a:t>
            </a:r>
            <a:r>
              <a:rPr lang="en-CA" sz="1200" b="1" kern="1200" dirty="0">
                <a:solidFill>
                  <a:schemeClr val="tx1"/>
                </a:solidFill>
                <a:effectLst/>
                <a:latin typeface="+mn-lt"/>
                <a:ea typeface="+mn-ea"/>
                <a:cs typeface="+mn-cs"/>
              </a:rPr>
              <a:t>(Click-6)</a:t>
            </a:r>
            <a:r>
              <a:rPr lang="en-CA" sz="1200" b="0" kern="1200" dirty="0">
                <a:solidFill>
                  <a:schemeClr val="tx1"/>
                </a:solidFill>
                <a:effectLst/>
                <a:latin typeface="+mn-lt"/>
                <a:ea typeface="+mn-ea"/>
                <a:cs typeface="+mn-cs"/>
              </a:rPr>
              <a:t> 15 municipal wells that treat water that we use daily </a:t>
            </a:r>
          </a:p>
          <a:p>
            <a:pPr marL="628650" lvl="1" indent="-171450">
              <a:buFont typeface="Arial" panose="020B0604020202020204" pitchFamily="34" charset="0"/>
              <a:buChar char="•"/>
            </a:pPr>
            <a:r>
              <a:rPr lang="en-CA" sz="1200" b="0" kern="1200" dirty="0">
                <a:solidFill>
                  <a:schemeClr val="tx1"/>
                </a:solidFill>
                <a:effectLst/>
                <a:latin typeface="+mn-lt"/>
                <a:ea typeface="+mn-ea"/>
                <a:cs typeface="+mn-cs"/>
              </a:rPr>
              <a:t>Most of these plants are located in Mississauga, close to Lake Ontario as it allows the Region to treat and clean water faster and more efficiently</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Discussion Questions: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Think about how we use water in our every day lives</a:t>
            </a:r>
          </a:p>
          <a:p>
            <a:pPr marL="0" indent="0">
              <a:buFont typeface="Arial" panose="020B0604020202020204" pitchFamily="34" charset="0"/>
              <a:buNone/>
            </a:pPr>
            <a:endParaRPr lang="en-CA" sz="1200" b="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FB0FC-F226-43B6-BE01-C176496BA80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59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pPr marL="171450" indent="-171450">
              <a:buFont typeface="Arial" panose="020B0604020202020204" pitchFamily="34" charset="0"/>
              <a:buChar char="•"/>
            </a:pPr>
            <a:r>
              <a:rPr lang="en-US" b="0" dirty="0"/>
              <a:t>Watch video: ‘Investing in our Water’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sng" kern="1200" dirty="0">
                <a:solidFill>
                  <a:schemeClr val="tx1"/>
                </a:solidFill>
                <a:effectLst/>
                <a:latin typeface="+mn-lt"/>
                <a:ea typeface="+mn-ea"/>
                <a:cs typeface="+mn-cs"/>
                <a:hlinkClick r:id="rId3"/>
              </a:rPr>
              <a:t>https://www.youtube.com/watch?v=XMr0JqGOX0A</a:t>
            </a:r>
            <a:endParaRPr lang="en-CA"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dirty="0">
                <a:solidFill>
                  <a:schemeClr val="tx1"/>
                </a:solidFill>
                <a:effectLst/>
                <a:latin typeface="+mn-lt"/>
                <a:ea typeface="+mn-ea"/>
                <a:cs typeface="+mn-cs"/>
              </a:rPr>
              <a:t>To play video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dirty="0">
                <a:solidFill>
                  <a:schemeClr val="tx1"/>
                </a:solidFill>
                <a:effectLst/>
                <a:latin typeface="+mn-lt"/>
                <a:ea typeface="+mn-ea"/>
                <a:cs typeface="+mn-cs"/>
              </a:rPr>
              <a:t>Press the Play button </a:t>
            </a:r>
          </a:p>
          <a:p>
            <a:r>
              <a:rPr lang="en-CA"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Share information from the video – have students share interesting facts they heard from the video</a:t>
            </a:r>
          </a:p>
          <a:p>
            <a:r>
              <a:rPr lang="en-CA"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CA" sz="1200" b="1" kern="1200" dirty="0">
                <a:solidFill>
                  <a:schemeClr val="tx1"/>
                </a:solidFill>
                <a:effectLst/>
                <a:latin typeface="+mn-lt"/>
                <a:ea typeface="+mn-ea"/>
                <a:cs typeface="+mn-cs"/>
              </a:rPr>
              <a:t>Did you know?</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Did you know that we have over 200 staff in the Region of Peel who treat and maintain our water to make sure every time you turn on the tap, the water is fresh and healthy to drink?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And every time you flush your toilets, or take a bath, these dedicated staff also work to make sure that dirty water gets cleaned before putting it back to the lake</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They work to make sure all our water gets treated for everyone, 1.51 million people living and working in Peel</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Every day the Region of Peel treats 570 million litres of water</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That’s enough to fill 228 Olympic sized swimming pools </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19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CA" sz="1200" b="1" kern="1200" dirty="0">
                <a:solidFill>
                  <a:schemeClr val="tx1"/>
                </a:solidFill>
                <a:effectLst/>
                <a:latin typeface="+mn-lt"/>
                <a:ea typeface="+mn-ea"/>
                <a:cs typeface="+mn-cs"/>
              </a:rPr>
              <a:t>Teacher Note:</a:t>
            </a:r>
          </a:p>
          <a:p>
            <a:pPr marL="0" lvl="0" indent="0">
              <a:buFont typeface="Arial" panose="020B0604020202020204" pitchFamily="34" charset="0"/>
              <a:buNone/>
            </a:pPr>
            <a:r>
              <a:rPr lang="en-CA" sz="1200" kern="1200" dirty="0">
                <a:solidFill>
                  <a:schemeClr val="tx1"/>
                </a:solidFill>
                <a:effectLst/>
                <a:latin typeface="+mn-lt"/>
                <a:ea typeface="+mn-ea"/>
                <a:cs typeface="+mn-cs"/>
              </a:rPr>
              <a:t>Review the water cycle with students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Where do we in the Region of Peel get our water from?</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Brampton, Mississauga and Bolton get water from the Lake. Other people who live in Caledon get water from wells, either on their own property, or municipal wells that are owned by the Region</a:t>
            </a:r>
          </a:p>
          <a:p>
            <a:pPr marL="1085850" lvl="2" indent="-171450">
              <a:buFont typeface="Arial" panose="020B0604020202020204" pitchFamily="34" charset="0"/>
              <a:buChar char="•"/>
            </a:pPr>
            <a:r>
              <a:rPr lang="en-CA" sz="1200" kern="1200" dirty="0">
                <a:solidFill>
                  <a:schemeClr val="tx1"/>
                </a:solidFill>
                <a:effectLst/>
                <a:latin typeface="+mn-lt"/>
                <a:ea typeface="+mn-ea"/>
                <a:cs typeface="+mn-cs"/>
              </a:rPr>
              <a:t>Water from Lake Ontario is fresh, which means that the water is not salty like the water in oceans and seas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water cycle is a continuous circulation of water from rivers, lakes and oceans into the atmosphere onto the land and back</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(CLICK-1) Sun:</a:t>
            </a:r>
            <a:r>
              <a:rPr lang="en-CA" sz="1200" kern="1200" dirty="0">
                <a:solidFill>
                  <a:schemeClr val="tx1"/>
                </a:solidFill>
                <a:effectLst/>
                <a:latin typeface="+mn-lt"/>
                <a:ea typeface="+mn-ea"/>
                <a:cs typeface="+mn-cs"/>
              </a:rPr>
              <a:t> the source of energy that drives the whole cycle</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(CLICK-2) Lake Ontario</a:t>
            </a:r>
            <a:r>
              <a:rPr lang="en-CA" sz="1200" kern="1200" dirty="0">
                <a:solidFill>
                  <a:schemeClr val="tx1"/>
                </a:solidFill>
                <a:effectLst/>
                <a:latin typeface="+mn-lt"/>
                <a:ea typeface="+mn-ea"/>
                <a:cs typeface="+mn-cs"/>
              </a:rPr>
              <a:t>: this is our water source</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(CLICK-3) Evaporation:</a:t>
            </a:r>
            <a:r>
              <a:rPr lang="en-CA" sz="1200" kern="1200" dirty="0">
                <a:solidFill>
                  <a:schemeClr val="tx1"/>
                </a:solidFill>
                <a:effectLst/>
                <a:latin typeface="+mn-lt"/>
                <a:ea typeface="+mn-ea"/>
                <a:cs typeface="+mn-cs"/>
              </a:rPr>
              <a:t> the sun heats up the water in lakes, rivers and oceans and turns it onto vapour</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(CLICK-4) Condensation:</a:t>
            </a:r>
            <a:r>
              <a:rPr lang="en-CA" sz="1200" kern="1200" dirty="0">
                <a:solidFill>
                  <a:schemeClr val="tx1"/>
                </a:solidFill>
                <a:effectLst/>
                <a:latin typeface="+mn-lt"/>
                <a:ea typeface="+mn-ea"/>
                <a:cs typeface="+mn-cs"/>
              </a:rPr>
              <a:t> water vapour in the air gets cold and changes back into liquid form</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(CLICK-5) Precipitation: </a:t>
            </a:r>
            <a:r>
              <a:rPr lang="en-CA" sz="1200" kern="1200" dirty="0">
                <a:solidFill>
                  <a:schemeClr val="tx1"/>
                </a:solidFill>
                <a:effectLst/>
                <a:latin typeface="+mn-lt"/>
                <a:ea typeface="+mn-ea"/>
                <a:cs typeface="+mn-cs"/>
              </a:rPr>
              <a:t>the clouds get heavy and water falls back to the earth in the form of rain, hail, sleet or snow</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(CLICK-6) Runoff: </a:t>
            </a:r>
            <a:r>
              <a:rPr lang="en-CA" sz="1200" b="0" kern="1200" dirty="0">
                <a:solidFill>
                  <a:schemeClr val="tx1"/>
                </a:solidFill>
                <a:effectLst/>
                <a:latin typeface="+mn-lt"/>
                <a:ea typeface="+mn-ea"/>
                <a:cs typeface="+mn-cs"/>
              </a:rPr>
              <a:t>moves water across land and makes its way to the nearest body of water such as a lake </a:t>
            </a:r>
            <a:r>
              <a:rPr lang="en-CA" sz="1200"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9449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u="none" baseline="0" dirty="0"/>
              <a:t>Teacher Note:</a:t>
            </a:r>
          </a:p>
          <a:p>
            <a:pPr marL="171450" indent="-171450">
              <a:buFont typeface="Arial" panose="020B0604020202020204" pitchFamily="34" charset="0"/>
              <a:buChar char="•"/>
            </a:pPr>
            <a:r>
              <a:rPr lang="en-US" b="1" u="none" baseline="0" dirty="0"/>
              <a:t>(Click-1) </a:t>
            </a:r>
            <a:r>
              <a:rPr lang="en-US" b="0" u="none" baseline="0" dirty="0"/>
              <a:t>Has anyone ever heard about the human water cycle? What could this be all about?</a:t>
            </a:r>
          </a:p>
          <a:p>
            <a:pPr marL="628650" lvl="1" indent="-171450">
              <a:buFont typeface="Arial" panose="020B0604020202020204" pitchFamily="34" charset="0"/>
              <a:buChar char="•"/>
            </a:pPr>
            <a:r>
              <a:rPr lang="en-US" b="0" u="none" baseline="0" dirty="0"/>
              <a:t>Have students share their thoughts</a:t>
            </a:r>
          </a:p>
          <a:p>
            <a:pPr marL="457200" lvl="1" indent="0">
              <a:buFont typeface="Arial" panose="020B0604020202020204" pitchFamily="34" charset="0"/>
              <a:buNone/>
            </a:pPr>
            <a:endParaRPr lang="en-US" b="0" u="none" baseline="0" dirty="0"/>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What happens when we use water to brush our teeth, shower, go the bathroom – where does it go?</a:t>
            </a:r>
          </a:p>
          <a:p>
            <a:pPr marL="171450" lvl="0" indent="-171450">
              <a:buFont typeface="Arial" panose="020B0604020202020204" pitchFamily="34" charset="0"/>
              <a:buChar char="•"/>
            </a:pPr>
            <a:r>
              <a:rPr lang="en-CA" sz="1200" b="1" kern="1200" dirty="0">
                <a:solidFill>
                  <a:schemeClr val="tx1"/>
                </a:solidFill>
                <a:effectLst/>
                <a:latin typeface="+mn-lt"/>
                <a:ea typeface="+mn-ea"/>
                <a:cs typeface="+mn-cs"/>
              </a:rPr>
              <a:t>(Click-2) </a:t>
            </a:r>
            <a:r>
              <a:rPr lang="en-CA" sz="1200" kern="1200" dirty="0">
                <a:solidFill>
                  <a:schemeClr val="tx1"/>
                </a:solidFill>
                <a:effectLst/>
                <a:latin typeface="+mn-lt"/>
                <a:ea typeface="+mn-ea"/>
                <a:cs typeface="+mn-cs"/>
              </a:rPr>
              <a:t>Do we send it directly to the Lake?</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Answer: </a:t>
            </a:r>
            <a:r>
              <a:rPr lang="en-CA" sz="1200" kern="1200" dirty="0">
                <a:solidFill>
                  <a:schemeClr val="tx1"/>
                </a:solidFill>
                <a:effectLst/>
                <a:latin typeface="+mn-lt"/>
                <a:ea typeface="+mn-ea"/>
                <a:cs typeface="+mn-cs"/>
              </a:rPr>
              <a:t>NO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If I was thirsty, can I go down to Lake Ontario and take a cup of water directly from the lake and drink it?</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Answer: </a:t>
            </a:r>
            <a:r>
              <a:rPr lang="en-CA" sz="1200" kern="1200" dirty="0">
                <a:solidFill>
                  <a:schemeClr val="tx1"/>
                </a:solidFill>
                <a:effectLst/>
                <a:latin typeface="+mn-lt"/>
                <a:ea typeface="+mn-ea"/>
                <a:cs typeface="+mn-cs"/>
              </a:rPr>
              <a:t>NO </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Why not? (have students share their thoughts)</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 3) </a:t>
            </a:r>
            <a:r>
              <a:rPr lang="en-CA" sz="1200" kern="1200" dirty="0">
                <a:solidFill>
                  <a:schemeClr val="tx1"/>
                </a:solidFill>
                <a:effectLst/>
                <a:latin typeface="+mn-lt"/>
                <a:ea typeface="+mn-ea"/>
                <a:cs typeface="+mn-cs"/>
              </a:rPr>
              <a:t>The water in Lake Ontario might have bacteria, viruses, and germs in it. All those things could make us very sick if not treated. </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(Click 4+5) </a:t>
            </a:r>
            <a:r>
              <a:rPr lang="en-CA" sz="1200" kern="1200" dirty="0">
                <a:solidFill>
                  <a:schemeClr val="tx1"/>
                </a:solidFill>
                <a:effectLst/>
                <a:latin typeface="+mn-lt"/>
                <a:ea typeface="+mn-ea"/>
                <a:cs typeface="+mn-cs"/>
              </a:rPr>
              <a:t>That is why we must send the water to get treated so it can be cleaned and made safe for us to drink. The dirty water travels through underground pipes and gets treated again at our wastewater plant before we return it back to Lake Ontario</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next few slides will cover how we treat water and wastewater </a:t>
            </a:r>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EF06A-ADFF-4F47-9A88-813B22C33E07}"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1245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 </a:t>
            </a:r>
            <a:r>
              <a:rPr lang="en-US" b="1" dirty="0"/>
              <a:t>Teacher Note:</a:t>
            </a:r>
          </a:p>
          <a:p>
            <a:pPr marL="171450" indent="-171450">
              <a:buFont typeface="Arial" panose="020B0604020202020204" pitchFamily="34" charset="0"/>
              <a:buChar char="•"/>
            </a:pPr>
            <a:r>
              <a:rPr lang="en-US" b="0" dirty="0"/>
              <a:t>This short video will show footage of the Arthur P. Kennedy water treatment plant</a:t>
            </a:r>
          </a:p>
          <a:p>
            <a:pPr marL="171450" indent="-171450">
              <a:buFont typeface="Arial" panose="020B0604020202020204" pitchFamily="34" charset="0"/>
              <a:buChar char="•"/>
            </a:pPr>
            <a:r>
              <a:rPr lang="en-US" b="0" dirty="0"/>
              <a:t>Watch video: ‘Peel’s tap water from the Arthur P. Kennedy water treatment plant’</a:t>
            </a:r>
          </a:p>
          <a:p>
            <a:pPr marL="628650" lvl="1" indent="-171450">
              <a:buFont typeface="Arial" panose="020B0604020202020204" pitchFamily="34" charset="0"/>
              <a:buChar char="•"/>
            </a:pPr>
            <a:r>
              <a:rPr lang="en-CA" sz="1200" u="sng" kern="1200" dirty="0">
                <a:solidFill>
                  <a:schemeClr val="tx1"/>
                </a:solidFill>
                <a:effectLst/>
                <a:latin typeface="+mn-lt"/>
                <a:ea typeface="+mn-ea"/>
                <a:cs typeface="+mn-cs"/>
                <a:hlinkClick r:id="rId3"/>
              </a:rPr>
              <a:t>https://www.youtube.com/watch?v=J9wY-qMrqZg</a:t>
            </a:r>
            <a:r>
              <a:rPr lang="en-CA" sz="1200" u="sng" kern="1200" dirty="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u="none" kern="1200" dirty="0">
                <a:solidFill>
                  <a:schemeClr val="tx1"/>
                </a:solidFill>
                <a:effectLst/>
                <a:latin typeface="+mn-lt"/>
                <a:ea typeface="+mn-ea"/>
                <a:cs typeface="+mn-cs"/>
              </a:rPr>
              <a:t>To play video, click the Play button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Before watching the short video, discuss with students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What is the purpose of a water treatment plant?</a:t>
            </a:r>
          </a:p>
          <a:p>
            <a:r>
              <a:rPr lang="en-CA" sz="1200" b="1" kern="1200" dirty="0">
                <a:solidFill>
                  <a:schemeClr val="tx1"/>
                </a:solidFill>
                <a:effectLst/>
                <a:latin typeface="+mn-lt"/>
                <a:ea typeface="+mn-ea"/>
                <a:cs typeface="+mn-cs"/>
              </a:rPr>
              <a:t>Did you know?</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That Arthur P. Kennedy Plant can treat up to 1.2 billion litres per day</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Every day the Region of Peel treats 570 million litres per day</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the year, 2041 another 21 years from now, it is estimated that almost 2 million people will live in Peel. That means we will have to continue treating water for even more people in Peel, a task that the Region takes great pride in doing. </a:t>
            </a:r>
          </a:p>
          <a:p>
            <a:pPr marL="0" indent="0">
              <a:buFont typeface="Arial" panose="020B0604020202020204" pitchFamily="34" charset="0"/>
              <a:buNone/>
            </a:pPr>
            <a:endParaRPr lang="en-CA" sz="1200" kern="1200" dirty="0">
              <a:solidFill>
                <a:schemeClr val="tx1"/>
              </a:solidFill>
              <a:effectLst/>
              <a:latin typeface="+mn-lt"/>
              <a:ea typeface="+mn-ea"/>
              <a:cs typeface="+mn-cs"/>
            </a:endParaRPr>
          </a:p>
          <a:p>
            <a:pPr marL="0" indent="0">
              <a:buFont typeface="Arial" panose="020B0604020202020204" pitchFamily="34" charset="0"/>
              <a:buNone/>
            </a:pPr>
            <a:r>
              <a:rPr lang="en-CA" sz="1200" b="1" kern="1200" dirty="0">
                <a:solidFill>
                  <a:schemeClr val="tx1"/>
                </a:solidFill>
                <a:effectLst/>
                <a:latin typeface="+mn-lt"/>
                <a:ea typeface="+mn-ea"/>
                <a:cs typeface="+mn-cs"/>
              </a:rPr>
              <a:t>Discussion Questions: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Do you think the Region of Peel can treat water for 2 million people?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Explain your reasoning?</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Answer</a:t>
            </a:r>
            <a:r>
              <a:rPr lang="en-CA" sz="1200" kern="1200" dirty="0">
                <a:solidFill>
                  <a:schemeClr val="tx1"/>
                </a:solidFill>
                <a:effectLst/>
                <a:latin typeface="+mn-lt"/>
                <a:ea typeface="+mn-ea"/>
                <a:cs typeface="+mn-cs"/>
              </a:rPr>
              <a:t>: Yes, the Region of Peel can treat up to 1.2 billion litres per day. There’s always room for more capacity to treat water per day. Forecasting for future population growth is something that the Region of Peel plans for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Region of Peel is committed to providing safe and reliable drinking water to everyone </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745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Slide*</a:t>
            </a:r>
          </a:p>
          <a:p>
            <a:endParaRPr lang="en-US" b="1" dirty="0"/>
          </a:p>
          <a:p>
            <a:r>
              <a:rPr lang="en-US" b="1" dirty="0"/>
              <a:t>Teacher Note: </a:t>
            </a:r>
          </a:p>
          <a:p>
            <a:pPr marL="171450" indent="-171450">
              <a:buFont typeface="Arial" panose="020B0604020202020204" pitchFamily="34" charset="0"/>
              <a:buChar char="•"/>
            </a:pPr>
            <a:r>
              <a:rPr lang="en-US" b="0" dirty="0">
                <a:highlight>
                  <a:srgbClr val="FFFF00"/>
                </a:highlight>
              </a:rPr>
              <a:t>Reviewing Water Treatment</a:t>
            </a:r>
          </a:p>
          <a:p>
            <a:pPr marL="171450" indent="-171450">
              <a:buFont typeface="Arial" panose="020B0604020202020204" pitchFamily="34" charset="0"/>
              <a:buChar char="•"/>
            </a:pPr>
            <a:r>
              <a:rPr lang="en-US" b="0" dirty="0">
                <a:highlight>
                  <a:srgbClr val="FFFF00"/>
                </a:highlight>
              </a:rPr>
              <a:t>We have provided a PDF copy of this schematic for your reference as well – it can be used throughout the lesson</a:t>
            </a:r>
          </a:p>
          <a:p>
            <a:endParaRPr lang="en-US" b="0" dirty="0">
              <a:highlight>
                <a:srgbClr val="FFFF00"/>
              </a:highlight>
            </a:endParaRPr>
          </a:p>
          <a:p>
            <a:r>
              <a:rPr lang="en-US" b="0" dirty="0"/>
              <a:t>Go over the stages of water treatment:</a:t>
            </a:r>
          </a:p>
          <a:p>
            <a:r>
              <a:rPr lang="en-CA" sz="1200" kern="1200" dirty="0">
                <a:solidFill>
                  <a:schemeClr val="tx1"/>
                </a:solidFill>
                <a:effectLst/>
                <a:latin typeface="+mn-lt"/>
                <a:ea typeface="+mn-ea"/>
                <a:cs typeface="+mn-cs"/>
              </a:rPr>
              <a:t> </a:t>
            </a:r>
          </a:p>
          <a:p>
            <a:pPr lvl="0"/>
            <a:r>
              <a:rPr lang="en-CA" sz="1200" b="1" kern="1200" dirty="0">
                <a:solidFill>
                  <a:schemeClr val="tx1"/>
                </a:solidFill>
                <a:effectLst/>
                <a:latin typeface="+mn-lt"/>
                <a:ea typeface="+mn-ea"/>
                <a:cs typeface="+mn-cs"/>
              </a:rPr>
              <a:t>(Click-1) 1. Water source is Lake Ontario</a:t>
            </a:r>
            <a:r>
              <a:rPr lang="en-CA" sz="1200" kern="1200" dirty="0">
                <a:solidFill>
                  <a:schemeClr val="tx1"/>
                </a:solidFill>
                <a:effectLst/>
                <a:latin typeface="+mn-lt"/>
                <a:ea typeface="+mn-ea"/>
                <a:cs typeface="+mn-cs"/>
              </a:rPr>
              <a:t>: A large intake pipe extends 2km out into Lake Ontario. The intake pipe is so big, you could drive an SUV inside it. This is how we get water from the Lake to get treated.</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(Click-2) 2. Travelling Screens</a:t>
            </a:r>
            <a:r>
              <a:rPr lang="en-CA" sz="1200" kern="1200" dirty="0">
                <a:solidFill>
                  <a:schemeClr val="tx1"/>
                </a:solidFill>
                <a:effectLst/>
                <a:latin typeface="+mn-lt"/>
                <a:ea typeface="+mn-ea"/>
                <a:cs typeface="+mn-cs"/>
              </a:rPr>
              <a:t>: Large rotating mechanical screens remove materials such as branches, fish, garbage, and zebra mussels</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(Click-3) 3. Low Lift Pumps</a:t>
            </a:r>
            <a:r>
              <a:rPr lang="en-CA" sz="1200" kern="1200" dirty="0">
                <a:solidFill>
                  <a:schemeClr val="tx1"/>
                </a:solidFill>
                <a:effectLst/>
                <a:latin typeface="+mn-lt"/>
                <a:ea typeface="+mn-ea"/>
                <a:cs typeface="+mn-cs"/>
              </a:rPr>
              <a:t>: brings water into the facility from the Lake to begin the stages of treating water</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(Click-4) 4. Liquid Oxygen</a:t>
            </a:r>
            <a:r>
              <a:rPr lang="en-CA" sz="1200" kern="1200" dirty="0">
                <a:solidFill>
                  <a:schemeClr val="tx1"/>
                </a:solidFill>
                <a:effectLst/>
                <a:latin typeface="+mn-lt"/>
                <a:ea typeface="+mn-ea"/>
                <a:cs typeface="+mn-cs"/>
              </a:rPr>
              <a:t>: Ozone is used to disinfect the water. Ozone gas is unstable and therefore cannot be transported, so Ozone is generated on site from liquid oxygen and electricity</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(Click-5) 5. Ozone Generator</a:t>
            </a:r>
            <a:r>
              <a:rPr lang="en-CA" sz="1200" kern="1200" dirty="0">
                <a:solidFill>
                  <a:schemeClr val="tx1"/>
                </a:solidFill>
                <a:effectLst/>
                <a:latin typeface="+mn-lt"/>
                <a:ea typeface="+mn-ea"/>
                <a:cs typeface="+mn-cs"/>
              </a:rPr>
              <a:t>: we use a process called electrolysis to convert O</a:t>
            </a:r>
            <a:r>
              <a:rPr lang="en-CA" sz="1200" kern="1200" baseline="-25000" dirty="0">
                <a:solidFill>
                  <a:schemeClr val="tx1"/>
                </a:solidFill>
                <a:effectLst/>
                <a:latin typeface="+mn-lt"/>
                <a:ea typeface="+mn-ea"/>
                <a:cs typeface="+mn-cs"/>
              </a:rPr>
              <a:t>2</a:t>
            </a:r>
            <a:r>
              <a:rPr lang="en-CA" sz="1200" kern="1200" dirty="0">
                <a:solidFill>
                  <a:schemeClr val="tx1"/>
                </a:solidFill>
                <a:effectLst/>
                <a:latin typeface="+mn-lt"/>
                <a:ea typeface="+mn-ea"/>
                <a:cs typeface="+mn-cs"/>
              </a:rPr>
              <a:t> to O</a:t>
            </a:r>
            <a:r>
              <a:rPr lang="en-CA" sz="1200" kern="1200" baseline="-25000" dirty="0">
                <a:solidFill>
                  <a:schemeClr val="tx1"/>
                </a:solidFill>
                <a:effectLst/>
                <a:latin typeface="+mn-lt"/>
                <a:ea typeface="+mn-ea"/>
                <a:cs typeface="+mn-cs"/>
              </a:rPr>
              <a:t>3 </a:t>
            </a:r>
            <a:r>
              <a:rPr lang="en-CA" sz="1200" kern="1200" dirty="0">
                <a:solidFill>
                  <a:schemeClr val="tx1"/>
                </a:solidFill>
                <a:effectLst/>
                <a:latin typeface="+mn-lt"/>
                <a:ea typeface="+mn-ea"/>
                <a:cs typeface="+mn-cs"/>
              </a:rPr>
              <a:t>where an electrical current is passed through the oxygen to create ozone gas. </a:t>
            </a:r>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(Click-6) 6. Ozone Contactors</a:t>
            </a:r>
            <a:r>
              <a:rPr lang="en-CA" sz="1200" kern="1200" dirty="0">
                <a:solidFill>
                  <a:schemeClr val="tx1"/>
                </a:solidFill>
                <a:effectLst/>
                <a:latin typeface="+mn-lt"/>
                <a:ea typeface="+mn-ea"/>
                <a:cs typeface="+mn-cs"/>
              </a:rPr>
              <a:t>: The ozone is bubbled through the water in ozone contactors. Ozone kills the bacteria and breaks down large particles </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(Click-7) 7. BACC – Biologically Activated Carbon</a:t>
            </a:r>
            <a:r>
              <a:rPr lang="en-CA" sz="1200" kern="1200" dirty="0">
                <a:solidFill>
                  <a:schemeClr val="tx1"/>
                </a:solidFill>
                <a:effectLst/>
                <a:latin typeface="+mn-lt"/>
                <a:ea typeface="+mn-ea"/>
                <a:cs typeface="+mn-cs"/>
              </a:rPr>
              <a:t>: after ozone, the water passes through the BACC. Here removal of organic materials from water takes place</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(Click-8) 8. UV – Ultraviolet Light</a:t>
            </a:r>
            <a:r>
              <a:rPr lang="en-CA" sz="1200" kern="1200" dirty="0">
                <a:solidFill>
                  <a:schemeClr val="tx1"/>
                </a:solidFill>
                <a:effectLst/>
                <a:latin typeface="+mn-lt"/>
                <a:ea typeface="+mn-ea"/>
                <a:cs typeface="+mn-cs"/>
              </a:rPr>
              <a:t>: is where filtered water passes through a lighting unit which uses the UV rays to inactivate microorganisms like bacteria, so they can’t make people sick, or be able to reproduce their DNA</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(Click-9) 9. Membrane Filters</a:t>
            </a:r>
            <a:r>
              <a:rPr lang="en-CA" sz="1200" kern="1200" dirty="0">
                <a:solidFill>
                  <a:schemeClr val="tx1"/>
                </a:solidFill>
                <a:effectLst/>
                <a:latin typeface="+mn-lt"/>
                <a:ea typeface="+mn-ea"/>
                <a:cs typeface="+mn-cs"/>
              </a:rPr>
              <a:t>: is an ultra-filtration membrane system. During this stage, removal of small particles and microorganisms takes place</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(Click-10) 10. Weir Chamber</a:t>
            </a:r>
            <a:r>
              <a:rPr lang="en-CA" sz="1200" kern="1200" dirty="0">
                <a:solidFill>
                  <a:schemeClr val="tx1"/>
                </a:solidFill>
                <a:effectLst/>
                <a:latin typeface="+mn-lt"/>
                <a:ea typeface="+mn-ea"/>
                <a:cs typeface="+mn-cs"/>
              </a:rPr>
              <a:t>: Filtered water is directed to the weir box where water is stored and is also the location where chlorine and fluoride are added. Chlorine is used to disinfect bacteria and Fluoride is added for dental health </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(Click-11) 11. Storage Reservoir: </a:t>
            </a:r>
            <a:r>
              <a:rPr lang="en-CA" sz="1200" kern="1200" dirty="0">
                <a:solidFill>
                  <a:schemeClr val="tx1"/>
                </a:solidFill>
                <a:effectLst/>
                <a:latin typeface="+mn-lt"/>
                <a:ea typeface="+mn-ea"/>
                <a:cs typeface="+mn-cs"/>
              </a:rPr>
              <a:t>treated water flows by gravity into the water storage reservoirs </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(Click-12) 12. High Lift Pumps</a:t>
            </a:r>
            <a:r>
              <a:rPr lang="en-CA" sz="1200" kern="1200" dirty="0">
                <a:solidFill>
                  <a:schemeClr val="tx1"/>
                </a:solidFill>
                <a:effectLst/>
                <a:latin typeface="+mn-lt"/>
                <a:ea typeface="+mn-ea"/>
                <a:cs typeface="+mn-cs"/>
              </a:rPr>
              <a:t>: treated water leaves the reservoir by way of high lift pumps and enters the distribution system.</a:t>
            </a:r>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(Click-13) 13. Distribution System</a:t>
            </a:r>
            <a:r>
              <a:rPr lang="en-CA" sz="1200" kern="1200" dirty="0">
                <a:solidFill>
                  <a:schemeClr val="tx1"/>
                </a:solidFill>
                <a:effectLst/>
                <a:latin typeface="+mn-lt"/>
                <a:ea typeface="+mn-ea"/>
                <a:cs typeface="+mn-cs"/>
              </a:rPr>
              <a:t>: before treated water reaches our homes, schools and businesses in Peel, water is sampled from various stages of the treatment process. Water is sampled 4 times a day, for over 150 parameters and sent to an independent laboratory for testing. These laboratories must be certified by the Ministry of Environment. Treated water flows by gravity into the water storage reservoir. Total time for water treatment is 2-3 hours.</a:t>
            </a:r>
          </a:p>
          <a:p>
            <a:endParaRPr lang="en-CA" dirty="0"/>
          </a:p>
        </p:txBody>
      </p:sp>
      <p:sp>
        <p:nvSpPr>
          <p:cNvPr id="4" name="Slide Number Placeholder 3"/>
          <p:cNvSpPr>
            <a:spLocks noGrp="1"/>
          </p:cNvSpPr>
          <p:nvPr>
            <p:ph type="sldNum" sz="quarter" idx="5"/>
          </p:nvPr>
        </p:nvSpPr>
        <p:spPr/>
        <p:txBody>
          <a:bodyPr/>
          <a:lstStyle/>
          <a:p>
            <a:fld id="{FE69863A-92E3-41C0-BC2C-B542D3B1EE80}" type="slidenum">
              <a:rPr lang="en-CA" smtClean="0"/>
              <a:t>7</a:t>
            </a:fld>
            <a:endParaRPr lang="en-CA" dirty="0"/>
          </a:p>
        </p:txBody>
      </p:sp>
    </p:spTree>
    <p:extLst>
      <p:ext uri="{BB962C8B-B14F-4D97-AF65-F5344CB8AC3E}">
        <p14:creationId xmlns:p14="http://schemas.microsoft.com/office/powerpoint/2010/main" val="2271282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pPr marL="171450" indent="-171450">
              <a:buFont typeface="Arial" panose="020B0604020202020204" pitchFamily="34" charset="0"/>
              <a:buChar char="•"/>
            </a:pPr>
            <a:r>
              <a:rPr lang="en-US" b="0" dirty="0"/>
              <a:t>Blue lines = represent treated water moving from the water treatment plants to our communities</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1" dirty="0"/>
              <a:t>Discussion Questions</a:t>
            </a:r>
            <a:r>
              <a:rPr lang="en-US" b="0" dirty="0"/>
              <a:t>:</a:t>
            </a:r>
          </a:p>
          <a:p>
            <a:pPr marL="628650" lvl="1" indent="-171450">
              <a:buFont typeface="Arial" panose="020B0604020202020204" pitchFamily="34" charset="0"/>
              <a:buChar char="•"/>
            </a:pPr>
            <a:r>
              <a:rPr lang="en-CA" b="0" dirty="0"/>
              <a:t>Water needs to reach many homes, schools and businesses all across Peel. High lift pumps are used to pump it across the Region and we need them to be straight for the water pressure to reach all the way to Caledon homes, schools and businesses </a:t>
            </a:r>
          </a:p>
          <a:p>
            <a:pPr marL="457200" lvl="1" indent="0">
              <a:buFont typeface="Arial" panose="020B0604020202020204" pitchFamily="34" charset="0"/>
              <a:buNone/>
            </a:pPr>
            <a:endParaRPr lang="en-CA" b="0" dirty="0"/>
          </a:p>
          <a:p>
            <a:pPr marL="628650" lvl="1" indent="-171450">
              <a:buFont typeface="Arial" panose="020B0604020202020204" pitchFamily="34" charset="0"/>
              <a:buChar char="•"/>
            </a:pPr>
            <a:r>
              <a:rPr lang="en-US" b="0" dirty="0"/>
              <a:t>What do you notice about Caledon compared to Brampton and Mississauga?</a:t>
            </a:r>
          </a:p>
          <a:p>
            <a:pPr marL="1085850" lvl="2" indent="-171450">
              <a:buFont typeface="Arial" panose="020B0604020202020204" pitchFamily="34" charset="0"/>
              <a:buChar char="•"/>
            </a:pPr>
            <a:r>
              <a:rPr lang="en-US" b="0" dirty="0"/>
              <a:t>Caledon is rural, and many homes use wells for drinking water </a:t>
            </a:r>
            <a:endParaRPr lang="en-CA"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FB0FC-F226-43B6-BE01-C176496BA80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637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r>
              <a:rPr lang="en-US" b="1" dirty="0"/>
              <a:t>Water is a Finite Resource – conservation is important for future generations.</a:t>
            </a:r>
          </a:p>
          <a:p>
            <a:r>
              <a:rPr lang="en-US" b="0" dirty="0"/>
              <a:t>Ask students why they think water conservation is important?</a:t>
            </a:r>
          </a:p>
          <a:p>
            <a:r>
              <a:rPr lang="en-US" b="0" dirty="0"/>
              <a:t>Ask students some of the ways they think they use water? The responses are likely to fall under the </a:t>
            </a:r>
            <a:r>
              <a:rPr lang="en-US" b="1" dirty="0"/>
              <a:t>physical water.</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Physical Water = direct uses of water, water that we use for drinking, showering, washing hands and flushing toilets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Discuss Virtual Water Uses:</a:t>
            </a:r>
          </a:p>
          <a:p>
            <a:pPr marL="171450" indent="-171450">
              <a:buFont typeface="Arial" panose="020B0604020202020204" pitchFamily="34" charset="0"/>
              <a:buChar char="•"/>
            </a:pPr>
            <a:r>
              <a:rPr lang="en-US" b="0" dirty="0"/>
              <a:t>Virtual Water = non-direct uses of water, water that we can’t see, touch, taste or feel, and it makes up a big part of our water footprint</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We wear water, it takes 8500L of water to make 1 pair of jeans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Furniture, houses, cars, roads, all these things we build, also needs water</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We also spend money on generating electricity so every time we charge our phones or watching TV we are using water</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Farming uses huge amounts of water and</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Many other uses of water that we use daily</a:t>
            </a:r>
          </a:p>
          <a:p>
            <a:pPr marL="628650" lvl="1" indent="-171450">
              <a:buFont typeface="Arial" panose="020B0604020202020204" pitchFamily="34" charset="0"/>
              <a:buChar char="•"/>
            </a:pPr>
            <a:r>
              <a:rPr lang="en-CA" sz="1200" b="1" kern="1200" dirty="0">
                <a:solidFill>
                  <a:schemeClr val="tx1"/>
                </a:solidFill>
                <a:effectLst/>
                <a:latin typeface="+mn-lt"/>
                <a:ea typeface="+mn-ea"/>
                <a:cs typeface="+mn-cs"/>
              </a:rPr>
              <a:t>Discussion Question:</a:t>
            </a:r>
          </a:p>
          <a:p>
            <a:pPr marL="1085850" lvl="2" indent="-171450">
              <a:buFont typeface="Arial" panose="020B0604020202020204" pitchFamily="34" charset="0"/>
              <a:buChar char="•"/>
            </a:pPr>
            <a:r>
              <a:rPr lang="en-CA" b="0" kern="1200" dirty="0">
                <a:solidFill>
                  <a:schemeClr val="tx1"/>
                </a:solidFill>
                <a:effectLst/>
                <a:latin typeface="+mn-lt"/>
                <a:ea typeface="+mn-ea"/>
                <a:cs typeface="+mn-cs"/>
              </a:rPr>
              <a:t>Can anyone think of any other ways we may use water, either directly or indirectly.</a:t>
            </a:r>
            <a:endParaRPr lang="en-US" b="0" dirty="0"/>
          </a:p>
          <a:p>
            <a:pPr marL="171450" indent="-171450">
              <a:buFont typeface="Arial" panose="020B0604020202020204" pitchFamily="34" charset="0"/>
              <a:buChar char="•"/>
            </a:pPr>
            <a:endParaRPr lang="en-US" b="0" dirty="0"/>
          </a:p>
          <a:p>
            <a:pPr marL="0" indent="0">
              <a:buFont typeface="Arial" panose="020B0604020202020204" pitchFamily="34" charset="0"/>
              <a:buNone/>
            </a:pPr>
            <a:endParaRPr lang="en-CA" b="0" dirty="0"/>
          </a:p>
          <a:p>
            <a:pPr marL="0" indent="0">
              <a:buFont typeface="Arial" panose="020B0604020202020204" pitchFamily="34" charset="0"/>
              <a:buNone/>
            </a:pPr>
            <a:r>
              <a:rPr lang="en-CA" b="1" dirty="0"/>
              <a:t>Discussion Questions:</a:t>
            </a:r>
          </a:p>
          <a:p>
            <a:pPr marL="171450" indent="-171450">
              <a:buFont typeface="Arial" panose="020B0604020202020204" pitchFamily="34" charset="0"/>
              <a:buChar char="•"/>
            </a:pPr>
            <a:r>
              <a:rPr lang="en-US" b="1" dirty="0"/>
              <a:t>(Click-1) </a:t>
            </a:r>
            <a:r>
              <a:rPr lang="en-US" b="0" dirty="0"/>
              <a:t>Can anyone guess the average water usage per Canadian?</a:t>
            </a:r>
          </a:p>
          <a:p>
            <a:pPr marL="628650" lvl="1" indent="-171450">
              <a:buFont typeface="Arial" panose="020B0604020202020204" pitchFamily="34" charset="0"/>
              <a:buChar char="•"/>
            </a:pPr>
            <a:r>
              <a:rPr lang="en-US" b="1" dirty="0"/>
              <a:t>(Click-2) </a:t>
            </a:r>
            <a:r>
              <a:rPr lang="en-US" b="0" dirty="0"/>
              <a:t>The average water usage per </a:t>
            </a:r>
            <a:r>
              <a:rPr lang="en-US" b="1" dirty="0"/>
              <a:t>Canadian is about 250 L per day in Canada, and 218 L per day in Peel</a:t>
            </a:r>
            <a:r>
              <a:rPr lang="en-US" b="0" dirty="0"/>
              <a:t>, and this is physical water, like taking a shower, washing our hands before we eat a meal, but when we consider our virtual water usage, our average jumps to </a:t>
            </a:r>
            <a:r>
              <a:rPr lang="en-US" b="1" dirty="0"/>
              <a:t>(Click-3)</a:t>
            </a:r>
            <a:r>
              <a:rPr lang="en-US" b="0" dirty="0"/>
              <a:t> 6400 L per day!!!! That’s a lot of water! In fact, </a:t>
            </a:r>
            <a:r>
              <a:rPr lang="en-US" b="1" u="sng" dirty="0"/>
              <a:t>Canadians are among the highest consumers of water in the world</a:t>
            </a:r>
            <a:r>
              <a:rPr lang="en-US" b="1" dirty="0"/>
              <a:t>!</a:t>
            </a:r>
          </a:p>
          <a:p>
            <a:pPr marL="171450" indent="-171450">
              <a:buFont typeface="Arial" panose="020B0604020202020204" pitchFamily="34" charset="0"/>
              <a:buChar char="•"/>
            </a:pPr>
            <a:r>
              <a:rPr lang="en-US" b="0" dirty="0"/>
              <a:t>Remember that our freshwater we have available is 1.2%. So it’s important that we conserve the water we have for future generations to be able to enjoy.</a:t>
            </a:r>
          </a:p>
          <a:p>
            <a:pPr marL="628650" lvl="1" indent="-171450">
              <a:buFont typeface="Arial" panose="020B0604020202020204" pitchFamily="34" charset="0"/>
              <a:buChar char="•"/>
            </a:pPr>
            <a:r>
              <a:rPr lang="en-US" b="0" dirty="0"/>
              <a:t>What does conserving water look or mean to you?</a:t>
            </a:r>
          </a:p>
          <a:p>
            <a:pPr marL="628650" lvl="1" indent="-171450">
              <a:buFont typeface="Arial" panose="020B0604020202020204" pitchFamily="34" charset="0"/>
              <a:buChar char="•"/>
            </a:pPr>
            <a:r>
              <a:rPr lang="en-US" b="0" dirty="0"/>
              <a:t>Think about some adjustments in your own life that you can make to help conserve our water?</a:t>
            </a:r>
          </a:p>
          <a:p>
            <a:pPr marL="1085850" lvl="2" indent="-171450">
              <a:buFont typeface="Arial" panose="020B0604020202020204" pitchFamily="34" charset="0"/>
              <a:buChar char="•"/>
            </a:pPr>
            <a:r>
              <a:rPr lang="en-US" b="0" dirty="0"/>
              <a:t>Just a 10-minute shower can use up to 85 L of water</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Based on the water treatment process we talked about before, what might be some reasons to conserve the water we consume?</a:t>
            </a:r>
          </a:p>
          <a:p>
            <a:pPr marL="0" lvl="0" indent="0">
              <a:buFont typeface="Arial" panose="020B0604020202020204" pitchFamily="34" charset="0"/>
              <a:buNone/>
            </a:pPr>
            <a:r>
              <a:rPr lang="en-US" sz="1200" b="1" kern="1200" dirty="0">
                <a:solidFill>
                  <a:schemeClr val="tx1"/>
                </a:solidFill>
                <a:effectLst/>
                <a:latin typeface="+mn-lt"/>
                <a:ea typeface="+mn-ea"/>
                <a:cs typeface="+mn-cs"/>
              </a:rPr>
              <a:t>Answer: </a:t>
            </a:r>
            <a:r>
              <a:rPr lang="en-US" sz="1200" b="0" kern="1200" dirty="0">
                <a:solidFill>
                  <a:schemeClr val="tx1"/>
                </a:solidFill>
                <a:effectLst/>
                <a:latin typeface="+mn-lt"/>
                <a:ea typeface="+mn-ea"/>
                <a:cs typeface="+mn-cs"/>
              </a:rPr>
              <a:t>There is a lot of </a:t>
            </a:r>
            <a:r>
              <a:rPr lang="en-US" sz="1200" kern="1200" dirty="0">
                <a:solidFill>
                  <a:schemeClr val="tx1"/>
                </a:solidFill>
                <a:effectLst/>
                <a:latin typeface="+mn-lt"/>
                <a:ea typeface="+mn-ea"/>
                <a:cs typeface="+mn-cs"/>
              </a:rPr>
              <a:t>energy and effort that goes into the process of making drinking water safe to drink. By conserving water, we can also conserve the energy required to clean it!</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much freshwater is available on earth?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2.5% of the world’s water makes up freshwater</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makes up the total amount of surface water?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1.2%</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amount of water makes up the agricultural industry?</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70%</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What are some advantages and disadvantages to the biodiversity of agricultural practices on land and water? Discuss with the class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Can you describe in your own words what is virtual and physical water?</a:t>
            </a:r>
            <a:endParaRPr lang="en-CA" sz="1200" kern="1200" dirty="0">
              <a:solidFill>
                <a:schemeClr val="tx1"/>
              </a:solidFill>
              <a:effectLst/>
              <a:latin typeface="+mn-lt"/>
              <a:ea typeface="+mn-ea"/>
              <a:cs typeface="+mn-cs"/>
            </a:endParaRPr>
          </a:p>
          <a:p>
            <a:pPr marL="0" indent="0">
              <a:buFont typeface="Arial" panose="020B0604020202020204" pitchFamily="34" charset="0"/>
              <a:buNone/>
            </a:pPr>
            <a:endParaRPr lang="en-US" b="0" dirty="0"/>
          </a:p>
          <a:p>
            <a:pPr marL="0" indent="0">
              <a:buFont typeface="Arial" panose="020B0604020202020204" pitchFamily="34" charset="0"/>
              <a:buNone/>
            </a:pPr>
            <a:endParaRPr lang="en-CA" b="0" dirty="0"/>
          </a:p>
          <a:p>
            <a:pPr marL="171450" indent="-171450">
              <a:buFont typeface="Arial" panose="020B0604020202020204" pitchFamily="34" charset="0"/>
              <a:buChar char="•"/>
            </a:pPr>
            <a:endParaRPr lang="en-CA"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0DF0B-CD11-4C73-B207-A4C8DC10998C}"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539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EA5F08C-803D-4F14-8C8F-210A5B941FC6}" type="datetimeFigureOut">
              <a:rPr lang="en-CA" smtClean="0"/>
              <a:t>2020-11-26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4358ECD-31CB-499F-8267-02EFD9C479B6}" type="slidenum">
              <a:rPr lang="en-CA" smtClean="0"/>
              <a:t>‹#›</a:t>
            </a:fld>
            <a:endParaRPr lang="en-CA" dirty="0"/>
          </a:p>
        </p:txBody>
      </p:sp>
    </p:spTree>
    <p:extLst>
      <p:ext uri="{BB962C8B-B14F-4D97-AF65-F5344CB8AC3E}">
        <p14:creationId xmlns:p14="http://schemas.microsoft.com/office/powerpoint/2010/main" val="139257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EA5F08C-803D-4F14-8C8F-210A5B941FC6}" type="datetimeFigureOut">
              <a:rPr lang="en-CA" smtClean="0"/>
              <a:t>2020-11-26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4358ECD-31CB-499F-8267-02EFD9C479B6}" type="slidenum">
              <a:rPr lang="en-CA" smtClean="0"/>
              <a:t>‹#›</a:t>
            </a:fld>
            <a:endParaRPr lang="en-CA" dirty="0"/>
          </a:p>
        </p:txBody>
      </p:sp>
    </p:spTree>
    <p:extLst>
      <p:ext uri="{BB962C8B-B14F-4D97-AF65-F5344CB8AC3E}">
        <p14:creationId xmlns:p14="http://schemas.microsoft.com/office/powerpoint/2010/main" val="251296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EA5F08C-803D-4F14-8C8F-210A5B941FC6}" type="datetimeFigureOut">
              <a:rPr lang="en-CA" smtClean="0"/>
              <a:t>2020-11-26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4358ECD-31CB-499F-8267-02EFD9C479B6}" type="slidenum">
              <a:rPr lang="en-CA" smtClean="0"/>
              <a:t>‹#›</a:t>
            </a:fld>
            <a:endParaRPr lang="en-CA" dirty="0"/>
          </a:p>
        </p:txBody>
      </p:sp>
    </p:spTree>
    <p:extLst>
      <p:ext uri="{BB962C8B-B14F-4D97-AF65-F5344CB8AC3E}">
        <p14:creationId xmlns:p14="http://schemas.microsoft.com/office/powerpoint/2010/main" val="2906576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38058DA-9213-C348-8D03-D0ADBD216AC3}" type="datetimeFigureOut">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3474734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058DA-9213-C348-8D03-D0ADBD216AC3}" type="datetimeFigureOut">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1233483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0066B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38058DA-9213-C348-8D03-D0ADBD216AC3}" type="datetimeFigureOut">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1812131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1830" y="1600203"/>
            <a:ext cx="51290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1229" y="1600203"/>
            <a:ext cx="52692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38058DA-9213-C348-8D03-D0ADBD216AC3}" type="datetimeFigureOut">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2888606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91829" y="1535113"/>
            <a:ext cx="5104689"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91830" y="2174875"/>
            <a:ext cx="51046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8486" y="1535113"/>
            <a:ext cx="5283916"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98486" y="2174875"/>
            <a:ext cx="52839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058DA-9213-C348-8D03-D0ADBD216AC3}" type="datetimeFigureOut">
              <a:rPr lang="en-US" smtClean="0"/>
              <a:t>11/26/2020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2956701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058DA-9213-C348-8D03-D0ADBD216AC3}" type="datetimeFigureOut">
              <a:rPr lang="en-US" smtClean="0"/>
              <a:t>11/26/2020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1219247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058DA-9213-C348-8D03-D0ADBD216AC3}" type="datetimeFigureOut">
              <a:rPr lang="en-US" smtClean="0"/>
              <a:t>11/26/2020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1563704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8058DA-9213-C348-8D03-D0ADBD216AC3}" type="datetimeFigureOut">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2680427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EA5F08C-803D-4F14-8C8F-210A5B941FC6}" type="datetimeFigureOut">
              <a:rPr lang="en-CA" smtClean="0"/>
              <a:t>2020-11-26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4358ECD-31CB-499F-8267-02EFD9C479B6}" type="slidenum">
              <a:rPr lang="en-CA" smtClean="0"/>
              <a:t>‹#›</a:t>
            </a:fld>
            <a:endParaRPr lang="en-CA" dirty="0"/>
          </a:p>
        </p:txBody>
      </p:sp>
    </p:spTree>
    <p:extLst>
      <p:ext uri="{BB962C8B-B14F-4D97-AF65-F5344CB8AC3E}">
        <p14:creationId xmlns:p14="http://schemas.microsoft.com/office/powerpoint/2010/main" val="409923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8058DA-9213-C348-8D03-D0ADBD216AC3}" type="datetimeFigureOut">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150753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058DA-9213-C348-8D03-D0ADBD216AC3}" type="datetimeFigureOut">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2762684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058DA-9213-C348-8D03-D0ADBD216AC3}" type="datetimeFigureOut">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360439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5F08C-803D-4F14-8C8F-210A5B941FC6}" type="datetimeFigureOut">
              <a:rPr lang="en-CA" smtClean="0"/>
              <a:t>2020-11-26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4358ECD-31CB-499F-8267-02EFD9C479B6}" type="slidenum">
              <a:rPr lang="en-CA" smtClean="0"/>
              <a:t>‹#›</a:t>
            </a:fld>
            <a:endParaRPr lang="en-CA" dirty="0"/>
          </a:p>
        </p:txBody>
      </p:sp>
    </p:spTree>
    <p:extLst>
      <p:ext uri="{BB962C8B-B14F-4D97-AF65-F5344CB8AC3E}">
        <p14:creationId xmlns:p14="http://schemas.microsoft.com/office/powerpoint/2010/main" val="328827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EA5F08C-803D-4F14-8C8F-210A5B941FC6}" type="datetimeFigureOut">
              <a:rPr lang="en-CA" smtClean="0"/>
              <a:t>2020-11-26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4358ECD-31CB-499F-8267-02EFD9C479B6}" type="slidenum">
              <a:rPr lang="en-CA" smtClean="0"/>
              <a:t>‹#›</a:t>
            </a:fld>
            <a:endParaRPr lang="en-CA" dirty="0"/>
          </a:p>
        </p:txBody>
      </p:sp>
    </p:spTree>
    <p:extLst>
      <p:ext uri="{BB962C8B-B14F-4D97-AF65-F5344CB8AC3E}">
        <p14:creationId xmlns:p14="http://schemas.microsoft.com/office/powerpoint/2010/main" val="326402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EA5F08C-803D-4F14-8C8F-210A5B941FC6}" type="datetimeFigureOut">
              <a:rPr lang="en-CA" smtClean="0"/>
              <a:t>2020-11-26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C4358ECD-31CB-499F-8267-02EFD9C479B6}" type="slidenum">
              <a:rPr lang="en-CA" smtClean="0"/>
              <a:t>‹#›</a:t>
            </a:fld>
            <a:endParaRPr lang="en-CA" dirty="0"/>
          </a:p>
        </p:txBody>
      </p:sp>
    </p:spTree>
    <p:extLst>
      <p:ext uri="{BB962C8B-B14F-4D97-AF65-F5344CB8AC3E}">
        <p14:creationId xmlns:p14="http://schemas.microsoft.com/office/powerpoint/2010/main" val="292300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EA5F08C-803D-4F14-8C8F-210A5B941FC6}" type="datetimeFigureOut">
              <a:rPr lang="en-CA" smtClean="0"/>
              <a:t>2020-11-26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C4358ECD-31CB-499F-8267-02EFD9C479B6}" type="slidenum">
              <a:rPr lang="en-CA" smtClean="0"/>
              <a:t>‹#›</a:t>
            </a:fld>
            <a:endParaRPr lang="en-CA" dirty="0"/>
          </a:p>
        </p:txBody>
      </p:sp>
    </p:spTree>
    <p:extLst>
      <p:ext uri="{BB962C8B-B14F-4D97-AF65-F5344CB8AC3E}">
        <p14:creationId xmlns:p14="http://schemas.microsoft.com/office/powerpoint/2010/main" val="219719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5F08C-803D-4F14-8C8F-210A5B941FC6}" type="datetimeFigureOut">
              <a:rPr lang="en-CA" smtClean="0"/>
              <a:t>2020-11-26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C4358ECD-31CB-499F-8267-02EFD9C479B6}" type="slidenum">
              <a:rPr lang="en-CA" smtClean="0"/>
              <a:t>‹#›</a:t>
            </a:fld>
            <a:endParaRPr lang="en-CA" dirty="0"/>
          </a:p>
        </p:txBody>
      </p:sp>
    </p:spTree>
    <p:extLst>
      <p:ext uri="{BB962C8B-B14F-4D97-AF65-F5344CB8AC3E}">
        <p14:creationId xmlns:p14="http://schemas.microsoft.com/office/powerpoint/2010/main" val="3043371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5F08C-803D-4F14-8C8F-210A5B941FC6}" type="datetimeFigureOut">
              <a:rPr lang="en-CA" smtClean="0"/>
              <a:t>2020-11-26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4358ECD-31CB-499F-8267-02EFD9C479B6}" type="slidenum">
              <a:rPr lang="en-CA" smtClean="0"/>
              <a:t>‹#›</a:t>
            </a:fld>
            <a:endParaRPr lang="en-CA" dirty="0"/>
          </a:p>
        </p:txBody>
      </p:sp>
    </p:spTree>
    <p:extLst>
      <p:ext uri="{BB962C8B-B14F-4D97-AF65-F5344CB8AC3E}">
        <p14:creationId xmlns:p14="http://schemas.microsoft.com/office/powerpoint/2010/main" val="88266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5F08C-803D-4F14-8C8F-210A5B941FC6}" type="datetimeFigureOut">
              <a:rPr lang="en-CA" smtClean="0"/>
              <a:t>2020-11-26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4358ECD-31CB-499F-8267-02EFD9C479B6}" type="slidenum">
              <a:rPr lang="en-CA" smtClean="0"/>
              <a:t>‹#›</a:t>
            </a:fld>
            <a:endParaRPr lang="en-CA" dirty="0"/>
          </a:p>
        </p:txBody>
      </p:sp>
    </p:spTree>
    <p:extLst>
      <p:ext uri="{BB962C8B-B14F-4D97-AF65-F5344CB8AC3E}">
        <p14:creationId xmlns:p14="http://schemas.microsoft.com/office/powerpoint/2010/main" val="3148926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5F08C-803D-4F14-8C8F-210A5B941FC6}" type="datetimeFigureOut">
              <a:rPr lang="en-CA" smtClean="0"/>
              <a:t>2020-11-26</a:t>
            </a:fld>
            <a:endParaRPr lang="en-CA"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58ECD-31CB-499F-8267-02EFD9C479B6}" type="slidenum">
              <a:rPr lang="en-CA" smtClean="0"/>
              <a:t>‹#›</a:t>
            </a:fld>
            <a:endParaRPr lang="en-CA" dirty="0"/>
          </a:p>
        </p:txBody>
      </p:sp>
    </p:spTree>
    <p:extLst>
      <p:ext uri="{BB962C8B-B14F-4D97-AF65-F5344CB8AC3E}">
        <p14:creationId xmlns:p14="http://schemas.microsoft.com/office/powerpoint/2010/main" val="1799519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830" y="274638"/>
            <a:ext cx="1069057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74257" y="1600203"/>
            <a:ext cx="10708145"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058DA-9213-C348-8D03-D0ADBD216AC3}" type="datetimeFigureOut">
              <a:rPr lang="en-US" smtClean="0"/>
              <a:t>11/26/2020</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58B09-5FED-EE4D-AEDA-FB5EBA0FA7C2}" type="slidenum">
              <a:rPr lang="en-US" smtClean="0"/>
              <a:t>‹#›</a:t>
            </a:fld>
            <a:endParaRPr lang="en-US" dirty="0"/>
          </a:p>
        </p:txBody>
      </p:sp>
    </p:spTree>
    <p:extLst>
      <p:ext uri="{BB962C8B-B14F-4D97-AF65-F5344CB8AC3E}">
        <p14:creationId xmlns:p14="http://schemas.microsoft.com/office/powerpoint/2010/main" val="1842176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600" b="1" i="0" kern="1200">
          <a:solidFill>
            <a:srgbClr val="0066B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s://creativecommons.org/licenses/by-nc/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hyperlink" Target="http://www.allwhitebackground.com/people.html" TargetMode="External"/><Relationship Id="rId5" Type="http://schemas.openxmlformats.org/officeDocument/2006/relationships/image" Target="../media/image3.png"/><Relationship Id="rId10" Type="http://schemas.openxmlformats.org/officeDocument/2006/relationships/image" Target="../media/image6.jpeg"/><Relationship Id="rId4" Type="http://schemas.microsoft.com/office/2007/relationships/hdphoto" Target="../media/hdphoto2.wdp"/><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ideo" Target="https://www.youtube.com/embed/XMr0JqGOX0A?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4.png"/><Relationship Id="rId4" Type="http://schemas.openxmlformats.org/officeDocument/2006/relationships/image" Target="../media/image10.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ideo" Target="https://www.youtube.com/embed/J9wY-qMrqZg?feature=oembed"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microsoft.com/office/2007/relationships/hdphoto" Target="../media/hdphoto5.wdp"/><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descr="P-rotated-K 10.jpg"/>
          <p:cNvPicPr>
            <a:picLocks noChangeAspect="1"/>
          </p:cNvPicPr>
          <p:nvPr/>
        </p:nvPicPr>
        <p:blipFill>
          <a:blip r:embed="rId3">
            <a:extLst>
              <a:ext uri="{BEBA8EAE-BF5A-486C-A8C5-ECC9F3942E4B}">
                <a14:imgProps xmlns:a14="http://schemas.microsoft.com/office/drawing/2010/main">
                  <a14:imgLayer r:embed="rId4">
                    <a14:imgEffect>
                      <a14:backgroundRemoval t="992" b="96393" l="2503" r="99404">
                        <a14:foregroundMark x1="10846" y1="14878" x2="70203" y2="4689"/>
                        <a14:foregroundMark x1="70203" y1="4689" x2="78903" y2="4869"/>
                        <a14:foregroundMark x1="56615" y1="1262" x2="70679" y2="1533"/>
                        <a14:foregroundMark x1="2503" y1="14698" x2="3218" y2="30207"/>
                        <a14:foregroundMark x1="38737" y1="31650" x2="66150" y2="28133"/>
                        <a14:foregroundMark x1="66150" y1="28133" x2="89988" y2="18936"/>
                        <a14:foregroundMark x1="89988" y1="18936" x2="92849" y2="18846"/>
                        <a14:foregroundMark x1="97616" y1="22362" x2="99523" y2="27683"/>
                        <a14:foregroundMark x1="65316" y1="1262" x2="65316" y2="1262"/>
                        <a14:foregroundMark x1="59237" y1="992" x2="71275" y2="992"/>
                        <a14:foregroundMark x1="56257" y1="45266" x2="69249" y2="45446"/>
                        <a14:foregroundMark x1="69249" y1="45446" x2="83552" y2="40577"/>
                        <a14:foregroundMark x1="83552" y1="40577" x2="91299" y2="35708"/>
                        <a14:foregroundMark x1="32062" y1="89540" x2="31824" y2="96393"/>
                      </a14:backgroundRemoval>
                    </a14:imgEffect>
                  </a14:imgLayer>
                </a14:imgProps>
              </a:ext>
              <a:ext uri="{28A0092B-C50C-407E-A947-70E740481C1C}">
                <a14:useLocalDpi xmlns:a14="http://schemas.microsoft.com/office/drawing/2010/main" val="0"/>
              </a:ext>
            </a:extLst>
          </a:blip>
          <a:stretch>
            <a:fillRect/>
          </a:stretch>
        </p:blipFill>
        <p:spPr>
          <a:xfrm>
            <a:off x="7924800" y="1882471"/>
            <a:ext cx="3671454" cy="4852970"/>
          </a:xfrm>
          <a:prstGeom prst="rect">
            <a:avLst/>
          </a:prstGeom>
        </p:spPr>
      </p:pic>
      <p:sp>
        <p:nvSpPr>
          <p:cNvPr id="5" name="TextBox 4"/>
          <p:cNvSpPr txBox="1"/>
          <p:nvPr/>
        </p:nvSpPr>
        <p:spPr>
          <a:xfrm>
            <a:off x="1113834" y="4557831"/>
            <a:ext cx="7828106" cy="964367"/>
          </a:xfrm>
          <a:prstGeom prst="rect">
            <a:avLst/>
          </a:prstGeom>
          <a:noFill/>
        </p:spPr>
        <p:txBody>
          <a:bodyPr wrap="square" rtlCol="0">
            <a:spAutoFit/>
          </a:bodyPr>
          <a:lstStyle/>
          <a:p>
            <a:pPr marL="0" marR="0" lvl="0" indent="0" algn="l" defTabSz="457200" rtl="0" eaLnBrk="1" fontAlgn="auto" latinLnBrk="0" hangingPunct="1">
              <a:lnSpc>
                <a:spcPts val="34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0066B3"/>
                </a:solidFill>
                <a:effectLst/>
                <a:uLnTx/>
                <a:uFillTx/>
                <a:latin typeface="Calibri"/>
                <a:ea typeface="+mn-ea"/>
                <a:cs typeface="+mn-cs"/>
              </a:rPr>
              <a:t>Environmental Education</a:t>
            </a:r>
          </a:p>
          <a:p>
            <a:pPr lvl="0" defTabSz="457200">
              <a:lnSpc>
                <a:spcPts val="3400"/>
              </a:lnSpc>
              <a:defRPr/>
            </a:pPr>
            <a:r>
              <a:rPr kumimoji="0" lang="en-CA" sz="3200" b="1" i="0" u="none" strike="noStrike" kern="1200" cap="none" spc="0" normalizeH="0" baseline="0" noProof="0" dirty="0">
                <a:ln>
                  <a:noFill/>
                </a:ln>
                <a:solidFill>
                  <a:srgbClr val="0066B3"/>
                </a:solidFill>
                <a:effectLst/>
                <a:uLnTx/>
                <a:uFillTx/>
                <a:latin typeface="Calibri"/>
                <a:ea typeface="+mn-ea"/>
                <a:cs typeface="+mn-cs"/>
              </a:rPr>
              <a:t>Website: </a:t>
            </a:r>
            <a:r>
              <a:rPr lang="en-CA" sz="3200" b="1" dirty="0">
                <a:solidFill>
                  <a:srgbClr val="0066B3"/>
                </a:solidFill>
              </a:rPr>
              <a:t>peelregion.ca/enviroed</a:t>
            </a:r>
            <a:endParaRPr kumimoji="0" lang="en-CA" sz="3200" b="1" i="0" u="none" strike="noStrike" kern="1200" cap="none" spc="0" normalizeH="0" baseline="0" noProof="0" dirty="0">
              <a:ln>
                <a:noFill/>
              </a:ln>
              <a:solidFill>
                <a:srgbClr val="0066B3"/>
              </a:solidFill>
              <a:effectLst/>
              <a:uLnTx/>
              <a:uFillTx/>
              <a:latin typeface="Calibri"/>
              <a:ea typeface="+mn-ea"/>
              <a:cs typeface="+mn-cs"/>
            </a:endParaRPr>
          </a:p>
        </p:txBody>
      </p:sp>
      <p:sp>
        <p:nvSpPr>
          <p:cNvPr id="15" name="TextBox 14"/>
          <p:cNvSpPr txBox="1"/>
          <p:nvPr/>
        </p:nvSpPr>
        <p:spPr>
          <a:xfrm>
            <a:off x="1097269" y="1403802"/>
            <a:ext cx="8426506" cy="29051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6000" b="1" i="0" u="none" strike="noStrike" kern="1200" cap="none" spc="-140" normalizeH="0" baseline="0" noProof="0" dirty="0">
                <a:ln>
                  <a:noFill/>
                </a:ln>
                <a:solidFill>
                  <a:prstClr val="black"/>
                </a:solidFill>
                <a:effectLst/>
                <a:uLnTx/>
                <a:uFillTx/>
                <a:latin typeface="Calibri"/>
                <a:ea typeface="+mn-ea"/>
                <a:cs typeface="+mn-cs"/>
              </a:rPr>
              <a:t>Water Treatment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6000" b="1" spc="-140" dirty="0">
                <a:solidFill>
                  <a:prstClr val="black"/>
                </a:solidFill>
                <a:latin typeface="Calibri"/>
              </a:rPr>
              <a:t>In the Region of  Peel</a:t>
            </a:r>
            <a:endParaRPr kumimoji="0" lang="en-CA" sz="6000" b="1" i="0" u="none" strike="noStrike" kern="1200" cap="none" spc="-140" normalizeH="0" baseline="0" noProof="0" dirty="0">
              <a:ln>
                <a:noFill/>
              </a:ln>
              <a:solidFill>
                <a:srgbClr val="0066B3"/>
              </a:solidFill>
              <a:effectLst/>
              <a:uLnTx/>
              <a:uFillTx/>
              <a:latin typeface="Calibri"/>
              <a:ea typeface="+mn-ea"/>
              <a:cs typeface="+mn-cs"/>
            </a:endParaRPr>
          </a:p>
          <a:p>
            <a:pPr marL="0" marR="0" lvl="0" indent="0" algn="l" defTabSz="457200" rtl="0" eaLnBrk="1" fontAlgn="auto" latinLnBrk="0" hangingPunct="1">
              <a:lnSpc>
                <a:spcPts val="3400"/>
              </a:lnSpc>
              <a:spcBef>
                <a:spcPts val="0"/>
              </a:spcBef>
              <a:spcAft>
                <a:spcPts val="0"/>
              </a:spcAft>
              <a:buClrTx/>
              <a:buSzTx/>
              <a:buFontTx/>
              <a:buNone/>
              <a:tabLst/>
              <a:defRPr/>
            </a:pPr>
            <a:endParaRPr kumimoji="0" lang="en-US" sz="6000" b="1" i="0" u="none" strike="noStrike" kern="1200" cap="none" spc="-140" normalizeH="0" baseline="0" noProof="0" dirty="0">
              <a:ln>
                <a:noFill/>
              </a:ln>
              <a:solidFill>
                <a:srgbClr val="1A67E0"/>
              </a:solidFill>
              <a:effectLst/>
              <a:uLnTx/>
              <a:uFillTx/>
              <a:latin typeface="Calibri"/>
              <a:ea typeface="+mn-ea"/>
              <a:cs typeface="+mn-cs"/>
            </a:endParaRPr>
          </a:p>
          <a:p>
            <a:pPr marL="0" marR="0" lvl="0" indent="0" algn="l" defTabSz="457200" rtl="0" eaLnBrk="1" fontAlgn="auto" latinLnBrk="0" hangingPunct="1">
              <a:lnSpc>
                <a:spcPts val="3400"/>
              </a:lnSpc>
              <a:spcBef>
                <a:spcPts val="0"/>
              </a:spcBef>
              <a:spcAft>
                <a:spcPts val="0"/>
              </a:spcAft>
              <a:buClrTx/>
              <a:buSzTx/>
              <a:buFontTx/>
              <a:buNone/>
              <a:tabLst/>
              <a:defRPr/>
            </a:pPr>
            <a:endParaRPr kumimoji="0" lang="en-US" sz="6000" b="1" i="0" u="none" strike="noStrike" kern="1200" cap="none" spc="-140" normalizeH="0" baseline="0" noProof="0" dirty="0">
              <a:ln>
                <a:noFill/>
              </a:ln>
              <a:solidFill>
                <a:srgbClr val="1A67E0"/>
              </a:solidFill>
              <a:effectLst/>
              <a:uLnTx/>
              <a:uFillTx/>
              <a:latin typeface="Calibri"/>
              <a:ea typeface="+mn-ea"/>
              <a:cs typeface="+mn-cs"/>
            </a:endParaRPr>
          </a:p>
        </p:txBody>
      </p:sp>
    </p:spTree>
    <p:extLst>
      <p:ext uri="{BB962C8B-B14F-4D97-AF65-F5344CB8AC3E}">
        <p14:creationId xmlns:p14="http://schemas.microsoft.com/office/powerpoint/2010/main" val="2022945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AC50FC97-573F-42BD-AD20-B325D0F0A36D}"/>
              </a:ext>
            </a:extLst>
          </p:cNvPr>
          <p:cNvSpPr txBox="1"/>
          <p:nvPr/>
        </p:nvSpPr>
        <p:spPr>
          <a:xfrm>
            <a:off x="6324600" y="458956"/>
            <a:ext cx="5410200" cy="54014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black"/>
                </a:solidFill>
                <a:effectLst/>
                <a:uLnTx/>
                <a:uFillTx/>
                <a:latin typeface="Calibri"/>
                <a:ea typeface="+mn-ea"/>
                <a:cs typeface="+mn-cs"/>
              </a:rPr>
              <a:t>Remember: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66B3"/>
                </a:solidFill>
                <a:effectLst/>
                <a:uLnTx/>
                <a:uFillTx/>
                <a:latin typeface="Calibri"/>
                <a:ea typeface="+mn-ea"/>
                <a:cs typeface="+mn-cs"/>
              </a:rPr>
              <a:t>Everyone plays a part in protecting and conserving our water!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000" b="1" dirty="0">
              <a:solidFill>
                <a:srgbClr val="0066B3"/>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66B3"/>
                </a:solidFill>
                <a:effectLst/>
                <a:uLnTx/>
                <a:uFillTx/>
                <a:latin typeface="Calibri"/>
                <a:ea typeface="+mn-ea"/>
                <a:cs typeface="+mn-cs"/>
              </a:rPr>
              <a:t>Keep this in mind as we continue to the Water Treatment Plant Virtual Tour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srgbClr val="0066B3"/>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78E4F8E3-D738-490D-9601-A1A959BEB11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897" b="89943" l="9877" r="89815">
                        <a14:foregroundMark x1="38889" y1="47989" x2="54630" y2="49425"/>
                        <a14:foregroundMark x1="54630" y1="49425" x2="62654" y2="36207"/>
                        <a14:foregroundMark x1="62654" y1="36207" x2="48148" y2="29885"/>
                        <a14:foregroundMark x1="48148" y1="29885" x2="32407" y2="33621"/>
                        <a14:foregroundMark x1="32407" y1="33621" x2="38889" y2="47701"/>
                        <a14:foregroundMark x1="38889" y1="47701" x2="38889" y2="47989"/>
                        <a14:foregroundMark x1="45988" y1="48276" x2="33951" y2="38506"/>
                        <a14:foregroundMark x1="33951" y1="38506" x2="49074" y2="43391"/>
                        <a14:foregroundMark x1="49074" y1="43391" x2="43519" y2="47989"/>
                        <a14:foregroundMark x1="42284" y1="44540" x2="41358" y2="43966"/>
                        <a14:foregroundMark x1="57407" y1="46264" x2="41358" y2="43391"/>
                        <a14:foregroundMark x1="41358" y1="43391" x2="52469" y2="33046"/>
                        <a14:foregroundMark x1="52469" y1="33046" x2="57099" y2="45977"/>
                        <a14:foregroundMark x1="37037" y1="39368" x2="36728" y2="38793"/>
                        <a14:foregroundMark x1="43519" y1="40230" x2="38272" y2="40230"/>
                        <a14:foregroundMark x1="46914" y1="38218" x2="47531" y2="37356"/>
                        <a14:foregroundMark x1="46605" y1="36782" x2="30864" y2="43391"/>
                        <a14:foregroundMark x1="30864" y1="43391" x2="46605" y2="41092"/>
                        <a14:foregroundMark x1="46605" y1="41092" x2="55556" y2="34195"/>
                        <a14:foregroundMark x1="48148" y1="36782" x2="45679" y2="35920"/>
                        <a14:foregroundMark x1="29012" y1="28161" x2="38272" y2="9483"/>
                        <a14:foregroundMark x1="39815" y1="8046" x2="39815" y2="6897"/>
                      </a14:backgroundRemoval>
                    </a14:imgEffect>
                  </a14:imgLayer>
                </a14:imgProps>
              </a:ext>
              <a:ext uri="{28A0092B-C50C-407E-A947-70E740481C1C}">
                <a14:useLocalDpi xmlns:a14="http://schemas.microsoft.com/office/drawing/2010/main" val="0"/>
              </a:ext>
            </a:extLst>
          </a:blip>
          <a:srcRect t="4999" r="-1" b="4999"/>
          <a:stretch/>
        </p:blipFill>
        <p:spPr>
          <a:xfrm>
            <a:off x="-609600" y="787607"/>
            <a:ext cx="6279619" cy="6070393"/>
          </a:xfrm>
          <a:prstGeom prst="rect">
            <a:avLst/>
          </a:prstGeom>
        </p:spPr>
      </p:pic>
    </p:spTree>
    <p:extLst>
      <p:ext uri="{BB962C8B-B14F-4D97-AF65-F5344CB8AC3E}">
        <p14:creationId xmlns:p14="http://schemas.microsoft.com/office/powerpoint/2010/main" val="221623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8C347CD9-2594-4E95-80EC-4EF5EE4DB3E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682" b="91211" l="9827" r="89827">
                        <a14:foregroundMark x1="41850" y1="9026" x2="54335" y2="7245"/>
                        <a14:foregroundMark x1="55838" y1="3682" x2="55838" y2="3682"/>
                        <a14:foregroundMark x1="52139" y1="4869" x2="52139" y2="4869"/>
                        <a14:foregroundMark x1="51214" y1="5107" x2="51214" y2="5107"/>
                        <a14:foregroundMark x1="54682" y1="4038" x2="54682" y2="4038"/>
                        <a14:foregroundMark x1="40925" y1="7838" x2="40925" y2="7838"/>
                        <a14:foregroundMark x1="39422" y1="8789" x2="43468" y2="7720"/>
                        <a14:foregroundMark x1="33064" y1="35154" x2="32601" y2="41686"/>
                        <a14:foregroundMark x1="31676" y1="34086" x2="28555" y2="39905"/>
                        <a14:foregroundMark x1="29942" y1="34204" x2="27861" y2="40974"/>
                        <a14:foregroundMark x1="36647" y1="34679" x2="41156" y2="41805"/>
                        <a14:foregroundMark x1="37572" y1="39192" x2="37572" y2="42755"/>
                        <a14:foregroundMark x1="43468" y1="34679" x2="45665" y2="39905"/>
                        <a14:foregroundMark x1="42890" y1="41568" x2="46821" y2="41924"/>
                        <a14:foregroundMark x1="54104" y1="35392" x2="52254" y2="41924"/>
                        <a14:foregroundMark x1="55145" y1="34204" x2="58266" y2="42162"/>
                        <a14:foregroundMark x1="60925" y1="34798" x2="61965" y2="41924"/>
                        <a14:foregroundMark x1="61965" y1="34204" x2="68439" y2="42162"/>
                        <a14:foregroundMark x1="38150" y1="47031" x2="38613" y2="54157"/>
                        <a14:foregroundMark x1="43584" y1="46318" x2="45318" y2="51900"/>
                        <a14:foregroundMark x1="52370" y1="47150" x2="48671" y2="53682"/>
                        <a14:foregroundMark x1="57457" y1="46556" x2="63353" y2="46556"/>
                        <a14:foregroundMark x1="58844" y1="47625" x2="59769" y2="54394"/>
                        <a14:foregroundMark x1="64277" y1="46081" x2="70289" y2="46556"/>
                        <a14:foregroundMark x1="63931" y1="47150" x2="64277" y2="53682"/>
                        <a14:foregroundMark x1="71329" y1="46318" x2="71329" y2="52494"/>
                        <a14:foregroundMark x1="70867" y1="48219" x2="75376" y2="47743"/>
                        <a14:foregroundMark x1="75954" y1="91211" x2="78960" y2="90855"/>
                        <a14:foregroundMark x1="68555" y1="34798" x2="69133" y2="40380"/>
                      </a14:backgroundRemoval>
                    </a14:imgEffect>
                  </a14:imgLayer>
                </a14:imgProps>
              </a:ext>
              <a:ext uri="{28A0092B-C50C-407E-A947-70E740481C1C}">
                <a14:useLocalDpi xmlns:a14="http://schemas.microsoft.com/office/drawing/2010/main" val="0"/>
              </a:ext>
            </a:extLst>
          </a:blip>
          <a:stretch>
            <a:fillRect/>
          </a:stretch>
        </p:blipFill>
        <p:spPr>
          <a:xfrm>
            <a:off x="3106304" y="1465295"/>
            <a:ext cx="5629374" cy="5479690"/>
          </a:xfrm>
          <a:prstGeom prst="rect">
            <a:avLst/>
          </a:prstGeom>
        </p:spPr>
      </p:pic>
      <p:sp>
        <p:nvSpPr>
          <p:cNvPr id="5" name="TextBox 4"/>
          <p:cNvSpPr txBox="1"/>
          <p:nvPr/>
        </p:nvSpPr>
        <p:spPr>
          <a:xfrm>
            <a:off x="1010804" y="304799"/>
            <a:ext cx="990600" cy="1200329"/>
          </a:xfrm>
          <a:prstGeom prst="rect">
            <a:avLst/>
          </a:prstGeom>
          <a:solidFill>
            <a:srgbClr val="0066B3"/>
          </a:solidFill>
          <a:ln>
            <a:solidFill>
              <a:srgbClr val="0066B3"/>
            </a:solidFill>
          </a:ln>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ea typeface="+mn-ea"/>
                <a:cs typeface="+mn-cs"/>
              </a:rPr>
              <a:t>P</a:t>
            </a:r>
            <a:endParaRPr kumimoji="0" lang="en-CA" sz="7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2318505" y="292293"/>
            <a:ext cx="1091370" cy="1200329"/>
          </a:xfrm>
          <a:prstGeom prst="rect">
            <a:avLst/>
          </a:prstGeom>
          <a:solidFill>
            <a:srgbClr val="0066B3"/>
          </a:solidFill>
          <a:ln>
            <a:solidFill>
              <a:srgbClr val="0066B3"/>
            </a:solidFill>
          </a:ln>
        </p:spPr>
        <p:txBody>
          <a:bodyPr wrap="square" rtlCol="0" anchor="b">
            <a:spAutoFit/>
          </a:bodyPr>
          <a:lstStyle>
            <a:defPPr>
              <a:defRPr lang="en-US"/>
            </a:defPPr>
            <a:lvl1pPr marR="0" lvl="0" indent="0" fontAlgn="auto">
              <a:lnSpc>
                <a:spcPct val="100000"/>
              </a:lnSpc>
              <a:spcBef>
                <a:spcPts val="0"/>
              </a:spcBef>
              <a:spcAft>
                <a:spcPts val="0"/>
              </a:spcAft>
              <a:buClrTx/>
              <a:buSzTx/>
              <a:buFontTx/>
              <a:buNone/>
              <a:tabLst/>
              <a:defRPr kumimoji="0" sz="7200" b="1" i="0" u="none" strike="noStrike" cap="none" spc="0" normalizeH="0" baseline="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ea typeface="+mn-ea"/>
                <a:cs typeface="+mn-cs"/>
              </a:rPr>
              <a:t>E</a:t>
            </a:r>
            <a:endParaRPr kumimoji="0" lang="en-CA" sz="72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ea typeface="+mn-ea"/>
              <a:cs typeface="+mn-cs"/>
            </a:endParaRPr>
          </a:p>
        </p:txBody>
      </p:sp>
      <p:sp>
        <p:nvSpPr>
          <p:cNvPr id="8" name="TextBox 7"/>
          <p:cNvSpPr txBox="1"/>
          <p:nvPr/>
        </p:nvSpPr>
        <p:spPr>
          <a:xfrm>
            <a:off x="3760005" y="304798"/>
            <a:ext cx="1058342" cy="1200329"/>
          </a:xfrm>
          <a:prstGeom prst="rect">
            <a:avLst/>
          </a:prstGeom>
          <a:solidFill>
            <a:srgbClr val="0066B3"/>
          </a:solidFill>
          <a:ln>
            <a:solidFill>
              <a:srgbClr val="0066B3"/>
            </a:solidFill>
          </a:ln>
        </p:spPr>
        <p:txBody>
          <a:bodyPr wrap="square" rtlCol="0" anchor="b">
            <a:spAutoFit/>
          </a:bodyPr>
          <a:lstStyle>
            <a:defPPr>
              <a:defRPr lang="en-US"/>
            </a:defPPr>
            <a:lvl1pPr marR="0" lvl="0" indent="0" fontAlgn="auto">
              <a:lnSpc>
                <a:spcPct val="100000"/>
              </a:lnSpc>
              <a:spcBef>
                <a:spcPts val="0"/>
              </a:spcBef>
              <a:spcAft>
                <a:spcPts val="0"/>
              </a:spcAft>
              <a:buClrTx/>
              <a:buSzTx/>
              <a:buFontTx/>
              <a:buNone/>
              <a:tabLst/>
              <a:defRPr kumimoji="0" sz="7200" b="1" i="0" u="none" strike="noStrike" cap="none" spc="0" normalizeH="0" baseline="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ea typeface="+mn-ea"/>
                <a:cs typeface="+mn-cs"/>
              </a:rPr>
              <a:t>E</a:t>
            </a:r>
            <a:endParaRPr kumimoji="0" lang="en-CA" sz="72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ea typeface="+mn-ea"/>
              <a:cs typeface="+mn-cs"/>
            </a:endParaRPr>
          </a:p>
        </p:txBody>
      </p:sp>
      <p:sp>
        <p:nvSpPr>
          <p:cNvPr id="9" name="TextBox 8"/>
          <p:cNvSpPr txBox="1"/>
          <p:nvPr/>
        </p:nvSpPr>
        <p:spPr>
          <a:xfrm>
            <a:off x="5168476" y="292292"/>
            <a:ext cx="1058841" cy="1200329"/>
          </a:xfrm>
          <a:prstGeom prst="rect">
            <a:avLst/>
          </a:prstGeom>
          <a:solidFill>
            <a:srgbClr val="0066B3"/>
          </a:solidFill>
          <a:ln>
            <a:solidFill>
              <a:srgbClr val="0066B3"/>
            </a:solidFill>
          </a:ln>
        </p:spPr>
        <p:txBody>
          <a:bodyPr wrap="square" rtlCol="0" anchor="b">
            <a:spAutoFit/>
          </a:bodyPr>
          <a:lstStyle>
            <a:defPPr>
              <a:defRPr lang="en-US"/>
            </a:defPPr>
            <a:lvl1pPr marR="0" lvl="0" indent="0" fontAlgn="auto">
              <a:lnSpc>
                <a:spcPct val="100000"/>
              </a:lnSpc>
              <a:spcBef>
                <a:spcPts val="0"/>
              </a:spcBef>
              <a:spcAft>
                <a:spcPts val="0"/>
              </a:spcAft>
              <a:buClrTx/>
              <a:buSzTx/>
              <a:buFontTx/>
              <a:buNone/>
              <a:tabLst/>
              <a:defRPr kumimoji="0" sz="7200" b="1" i="0" u="none" strike="noStrike" cap="none" spc="0" normalizeH="0" baseline="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ea typeface="+mn-ea"/>
                <a:cs typeface="+mn-cs"/>
              </a:rPr>
              <a:t>L</a:t>
            </a:r>
            <a:endParaRPr kumimoji="0" lang="en-CA" sz="7200" b="1"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Tiza" panose="02060807000000020004" pitchFamily="18" charset="0"/>
              <a:ea typeface="+mn-ea"/>
              <a:cs typeface="+mn-cs"/>
            </a:endParaRPr>
          </a:p>
        </p:txBody>
      </p:sp>
      <p:sp>
        <p:nvSpPr>
          <p:cNvPr id="6" name="TextBox 5"/>
          <p:cNvSpPr txBox="1"/>
          <p:nvPr/>
        </p:nvSpPr>
        <p:spPr>
          <a:xfrm>
            <a:off x="6452431" y="372070"/>
            <a:ext cx="314876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Calibri"/>
                <a:ea typeface="+mn-ea"/>
                <a:cs typeface="+mn-cs"/>
              </a:rPr>
              <a:t>Town of Caledon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Calibri"/>
                <a:ea typeface="+mn-ea"/>
                <a:cs typeface="+mn-cs"/>
              </a:rPr>
              <a:t>City of Brampton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Calibri"/>
                <a:ea typeface="+mn-ea"/>
                <a:cs typeface="+mn-cs"/>
              </a:rPr>
              <a:t>City of Mississauga </a:t>
            </a:r>
            <a:endParaRPr kumimoji="0" lang="en-CA" sz="1800" b="1" i="0" u="none" strike="noStrike" kern="1200" cap="none" spc="100" normalizeH="0" baseline="0" noProof="0" dirty="0">
              <a:ln>
                <a:noFill/>
              </a:ln>
              <a:solidFill>
                <a:prstClr val="black"/>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C9A25F31-7DE9-4087-A350-AFA21077B2D3}"/>
              </a:ext>
            </a:extLst>
          </p:cNvPr>
          <p:cNvGrpSpPr/>
          <p:nvPr/>
        </p:nvGrpSpPr>
        <p:grpSpPr>
          <a:xfrm>
            <a:off x="8886533" y="4260247"/>
            <a:ext cx="1999372" cy="1803467"/>
            <a:chOff x="9109098" y="4343400"/>
            <a:chExt cx="1999372" cy="1803467"/>
          </a:xfrm>
        </p:grpSpPr>
        <p:sp>
          <p:nvSpPr>
            <p:cNvPr id="21" name="TextBox 20"/>
            <p:cNvSpPr txBox="1"/>
            <p:nvPr/>
          </p:nvSpPr>
          <p:spPr>
            <a:xfrm>
              <a:off x="9109098" y="5315870"/>
              <a:ext cx="199937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0" normalizeH="0" baseline="0" noProof="0" dirty="0">
                  <a:ln>
                    <a:noFill/>
                  </a:ln>
                  <a:solidFill>
                    <a:srgbClr val="0066B3"/>
                  </a:solidFill>
                  <a:effectLst/>
                  <a:uLnTx/>
                  <a:uFillTx/>
                  <a:latin typeface="Calibri"/>
                  <a:ea typeface="+mn-ea"/>
                  <a:cs typeface="+mn-cs"/>
                </a:rPr>
                <a:t>15 wells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(Municipal)</a:t>
              </a:r>
              <a:endParaRPr kumimoji="0" lang="en-C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53" name="Picture 5" descr="Image result for water treatment plant silhouette clip art"/>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7556" b="70222" l="9778" r="89778">
                          <a14:foregroundMark x1="48889" y1="66222" x2="55556" y2="70222"/>
                        </a14:backgroundRemoval>
                      </a14:imgEffect>
                    </a14:imgLayer>
                  </a14:imgProps>
                </a:ext>
                <a:ext uri="{28A0092B-C50C-407E-A947-70E740481C1C}">
                  <a14:useLocalDpi xmlns:a14="http://schemas.microsoft.com/office/drawing/2010/main" val="0"/>
                </a:ext>
              </a:extLst>
            </a:blip>
            <a:srcRect b="22298"/>
            <a:stretch/>
          </p:blipFill>
          <p:spPr bwMode="auto">
            <a:xfrm>
              <a:off x="9372600" y="4343400"/>
              <a:ext cx="1351226" cy="10499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DAD8483D-1097-4B6B-8AF3-10C9E36BC5BC}"/>
              </a:ext>
            </a:extLst>
          </p:cNvPr>
          <p:cNvGrpSpPr/>
          <p:nvPr/>
        </p:nvGrpSpPr>
        <p:grpSpPr>
          <a:xfrm>
            <a:off x="1010804" y="3971385"/>
            <a:ext cx="4067936" cy="2329369"/>
            <a:chOff x="1010804" y="3971385"/>
            <a:chExt cx="4067936" cy="2329369"/>
          </a:xfrm>
        </p:grpSpPr>
        <p:pic>
          <p:nvPicPr>
            <p:cNvPr id="24"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556" b="96889" l="4889" r="96889">
                          <a14:foregroundMark x1="76000" y1="69333" x2="76000" y2="69333"/>
                          <a14:foregroundMark x1="67556" y1="53333" x2="67556" y2="53333"/>
                          <a14:foregroundMark x1="72000" y1="56889" x2="72000" y2="56889"/>
                          <a14:foregroundMark x1="77778" y1="53778" x2="77778" y2="53778"/>
                          <a14:foregroundMark x1="78667" y1="53333" x2="78667" y2="53333"/>
                          <a14:foregroundMark x1="78667" y1="56444" x2="79111" y2="60000"/>
                          <a14:foregroundMark x1="78222" y1="61778" x2="78222" y2="61778"/>
                          <a14:foregroundMark x1="78222" y1="60444" x2="78222" y2="60444"/>
                          <a14:foregroundMark x1="78667" y1="61778" x2="79111" y2="63556"/>
                          <a14:foregroundMark x1="79111" y1="63556" x2="79111" y2="63556"/>
                          <a14:foregroundMark x1="81778" y1="59111" x2="81778" y2="59111"/>
                          <a14:foregroundMark x1="81778" y1="55556" x2="81778" y2="55556"/>
                          <a14:foregroundMark x1="81778" y1="53333" x2="81778" y2="53333"/>
                          <a14:foregroundMark x1="70667" y1="74222" x2="70667" y2="74222"/>
                          <a14:foregroundMark x1="55556" y1="55111" x2="55556" y2="55111"/>
                          <a14:foregroundMark x1="55111" y1="45778" x2="55111" y2="45778"/>
                          <a14:foregroundMark x1="59556" y1="44000" x2="62222" y2="48000"/>
                          <a14:foregroundMark x1="67111" y1="51111" x2="67111" y2="51111"/>
                          <a14:foregroundMark x1="68889" y1="50667" x2="68889" y2="50667"/>
                          <a14:foregroundMark x1="68889" y1="44000" x2="68889" y2="44000"/>
                          <a14:foregroundMark x1="65333" y1="40889" x2="65333" y2="40889"/>
                          <a14:foregroundMark x1="77333" y1="47556" x2="77333" y2="47556"/>
                          <a14:foregroundMark x1="36889" y1="43111" x2="36889" y2="43111"/>
                          <a14:foregroundMark x1="50667" y1="45333" x2="50667" y2="45333"/>
                          <a14:foregroundMark x1="48000" y1="48000" x2="48000" y2="48000"/>
                          <a14:foregroundMark x1="80889" y1="46667" x2="80889" y2="46667"/>
                          <a14:foregroundMark x1="73333" y1="44000" x2="73333" y2="44000"/>
                          <a14:foregroundMark x1="69778" y1="42667" x2="69778" y2="42667"/>
                          <a14:foregroundMark x1="79556" y1="46222" x2="79556" y2="46222"/>
                          <a14:foregroundMark x1="83556" y1="47111" x2="83556" y2="47111"/>
                          <a14:foregroundMark x1="76444" y1="45333" x2="76444" y2="45333"/>
                          <a14:foregroundMark x1="76444" y1="44444" x2="76444" y2="44444"/>
                          <a14:foregroundMark x1="76000" y1="42222" x2="76000" y2="42222"/>
                          <a14:foregroundMark x1="52000" y1="36000" x2="52000" y2="36000"/>
                          <a14:foregroundMark x1="55556" y1="34667" x2="55556" y2="34667"/>
                          <a14:foregroundMark x1="34667" y1="40889" x2="34667" y2="40889"/>
                          <a14:foregroundMark x1="32444" y1="38667" x2="32444" y2="38667"/>
                          <a14:foregroundMark x1="30222" y1="36444" x2="30222" y2="36444"/>
                          <a14:foregroundMark x1="27111" y1="35111" x2="27111" y2="35111"/>
                          <a14:foregroundMark x1="24889" y1="33333" x2="24889" y2="33333"/>
                          <a14:foregroundMark x1="19556" y1="32889" x2="19556" y2="32889"/>
                          <a14:foregroundMark x1="16889" y1="31556" x2="16889" y2="31556"/>
                          <a14:foregroundMark x1="21778" y1="31111" x2="21778" y2="31111"/>
                          <a14:foregroundMark x1="23556" y1="31111" x2="23556" y2="31111"/>
                          <a14:foregroundMark x1="23111" y1="58222" x2="23111" y2="58222"/>
                          <a14:foregroundMark x1="20000" y1="55556" x2="20000" y2="55556"/>
                          <a14:foregroundMark x1="17333" y1="40444" x2="17333" y2="40444"/>
                          <a14:foregroundMark x1="17333" y1="46667" x2="17333" y2="46667"/>
                          <a14:foregroundMark x1="17778" y1="52889" x2="17778" y2="52889"/>
                          <a14:foregroundMark x1="43111" y1="20889" x2="43111" y2="20889"/>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flipH="1">
              <a:off x="1205425" y="3971385"/>
              <a:ext cx="1348429" cy="163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22EF0CFB-4E19-4F3C-8194-ADA280512058}"/>
                </a:ext>
              </a:extLst>
            </p:cNvPr>
            <p:cNvSpPr txBox="1"/>
            <p:nvPr/>
          </p:nvSpPr>
          <p:spPr>
            <a:xfrm>
              <a:off x="1010804" y="5161981"/>
              <a:ext cx="4067936"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spc="100" dirty="0">
                  <a:solidFill>
                    <a:srgbClr val="EEECE1">
                      <a:lumMod val="50000"/>
                    </a:srgbClr>
                  </a:solidFill>
                  <a:latin typeface="Calibri"/>
                </a:rPr>
                <a:t>3</a:t>
              </a:r>
              <a:r>
                <a:rPr kumimoji="0" lang="en-US" sz="2500" b="1" i="0" u="none" strike="noStrike" kern="1200" cap="none" spc="100" normalizeH="0" baseline="0" noProof="0" dirty="0">
                  <a:ln>
                    <a:noFill/>
                  </a:ln>
                  <a:solidFill>
                    <a:srgbClr val="EEECE1">
                      <a:lumMod val="50000"/>
                    </a:srgbClr>
                  </a:solidFill>
                  <a:effectLst/>
                  <a:uLnTx/>
                  <a:uFillTx/>
                  <a:latin typeface="Calibri"/>
                  <a:ea typeface="+mn-ea"/>
                  <a:cs typeface="+mn-cs"/>
                </a:rPr>
                <a:t> wastewater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100" normalizeH="0" baseline="0" noProof="0" dirty="0">
                  <a:ln>
                    <a:noFill/>
                  </a:ln>
                  <a:solidFill>
                    <a:srgbClr val="EEECE1">
                      <a:lumMod val="50000"/>
                    </a:srgbClr>
                  </a:solidFill>
                  <a:effectLst/>
                  <a:uLnTx/>
                  <a:uFillTx/>
                  <a:latin typeface="Calibri"/>
                  <a:ea typeface="+mn-ea"/>
                  <a:cs typeface="+mn-cs"/>
                </a:rPr>
                <a:t>treatment plants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GE Booth, Clarkson &amp; Inglewood</a:t>
              </a:r>
              <a:endParaRPr kumimoji="0" lang="en-CA"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C4DF86AE-BE63-4058-8E27-E90B5B50A90C}"/>
              </a:ext>
            </a:extLst>
          </p:cNvPr>
          <p:cNvGrpSpPr/>
          <p:nvPr/>
        </p:nvGrpSpPr>
        <p:grpSpPr>
          <a:xfrm>
            <a:off x="7696200" y="1149154"/>
            <a:ext cx="4099762" cy="2476660"/>
            <a:chOff x="7790696" y="1033545"/>
            <a:chExt cx="4099762" cy="2476660"/>
          </a:xfrm>
        </p:grpSpPr>
        <p:pic>
          <p:nvPicPr>
            <p:cNvPr id="2051" name="Picture 3"/>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8">
                      <a14:imgEffect>
                        <a14:backgroundRemoval t="3556" b="96889" l="4889" r="96889">
                          <a14:foregroundMark x1="76000" y1="69333" x2="76000" y2="69333"/>
                          <a14:foregroundMark x1="67556" y1="53333" x2="67556" y2="53333"/>
                          <a14:foregroundMark x1="72000" y1="56889" x2="72000" y2="56889"/>
                          <a14:foregroundMark x1="77778" y1="53778" x2="77778" y2="53778"/>
                          <a14:foregroundMark x1="78667" y1="53333" x2="78667" y2="53333"/>
                          <a14:foregroundMark x1="78667" y1="56444" x2="79111" y2="60000"/>
                          <a14:foregroundMark x1="78222" y1="61778" x2="78222" y2="61778"/>
                          <a14:foregroundMark x1="78222" y1="60444" x2="78222" y2="60444"/>
                          <a14:foregroundMark x1="78667" y1="61778" x2="79111" y2="63556"/>
                          <a14:foregroundMark x1="79111" y1="63556" x2="79111" y2="63556"/>
                          <a14:foregroundMark x1="81778" y1="59111" x2="81778" y2="59111"/>
                          <a14:foregroundMark x1="81778" y1="55556" x2="81778" y2="55556"/>
                          <a14:foregroundMark x1="81778" y1="53333" x2="81778" y2="53333"/>
                          <a14:foregroundMark x1="70667" y1="74222" x2="70667" y2="74222"/>
                          <a14:foregroundMark x1="55556" y1="55111" x2="55556" y2="55111"/>
                          <a14:foregroundMark x1="55111" y1="45778" x2="55111" y2="45778"/>
                          <a14:foregroundMark x1="59556" y1="44000" x2="62222" y2="48000"/>
                          <a14:foregroundMark x1="67111" y1="51111" x2="67111" y2="51111"/>
                          <a14:foregroundMark x1="68889" y1="50667" x2="68889" y2="50667"/>
                          <a14:foregroundMark x1="68889" y1="44000" x2="68889" y2="44000"/>
                          <a14:foregroundMark x1="65333" y1="40889" x2="65333" y2="40889"/>
                          <a14:foregroundMark x1="77333" y1="47556" x2="77333" y2="47556"/>
                          <a14:foregroundMark x1="36889" y1="43111" x2="36889" y2="43111"/>
                          <a14:foregroundMark x1="50667" y1="45333" x2="50667" y2="45333"/>
                          <a14:foregroundMark x1="48000" y1="48000" x2="48000" y2="48000"/>
                          <a14:foregroundMark x1="80889" y1="46667" x2="80889" y2="46667"/>
                          <a14:foregroundMark x1="73333" y1="44000" x2="73333" y2="44000"/>
                          <a14:foregroundMark x1="69778" y1="42667" x2="69778" y2="42667"/>
                          <a14:foregroundMark x1="79556" y1="46222" x2="79556" y2="46222"/>
                          <a14:foregroundMark x1="83556" y1="47111" x2="83556" y2="47111"/>
                          <a14:foregroundMark x1="76444" y1="45333" x2="76444" y2="45333"/>
                          <a14:foregroundMark x1="76444" y1="44444" x2="76444" y2="44444"/>
                          <a14:foregroundMark x1="76000" y1="42222" x2="76000" y2="42222"/>
                          <a14:foregroundMark x1="52000" y1="36000" x2="52000" y2="36000"/>
                          <a14:foregroundMark x1="55556" y1="34667" x2="55556" y2="34667"/>
                          <a14:foregroundMark x1="34667" y1="40889" x2="34667" y2="40889"/>
                          <a14:foregroundMark x1="32444" y1="38667" x2="32444" y2="38667"/>
                          <a14:foregroundMark x1="30222" y1="36444" x2="30222" y2="36444"/>
                          <a14:foregroundMark x1="27111" y1="35111" x2="27111" y2="35111"/>
                          <a14:foregroundMark x1="24889" y1="33333" x2="24889" y2="33333"/>
                          <a14:foregroundMark x1="19556" y1="32889" x2="19556" y2="32889"/>
                          <a14:foregroundMark x1="16889" y1="31556" x2="16889" y2="31556"/>
                          <a14:foregroundMark x1="21778" y1="31111" x2="21778" y2="31111"/>
                          <a14:foregroundMark x1="23556" y1="31111" x2="23556" y2="31111"/>
                          <a14:foregroundMark x1="23111" y1="58222" x2="23111" y2="58222"/>
                          <a14:foregroundMark x1="20000" y1="55556" x2="20000" y2="55556"/>
                          <a14:foregroundMark x1="17333" y1="40444" x2="17333" y2="40444"/>
                          <a14:foregroundMark x1="17333" y1="46667" x2="17333" y2="46667"/>
                          <a14:foregroundMark x1="17778" y1="52889" x2="17778" y2="52889"/>
                          <a14:foregroundMark x1="43111" y1="20889" x2="43111" y2="20889"/>
                        </a14:backgroundRemoval>
                      </a14:imgEffect>
                    </a14:imgLayer>
                  </a14:imgProps>
                </a:ext>
                <a:ext uri="{28A0092B-C50C-407E-A947-70E740481C1C}">
                  <a14:useLocalDpi xmlns:a14="http://schemas.microsoft.com/office/drawing/2010/main" val="0"/>
                </a:ext>
              </a:extLst>
            </a:blip>
            <a:srcRect/>
            <a:stretch>
              <a:fillRect/>
            </a:stretch>
          </p:blipFill>
          <p:spPr bwMode="auto">
            <a:xfrm>
              <a:off x="8881129" y="1033545"/>
              <a:ext cx="1918897" cy="191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a:extLst>
                <a:ext uri="{FF2B5EF4-FFF2-40B4-BE49-F238E27FC236}">
                  <a16:creationId xmlns:a16="http://schemas.microsoft.com/office/drawing/2014/main" id="{E8C199B6-BFE5-4629-A307-60629CF96392}"/>
                </a:ext>
              </a:extLst>
            </p:cNvPr>
            <p:cNvSpPr txBox="1"/>
            <p:nvPr/>
          </p:nvSpPr>
          <p:spPr>
            <a:xfrm>
              <a:off x="7790696" y="2756152"/>
              <a:ext cx="4099762" cy="7540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100" normalizeH="0" baseline="0" noProof="0" dirty="0">
                  <a:ln>
                    <a:noFill/>
                  </a:ln>
                  <a:solidFill>
                    <a:srgbClr val="0066B3"/>
                  </a:solidFill>
                  <a:effectLst/>
                  <a:uLnTx/>
                  <a:uFillTx/>
                  <a:latin typeface="Calibri"/>
                  <a:ea typeface="+mn-ea"/>
                  <a:cs typeface="+mn-cs"/>
                </a:rPr>
                <a:t>2 water treatment plants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Arthur P. Kennedy &amp; Lorne Park</a:t>
              </a:r>
              <a:endParaRPr kumimoji="0" lang="en-CA"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3F9520F0-C967-4942-96A1-91A098A192BB}"/>
              </a:ext>
            </a:extLst>
          </p:cNvPr>
          <p:cNvGrpSpPr/>
          <p:nvPr/>
        </p:nvGrpSpPr>
        <p:grpSpPr>
          <a:xfrm>
            <a:off x="899029" y="1973533"/>
            <a:ext cx="2221316" cy="1858953"/>
            <a:chOff x="899029" y="1973533"/>
            <a:chExt cx="2221316" cy="1858953"/>
          </a:xfrm>
        </p:grpSpPr>
        <p:grpSp>
          <p:nvGrpSpPr>
            <p:cNvPr id="12" name="Group 11">
              <a:extLst>
                <a:ext uri="{FF2B5EF4-FFF2-40B4-BE49-F238E27FC236}">
                  <a16:creationId xmlns:a16="http://schemas.microsoft.com/office/drawing/2014/main" id="{FB9E2908-720C-4AF9-ACBE-BDFDF22518BA}"/>
                </a:ext>
              </a:extLst>
            </p:cNvPr>
            <p:cNvGrpSpPr/>
            <p:nvPr/>
          </p:nvGrpSpPr>
          <p:grpSpPr>
            <a:xfrm>
              <a:off x="899029" y="1973533"/>
              <a:ext cx="2209800" cy="1858953"/>
              <a:chOff x="899029" y="1973533"/>
              <a:chExt cx="2209800" cy="1858953"/>
            </a:xfrm>
          </p:grpSpPr>
          <p:sp>
            <p:nvSpPr>
              <p:cNvPr id="48" name="TextBox 47"/>
              <p:cNvSpPr txBox="1"/>
              <p:nvPr/>
            </p:nvSpPr>
            <p:spPr>
              <a:xfrm>
                <a:off x="972446" y="3078433"/>
                <a:ext cx="2060441" cy="7540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100" normalizeH="0" baseline="0" noProof="0" dirty="0">
                    <a:ln>
                      <a:noFill/>
                    </a:ln>
                    <a:solidFill>
                      <a:srgbClr val="0066B3"/>
                    </a:solidFill>
                    <a:effectLst/>
                    <a:uLnTx/>
                    <a:uFillTx/>
                    <a:latin typeface="Calibri"/>
                    <a:ea typeface="+mn-ea"/>
                    <a:cs typeface="+mn-cs"/>
                  </a:rPr>
                  <a:t>1.51 million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residents</a:t>
                </a:r>
                <a:endParaRPr kumimoji="0" lang="en-C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descr="A group of people posing for a photo&#10;&#10;Description automatically generated">
                <a:extLst>
                  <a:ext uri="{FF2B5EF4-FFF2-40B4-BE49-F238E27FC236}">
                    <a16:creationId xmlns:a16="http://schemas.microsoft.com/office/drawing/2014/main" id="{61E67F0A-9145-41E4-9294-CDEF4CBAC711}"/>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99029" y="1973533"/>
                <a:ext cx="2209800" cy="1104900"/>
              </a:xfrm>
              <a:prstGeom prst="rect">
                <a:avLst/>
              </a:prstGeom>
            </p:spPr>
          </p:pic>
        </p:grpSp>
        <p:sp>
          <p:nvSpPr>
            <p:cNvPr id="11" name="TextBox 10">
              <a:extLst>
                <a:ext uri="{FF2B5EF4-FFF2-40B4-BE49-F238E27FC236}">
                  <a16:creationId xmlns:a16="http://schemas.microsoft.com/office/drawing/2014/main" id="{824DC466-A082-46AB-81D3-27155F4B3814}"/>
                </a:ext>
              </a:extLst>
            </p:cNvPr>
            <p:cNvSpPr txBox="1"/>
            <p:nvPr/>
          </p:nvSpPr>
          <p:spPr>
            <a:xfrm>
              <a:off x="910545" y="2939534"/>
              <a:ext cx="22098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600" b="0" i="0" u="none" strike="noStrike" kern="1200" cap="none" spc="0" normalizeH="0" baseline="0" noProof="0" dirty="0">
                  <a:ln>
                    <a:noFill/>
                  </a:ln>
                  <a:solidFill>
                    <a:prstClr val="black"/>
                  </a:solidFill>
                  <a:effectLst/>
                  <a:uLnTx/>
                  <a:uFillTx/>
                  <a:latin typeface="Calibri"/>
                  <a:ea typeface="+mn-ea"/>
                  <a:cs typeface="+mn-cs"/>
                  <a:hlinkClick r:id="rId11" tooltip="http://www.allwhitebackground.com/people.html"/>
                </a:rPr>
                <a:t>This Photo</a:t>
              </a:r>
              <a:r>
                <a:rPr kumimoji="0" lang="en-CA" sz="6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CA" sz="600" b="0" i="0" u="none" strike="noStrike" kern="1200" cap="none" spc="0" normalizeH="0" baseline="0" noProof="0" dirty="0">
                  <a:ln>
                    <a:noFill/>
                  </a:ln>
                  <a:solidFill>
                    <a:prstClr val="black"/>
                  </a:solidFill>
                  <a:effectLst/>
                  <a:uLnTx/>
                  <a:uFillTx/>
                  <a:latin typeface="Calibri"/>
                  <a:ea typeface="+mn-ea"/>
                  <a:cs typeface="+mn-cs"/>
                  <a:hlinkClick r:id="rId12" tooltip="https://creativecommons.org/licenses/by-nc/3.0/"/>
                </a:rPr>
                <a:t>CC BY-NC</a:t>
              </a:r>
              <a:endParaRPr kumimoji="0" lang="en-CA" sz="6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51463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267909" y="2023110"/>
            <a:ext cx="2469624" cy="2846070"/>
          </a:xfrm>
        </p:spPr>
        <p:txBody>
          <a:bodyPr vert="horz" lIns="91440" tIns="45720" rIns="91440" bIns="45720" rtlCol="0" anchor="ctr">
            <a:normAutofit/>
          </a:bodyPr>
          <a:lstStyle/>
          <a:p>
            <a:pPr defTabSz="914400">
              <a:lnSpc>
                <a:spcPct val="90000"/>
              </a:lnSpc>
            </a:pPr>
            <a:r>
              <a:rPr lang="en-US" sz="3700" kern="1200">
                <a:solidFill>
                  <a:schemeClr val="tx1"/>
                </a:solidFill>
                <a:latin typeface="+mj-lt"/>
                <a:ea typeface="+mj-ea"/>
                <a:cs typeface="+mj-cs"/>
              </a:rPr>
              <a:t>Investing in our Water</a:t>
            </a:r>
          </a:p>
        </p:txBody>
      </p:sp>
      <p:sp>
        <p:nvSpPr>
          <p:cNvPr id="33" name="Rectangle 3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Online Media 7" title="Investing In water">
            <a:hlinkClick r:id="" action="ppaction://media"/>
            <a:extLst>
              <a:ext uri="{FF2B5EF4-FFF2-40B4-BE49-F238E27FC236}">
                <a16:creationId xmlns:a16="http://schemas.microsoft.com/office/drawing/2014/main" id="{42DA119D-44D9-444F-B152-3C781A1F4893}"/>
              </a:ext>
            </a:extLst>
          </p:cNvPr>
          <p:cNvPicPr>
            <a:picLocks noRot="1" noChangeAspect="1"/>
          </p:cNvPicPr>
          <p:nvPr>
            <a:videoFile r:link="rId1"/>
          </p:nvPr>
        </p:nvPicPr>
        <p:blipFill>
          <a:blip r:embed="rId4"/>
          <a:stretch>
            <a:fillRect/>
          </a:stretch>
        </p:blipFill>
        <p:spPr>
          <a:xfrm>
            <a:off x="545238" y="1324642"/>
            <a:ext cx="7608304" cy="4279671"/>
          </a:xfrm>
          <a:prstGeom prst="rect">
            <a:avLst/>
          </a:prstGeom>
        </p:spPr>
      </p:pic>
      <p:sp>
        <p:nvSpPr>
          <p:cNvPr id="37" name="Rectangle 3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345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7F265E-E490-4390-BC51-783308FB81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159" y="0"/>
            <a:ext cx="9906000" cy="6858000"/>
          </a:xfrm>
          <a:prstGeom prst="rect">
            <a:avLst/>
          </a:prstGeom>
        </p:spPr>
      </p:pic>
      <p:sp>
        <p:nvSpPr>
          <p:cNvPr id="7" name="TextBox 6">
            <a:extLst>
              <a:ext uri="{FF2B5EF4-FFF2-40B4-BE49-F238E27FC236}">
                <a16:creationId xmlns:a16="http://schemas.microsoft.com/office/drawing/2014/main" id="{7803B1E8-E7F1-4825-BB83-1475BDF4A498}"/>
              </a:ext>
            </a:extLst>
          </p:cNvPr>
          <p:cNvSpPr txBox="1"/>
          <p:nvPr/>
        </p:nvSpPr>
        <p:spPr>
          <a:xfrm>
            <a:off x="6934200" y="1524000"/>
            <a:ext cx="1219201" cy="338554"/>
          </a:xfrm>
          <a:prstGeom prst="rect">
            <a:avLst/>
          </a:prstGeom>
          <a:solidFill>
            <a:schemeClr val="tx1">
              <a:lumMod val="75000"/>
              <a:lumOff val="2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6F552D45-F480-4464-A2E8-F8F6F1F6918E}"/>
              </a:ext>
            </a:extLst>
          </p:cNvPr>
          <p:cNvSpPr txBox="1"/>
          <p:nvPr/>
        </p:nvSpPr>
        <p:spPr>
          <a:xfrm>
            <a:off x="3200400" y="3657600"/>
            <a:ext cx="1066801" cy="338554"/>
          </a:xfrm>
          <a:prstGeom prst="rect">
            <a:avLst/>
          </a:prstGeom>
          <a:solidFill>
            <a:schemeClr val="tx1">
              <a:lumMod val="75000"/>
              <a:lumOff val="2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E4EAAADB-074D-4714-AFA1-EB5F92780372}"/>
              </a:ext>
            </a:extLst>
          </p:cNvPr>
          <p:cNvSpPr txBox="1"/>
          <p:nvPr/>
        </p:nvSpPr>
        <p:spPr>
          <a:xfrm>
            <a:off x="2667000" y="2286000"/>
            <a:ext cx="1295401" cy="338554"/>
          </a:xfrm>
          <a:prstGeom prst="rect">
            <a:avLst/>
          </a:prstGeom>
          <a:solidFill>
            <a:schemeClr val="tx1">
              <a:lumMod val="75000"/>
              <a:lumOff val="2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10F788F8-D56E-4F05-8214-73DA175D9009}"/>
              </a:ext>
            </a:extLst>
          </p:cNvPr>
          <p:cNvSpPr txBox="1"/>
          <p:nvPr/>
        </p:nvSpPr>
        <p:spPr>
          <a:xfrm>
            <a:off x="4572000" y="652046"/>
            <a:ext cx="1371600" cy="338554"/>
          </a:xfrm>
          <a:prstGeom prst="rect">
            <a:avLst/>
          </a:prstGeom>
          <a:solidFill>
            <a:schemeClr val="tx1">
              <a:lumMod val="75000"/>
              <a:lumOff val="2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2975E066-A892-46BF-9983-AD9C12389EDB}"/>
              </a:ext>
            </a:extLst>
          </p:cNvPr>
          <p:cNvSpPr txBox="1"/>
          <p:nvPr/>
        </p:nvSpPr>
        <p:spPr>
          <a:xfrm>
            <a:off x="9448800" y="482769"/>
            <a:ext cx="533400" cy="338554"/>
          </a:xfrm>
          <a:prstGeom prst="rect">
            <a:avLst/>
          </a:prstGeom>
          <a:solidFill>
            <a:schemeClr val="tx1">
              <a:lumMod val="75000"/>
              <a:lumOff val="25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B42C29D1-11A3-4BDA-B892-313958F41DD9}"/>
              </a:ext>
            </a:extLst>
          </p:cNvPr>
          <p:cNvSpPr txBox="1"/>
          <p:nvPr/>
        </p:nvSpPr>
        <p:spPr>
          <a:xfrm>
            <a:off x="5715000" y="4495800"/>
            <a:ext cx="1295401" cy="338554"/>
          </a:xfrm>
          <a:prstGeom prst="rect">
            <a:avLst/>
          </a:prstGeom>
          <a:solidFill>
            <a:schemeClr val="tx1">
              <a:lumMod val="75000"/>
              <a:lumOff val="2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61C02973-AB32-42AA-B754-56C831818EA0}"/>
              </a:ext>
            </a:extLst>
          </p:cNvPr>
          <p:cNvSpPr txBox="1"/>
          <p:nvPr/>
        </p:nvSpPr>
        <p:spPr>
          <a:xfrm>
            <a:off x="4413614" y="3176826"/>
            <a:ext cx="4958986"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Calibri"/>
                <a:ea typeface="+mn-ea"/>
                <a:cs typeface="+mn-cs"/>
              </a:rPr>
              <a:t>THE WATER CYCLE</a:t>
            </a:r>
            <a:endParaRPr kumimoji="0" lang="en-CA" sz="5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074B1851-BA55-4181-92A9-404235F6D937}"/>
              </a:ext>
            </a:extLst>
          </p:cNvPr>
          <p:cNvSpPr txBox="1"/>
          <p:nvPr/>
        </p:nvSpPr>
        <p:spPr>
          <a:xfrm>
            <a:off x="9463668" y="466774"/>
            <a:ext cx="503664" cy="338554"/>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Sun</a:t>
            </a:r>
            <a:endParaRPr kumimoji="0" lang="en-CA"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060D890C-39C9-43D5-8D62-C1B425A4ECF3}"/>
              </a:ext>
            </a:extLst>
          </p:cNvPr>
          <p:cNvSpPr txBox="1"/>
          <p:nvPr/>
        </p:nvSpPr>
        <p:spPr>
          <a:xfrm>
            <a:off x="5714568" y="4495800"/>
            <a:ext cx="126515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Lake Ontario</a:t>
            </a:r>
            <a:endParaRPr kumimoji="0" lang="en-CA"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77E6047F-FA30-46D3-BC37-15431BB4408B}"/>
              </a:ext>
            </a:extLst>
          </p:cNvPr>
          <p:cNvSpPr txBox="1"/>
          <p:nvPr/>
        </p:nvSpPr>
        <p:spPr>
          <a:xfrm>
            <a:off x="2667000" y="2286000"/>
            <a:ext cx="127329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Precipitation</a:t>
            </a:r>
            <a:endParaRPr kumimoji="0" lang="en-CA"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69EC2152-CCE1-4846-B992-96E8AD005EDA}"/>
              </a:ext>
            </a:extLst>
          </p:cNvPr>
          <p:cNvSpPr txBox="1"/>
          <p:nvPr/>
        </p:nvSpPr>
        <p:spPr>
          <a:xfrm>
            <a:off x="4577325" y="660305"/>
            <a:ext cx="136095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Condensation</a:t>
            </a:r>
            <a:endParaRPr kumimoji="0" lang="en-CA"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0AF25876-B8AE-4556-A23A-634CEBB226FD}"/>
              </a:ext>
            </a:extLst>
          </p:cNvPr>
          <p:cNvSpPr txBox="1"/>
          <p:nvPr/>
        </p:nvSpPr>
        <p:spPr>
          <a:xfrm>
            <a:off x="6947942" y="1524000"/>
            <a:ext cx="120545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Evaporation</a:t>
            </a:r>
            <a:endParaRPr kumimoji="0" lang="en-CA"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682C5ED5-9F7A-48DE-81A0-23E7B2ACC680}"/>
              </a:ext>
            </a:extLst>
          </p:cNvPr>
          <p:cNvSpPr txBox="1"/>
          <p:nvPr/>
        </p:nvSpPr>
        <p:spPr>
          <a:xfrm>
            <a:off x="3320638" y="3645725"/>
            <a:ext cx="76335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Runoff</a:t>
            </a:r>
            <a:endParaRPr kumimoji="0" lang="en-CA" sz="16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1466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7" name="Group 16"/>
          <p:cNvGrpSpPr/>
          <p:nvPr/>
        </p:nvGrpSpPr>
        <p:grpSpPr>
          <a:xfrm>
            <a:off x="2898542" y="330348"/>
            <a:ext cx="6394914" cy="2133600"/>
            <a:chOff x="1374543" y="838200"/>
            <a:chExt cx="6394914" cy="2133600"/>
          </a:xfrm>
        </p:grpSpPr>
        <p:sp>
          <p:nvSpPr>
            <p:cNvPr id="4" name="Rectangle 3"/>
            <p:cNvSpPr>
              <a:spLocks noChangeAspect="1"/>
            </p:cNvSpPr>
            <p:nvPr/>
          </p:nvSpPr>
          <p:spPr>
            <a:xfrm>
              <a:off x="1374543" y="838200"/>
              <a:ext cx="6394914" cy="2133600"/>
            </a:xfrm>
            <a:prstGeom prst="rect">
              <a:avLst/>
            </a:prstGeom>
            <a:solidFill>
              <a:schemeClr val="tx1">
                <a:lumMod val="85000"/>
                <a:lumOff val="15000"/>
              </a:schemeClr>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15"/>
            <p:cNvGrpSpPr/>
            <p:nvPr/>
          </p:nvGrpSpPr>
          <p:grpSpPr>
            <a:xfrm>
              <a:off x="1603143" y="933125"/>
              <a:ext cx="5937714" cy="1962475"/>
              <a:chOff x="1905000" y="949577"/>
              <a:chExt cx="5937714" cy="1962475"/>
            </a:xfrm>
          </p:grpSpPr>
          <p:pic>
            <p:nvPicPr>
              <p:cNvPr id="11"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949577"/>
                <a:ext cx="1089332" cy="19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3053677" y="949577"/>
                <a:ext cx="4789037" cy="1962475"/>
                <a:chOff x="3053677" y="949577"/>
                <a:chExt cx="4789037" cy="1962475"/>
              </a:xfrm>
            </p:grpSpPr>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6087" y="949577"/>
                  <a:ext cx="1676627" cy="19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3053677" y="955614"/>
                  <a:ext cx="3036646" cy="1950402"/>
                  <a:chOff x="2819400" y="955614"/>
                  <a:chExt cx="3036646" cy="1950402"/>
                </a:xfrm>
              </p:grpSpPr>
              <p:pic>
                <p:nvPicPr>
                  <p:cNvPr id="12" name="Picture 31" descr="glass_of_water"/>
                  <p:cNvPicPr>
                    <a:picLocks noChangeAspect="1" noChangeArrowheads="1"/>
                  </p:cNvPicPr>
                  <p:nvPr/>
                </p:nvPicPr>
                <p:blipFill rotWithShape="1">
                  <a:blip r:embed="rId5">
                    <a:extLst>
                      <a:ext uri="{28A0092B-C50C-407E-A947-70E740481C1C}">
                        <a14:useLocalDpi xmlns:a14="http://schemas.microsoft.com/office/drawing/2010/main" val="0"/>
                      </a:ext>
                    </a:extLst>
                  </a:blip>
                  <a:srcRect l="25762" t="3588" r="3371" b="3631"/>
                  <a:stretch/>
                </p:blipFill>
                <p:spPr bwMode="auto">
                  <a:xfrm>
                    <a:off x="2819400" y="955614"/>
                    <a:ext cx="1454761" cy="195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653" r="14591"/>
                  <a:stretch/>
                </p:blipFill>
                <p:spPr bwMode="auto">
                  <a:xfrm>
                    <a:off x="4343400" y="955615"/>
                    <a:ext cx="1512646" cy="194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grpSp>
        <p:nvGrpSpPr>
          <p:cNvPr id="8" name="Group 7"/>
          <p:cNvGrpSpPr>
            <a:grpSpLocks noChangeAspect="1"/>
          </p:cNvGrpSpPr>
          <p:nvPr/>
        </p:nvGrpSpPr>
        <p:grpSpPr>
          <a:xfrm>
            <a:off x="4123374" y="4139776"/>
            <a:ext cx="3784190" cy="2547010"/>
            <a:chOff x="1676400" y="4114800"/>
            <a:chExt cx="4017043" cy="2703736"/>
          </a:xfrm>
        </p:grpSpPr>
        <p:sp>
          <p:nvSpPr>
            <p:cNvPr id="5" name="Oval 4"/>
            <p:cNvSpPr/>
            <p:nvPr/>
          </p:nvSpPr>
          <p:spPr>
            <a:xfrm>
              <a:off x="1676400" y="4114800"/>
              <a:ext cx="4017043" cy="2703736"/>
            </a:xfrm>
            <a:prstGeom prst="ellipse">
              <a:avLst/>
            </a:prstGeom>
            <a:solidFill>
              <a:schemeClr val="tx1">
                <a:lumMod val="85000"/>
                <a:lumOff val="15000"/>
              </a:schemeClr>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6" name="Picture 2" descr="C:\Users\69395\AppData\Local\Microsoft\Windows\Temporary Internet Files\Content.IE5\NLPRJ8IH\iStock_000077345999_Lar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7448" y="4218242"/>
              <a:ext cx="3754946" cy="24968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18" name="Bent Arrow 17"/>
          <p:cNvSpPr/>
          <p:nvPr/>
        </p:nvSpPr>
        <p:spPr>
          <a:xfrm rot="5400000">
            <a:off x="9219651" y="940434"/>
            <a:ext cx="1695911" cy="1186645"/>
          </a:xfrm>
          <a:prstGeom prst="bentArrow">
            <a:avLst/>
          </a:prstGeom>
          <a:solidFill>
            <a:srgbClr val="733F0B"/>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747" tIns="234193" rIns="203747" bIns="23419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CA"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Bent Arrow 19"/>
          <p:cNvSpPr/>
          <p:nvPr/>
        </p:nvSpPr>
        <p:spPr>
          <a:xfrm>
            <a:off x="1443439" y="609600"/>
            <a:ext cx="1226503" cy="1732543"/>
          </a:xfrm>
          <a:prstGeom prst="bentArrow">
            <a:avLst/>
          </a:pr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747" tIns="234193" rIns="203747" bIns="23419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CA"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Bent Arrow 21"/>
          <p:cNvSpPr/>
          <p:nvPr/>
        </p:nvSpPr>
        <p:spPr>
          <a:xfrm rot="16200000">
            <a:off x="1965963" y="4454028"/>
            <a:ext cx="1197452" cy="1881026"/>
          </a:xfrm>
          <a:prstGeom prst="bentArrow">
            <a:avLst/>
          </a:prstGeom>
          <a:solidFill>
            <a:schemeClr val="bg2">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747" tIns="234193" rIns="203747" bIns="23419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CA"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Bent Arrow 28"/>
          <p:cNvSpPr/>
          <p:nvPr/>
        </p:nvSpPr>
        <p:spPr>
          <a:xfrm rot="10800000">
            <a:off x="8210561" y="4795814"/>
            <a:ext cx="1857046" cy="1197450"/>
          </a:xfrm>
          <a:prstGeom prst="bentArrow">
            <a:avLst/>
          </a:pr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747" tIns="234193" rIns="203747" bIns="23419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CA"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ctangle 20"/>
          <p:cNvSpPr/>
          <p:nvPr/>
        </p:nvSpPr>
        <p:spPr>
          <a:xfrm>
            <a:off x="2921411" y="2342143"/>
            <a:ext cx="6041122" cy="1938992"/>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541" cmpd="sng">
                  <a:solidFill>
                    <a:prstClr val="black"/>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HUMAN WATER CYCLE</a:t>
            </a:r>
          </a:p>
        </p:txBody>
      </p:sp>
      <p:grpSp>
        <p:nvGrpSpPr>
          <p:cNvPr id="2" name="Group 1">
            <a:extLst>
              <a:ext uri="{FF2B5EF4-FFF2-40B4-BE49-F238E27FC236}">
                <a16:creationId xmlns:a16="http://schemas.microsoft.com/office/drawing/2014/main" id="{A5837C1F-952B-4B28-88B4-EC2A6B8AA7E9}"/>
              </a:ext>
            </a:extLst>
          </p:cNvPr>
          <p:cNvGrpSpPr/>
          <p:nvPr/>
        </p:nvGrpSpPr>
        <p:grpSpPr>
          <a:xfrm>
            <a:off x="100337" y="2375139"/>
            <a:ext cx="3902741" cy="2259715"/>
            <a:chOff x="241762" y="2556846"/>
            <a:chExt cx="3509959" cy="2026533"/>
          </a:xfrm>
        </p:grpSpPr>
        <p:pic>
          <p:nvPicPr>
            <p:cNvPr id="23" name="Picture 3">
              <a:extLst>
                <a:ext uri="{FF2B5EF4-FFF2-40B4-BE49-F238E27FC236}">
                  <a16:creationId xmlns:a16="http://schemas.microsoft.com/office/drawing/2014/main" id="{57654ACD-D60C-4E97-BDE4-410310E75C4A}"/>
                </a:ext>
              </a:extLst>
            </p:cNvPr>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3556" b="96889" l="4889" r="96889">
                          <a14:foregroundMark x1="76000" y1="69333" x2="76000" y2="69333"/>
                          <a14:foregroundMark x1="67556" y1="53333" x2="67556" y2="53333"/>
                          <a14:foregroundMark x1="72000" y1="56889" x2="72000" y2="56889"/>
                          <a14:foregroundMark x1="77778" y1="53778" x2="77778" y2="53778"/>
                          <a14:foregroundMark x1="78667" y1="53333" x2="78667" y2="53333"/>
                          <a14:foregroundMark x1="78667" y1="56444" x2="79111" y2="60000"/>
                          <a14:foregroundMark x1="78222" y1="61778" x2="78222" y2="61778"/>
                          <a14:foregroundMark x1="78222" y1="60444" x2="78222" y2="60444"/>
                          <a14:foregroundMark x1="78667" y1="61778" x2="79111" y2="63556"/>
                          <a14:foregroundMark x1="79111" y1="63556" x2="79111" y2="63556"/>
                          <a14:foregroundMark x1="81778" y1="59111" x2="81778" y2="59111"/>
                          <a14:foregroundMark x1="81778" y1="55556" x2="81778" y2="55556"/>
                          <a14:foregroundMark x1="81778" y1="53333" x2="81778" y2="53333"/>
                          <a14:foregroundMark x1="70667" y1="74222" x2="70667" y2="74222"/>
                          <a14:foregroundMark x1="55556" y1="55111" x2="55556" y2="55111"/>
                          <a14:foregroundMark x1="55111" y1="45778" x2="55111" y2="45778"/>
                          <a14:foregroundMark x1="59556" y1="44000" x2="62222" y2="48000"/>
                          <a14:foregroundMark x1="67111" y1="51111" x2="67111" y2="51111"/>
                          <a14:foregroundMark x1="68889" y1="50667" x2="68889" y2="50667"/>
                          <a14:foregroundMark x1="68889" y1="44000" x2="68889" y2="44000"/>
                          <a14:foregroundMark x1="65333" y1="40889" x2="65333" y2="40889"/>
                          <a14:foregroundMark x1="77333" y1="47556" x2="77333" y2="47556"/>
                          <a14:foregroundMark x1="36889" y1="43111" x2="36889" y2="43111"/>
                          <a14:foregroundMark x1="50667" y1="45333" x2="50667" y2="45333"/>
                          <a14:foregroundMark x1="48000" y1="48000" x2="48000" y2="48000"/>
                          <a14:foregroundMark x1="80889" y1="46667" x2="80889" y2="46667"/>
                          <a14:foregroundMark x1="73333" y1="44000" x2="73333" y2="44000"/>
                          <a14:foregroundMark x1="69778" y1="42667" x2="69778" y2="42667"/>
                          <a14:foregroundMark x1="79556" y1="46222" x2="79556" y2="46222"/>
                          <a14:foregroundMark x1="83556" y1="47111" x2="83556" y2="47111"/>
                          <a14:foregroundMark x1="76444" y1="45333" x2="76444" y2="45333"/>
                          <a14:foregroundMark x1="76444" y1="44444" x2="76444" y2="44444"/>
                          <a14:foregroundMark x1="76000" y1="42222" x2="76000" y2="42222"/>
                          <a14:foregroundMark x1="52000" y1="36000" x2="52000" y2="36000"/>
                          <a14:foregroundMark x1="55556" y1="34667" x2="55556" y2="34667"/>
                          <a14:foregroundMark x1="34667" y1="40889" x2="34667" y2="40889"/>
                          <a14:foregroundMark x1="32444" y1="38667" x2="32444" y2="38667"/>
                          <a14:foregroundMark x1="30222" y1="36444" x2="30222" y2="36444"/>
                          <a14:foregroundMark x1="27111" y1="35111" x2="27111" y2="35111"/>
                          <a14:foregroundMark x1="24889" y1="33333" x2="24889" y2="33333"/>
                          <a14:foregroundMark x1="19556" y1="32889" x2="19556" y2="32889"/>
                          <a14:foregroundMark x1="16889" y1="31556" x2="16889" y2="31556"/>
                          <a14:foregroundMark x1="21778" y1="31111" x2="21778" y2="31111"/>
                          <a14:foregroundMark x1="23556" y1="31111" x2="23556" y2="31111"/>
                          <a14:foregroundMark x1="23111" y1="58222" x2="23111" y2="58222"/>
                          <a14:foregroundMark x1="20000" y1="55556" x2="20000" y2="55556"/>
                          <a14:foregroundMark x1="17333" y1="40444" x2="17333" y2="40444"/>
                          <a14:foregroundMark x1="17333" y1="46667" x2="17333" y2="46667"/>
                          <a14:foregroundMark x1="17778" y1="52889" x2="17778" y2="52889"/>
                          <a14:foregroundMark x1="43111" y1="20889" x2="43111" y2="20889"/>
                        </a14:backgroundRemoval>
                      </a14:imgEffect>
                    </a14:imgLayer>
                  </a14:imgProps>
                </a:ext>
                <a:ext uri="{28A0092B-C50C-407E-A947-70E740481C1C}">
                  <a14:useLocalDpi xmlns:a14="http://schemas.microsoft.com/office/drawing/2010/main" val="0"/>
                </a:ext>
              </a:extLst>
            </a:blip>
            <a:srcRect/>
            <a:stretch>
              <a:fillRect/>
            </a:stretch>
          </p:blipFill>
          <p:spPr bwMode="auto">
            <a:xfrm>
              <a:off x="838777" y="2556846"/>
              <a:ext cx="1918897" cy="191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a:extLst>
                <a:ext uri="{FF2B5EF4-FFF2-40B4-BE49-F238E27FC236}">
                  <a16:creationId xmlns:a16="http://schemas.microsoft.com/office/drawing/2014/main" id="{A2CB63CC-ABA1-4C4B-BACF-344F326F0947}"/>
                </a:ext>
              </a:extLst>
            </p:cNvPr>
            <p:cNvSpPr txBox="1"/>
            <p:nvPr/>
          </p:nvSpPr>
          <p:spPr>
            <a:xfrm>
              <a:off x="241762" y="4196956"/>
              <a:ext cx="3509959" cy="3864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100" normalizeH="0" baseline="0" noProof="0" dirty="0">
                  <a:ln>
                    <a:noFill/>
                  </a:ln>
                  <a:solidFill>
                    <a:srgbClr val="0066B3"/>
                  </a:solidFill>
                  <a:effectLst/>
                  <a:uLnTx/>
                  <a:uFillTx/>
                  <a:latin typeface="Calibri"/>
                  <a:ea typeface="+mn-ea"/>
                  <a:cs typeface="+mn-cs"/>
                </a:rPr>
                <a:t>Water Treatment Plant</a:t>
              </a:r>
            </a:p>
          </p:txBody>
        </p:sp>
      </p:grpSp>
      <p:grpSp>
        <p:nvGrpSpPr>
          <p:cNvPr id="31" name="Group 30">
            <a:extLst>
              <a:ext uri="{FF2B5EF4-FFF2-40B4-BE49-F238E27FC236}">
                <a16:creationId xmlns:a16="http://schemas.microsoft.com/office/drawing/2014/main" id="{1617E688-3DBB-4DE5-AD3A-A9934BAF2860}"/>
              </a:ext>
            </a:extLst>
          </p:cNvPr>
          <p:cNvGrpSpPr/>
          <p:nvPr/>
        </p:nvGrpSpPr>
        <p:grpSpPr>
          <a:xfrm>
            <a:off x="7514906" y="2241010"/>
            <a:ext cx="5105400" cy="2444664"/>
            <a:chOff x="7467600" y="2176313"/>
            <a:chExt cx="5105400" cy="2444664"/>
          </a:xfrm>
        </p:grpSpPr>
        <p:pic>
          <p:nvPicPr>
            <p:cNvPr id="32" name="Picture 3">
              <a:extLst>
                <a:ext uri="{FF2B5EF4-FFF2-40B4-BE49-F238E27FC236}">
                  <a16:creationId xmlns:a16="http://schemas.microsoft.com/office/drawing/2014/main" id="{FA642B8B-A5A2-4A21-BE2B-20670C5F32DA}"/>
                </a:ext>
              </a:extLst>
            </p:cNvPr>
            <p:cNvPicPr>
              <a:picLocks noChangeAspect="1" noChangeArrowheads="1"/>
            </p:cNvPicPr>
            <p:nvPr/>
          </p:nvPicPr>
          <p:blipFill>
            <a:blip r:embed="rId10">
              <a:extLst>
                <a:ext uri="{BEBA8EAE-BF5A-486C-A8C5-ECC9F3942E4B}">
                  <a14:imgProps xmlns:a14="http://schemas.microsoft.com/office/drawing/2010/main">
                    <a14:imgLayer r:embed="rId9">
                      <a14:imgEffect>
                        <a14:backgroundRemoval t="3556" b="96889" l="4889" r="96889">
                          <a14:foregroundMark x1="76000" y1="69333" x2="76000" y2="69333"/>
                          <a14:foregroundMark x1="67556" y1="53333" x2="67556" y2="53333"/>
                          <a14:foregroundMark x1="72000" y1="56889" x2="72000" y2="56889"/>
                          <a14:foregroundMark x1="77778" y1="53778" x2="77778" y2="53778"/>
                          <a14:foregroundMark x1="78667" y1="53333" x2="78667" y2="53333"/>
                          <a14:foregroundMark x1="78667" y1="56444" x2="79111" y2="60000"/>
                          <a14:foregroundMark x1="78222" y1="61778" x2="78222" y2="61778"/>
                          <a14:foregroundMark x1="78222" y1="60444" x2="78222" y2="60444"/>
                          <a14:foregroundMark x1="78667" y1="61778" x2="79111" y2="63556"/>
                          <a14:foregroundMark x1="79111" y1="63556" x2="79111" y2="63556"/>
                          <a14:foregroundMark x1="81778" y1="59111" x2="81778" y2="59111"/>
                          <a14:foregroundMark x1="81778" y1="55556" x2="81778" y2="55556"/>
                          <a14:foregroundMark x1="81778" y1="53333" x2="81778" y2="53333"/>
                          <a14:foregroundMark x1="70667" y1="74222" x2="70667" y2="74222"/>
                          <a14:foregroundMark x1="55556" y1="55111" x2="55556" y2="55111"/>
                          <a14:foregroundMark x1="55111" y1="45778" x2="55111" y2="45778"/>
                          <a14:foregroundMark x1="59556" y1="44000" x2="62222" y2="48000"/>
                          <a14:foregroundMark x1="67111" y1="51111" x2="67111" y2="51111"/>
                          <a14:foregroundMark x1="68889" y1="50667" x2="68889" y2="50667"/>
                          <a14:foregroundMark x1="68889" y1="44000" x2="68889" y2="44000"/>
                          <a14:foregroundMark x1="65333" y1="40889" x2="65333" y2="40889"/>
                          <a14:foregroundMark x1="77333" y1="47556" x2="77333" y2="47556"/>
                          <a14:foregroundMark x1="36889" y1="43111" x2="36889" y2="43111"/>
                          <a14:foregroundMark x1="50667" y1="45333" x2="50667" y2="45333"/>
                          <a14:foregroundMark x1="48000" y1="48000" x2="48000" y2="48000"/>
                          <a14:foregroundMark x1="80889" y1="46667" x2="80889" y2="46667"/>
                          <a14:foregroundMark x1="73333" y1="44000" x2="73333" y2="44000"/>
                          <a14:foregroundMark x1="69778" y1="42667" x2="69778" y2="42667"/>
                          <a14:foregroundMark x1="79556" y1="46222" x2="79556" y2="46222"/>
                          <a14:foregroundMark x1="83556" y1="47111" x2="83556" y2="47111"/>
                          <a14:foregroundMark x1="76444" y1="45333" x2="76444" y2="45333"/>
                          <a14:foregroundMark x1="76444" y1="44444" x2="76444" y2="44444"/>
                          <a14:foregroundMark x1="76000" y1="42222" x2="76000" y2="42222"/>
                          <a14:foregroundMark x1="52000" y1="36000" x2="52000" y2="36000"/>
                          <a14:foregroundMark x1="55556" y1="34667" x2="55556" y2="34667"/>
                          <a14:foregroundMark x1="34667" y1="40889" x2="34667" y2="40889"/>
                          <a14:foregroundMark x1="32444" y1="38667" x2="32444" y2="38667"/>
                          <a14:foregroundMark x1="30222" y1="36444" x2="30222" y2="36444"/>
                          <a14:foregroundMark x1="27111" y1="35111" x2="27111" y2="35111"/>
                          <a14:foregroundMark x1="24889" y1="33333" x2="24889" y2="33333"/>
                          <a14:foregroundMark x1="19556" y1="32889" x2="19556" y2="32889"/>
                          <a14:foregroundMark x1="16889" y1="31556" x2="16889" y2="31556"/>
                          <a14:foregroundMark x1="21778" y1="31111" x2="21778" y2="31111"/>
                          <a14:foregroundMark x1="23556" y1="31111" x2="23556" y2="31111"/>
                          <a14:foregroundMark x1="23111" y1="58222" x2="23111" y2="58222"/>
                          <a14:foregroundMark x1="20000" y1="55556" x2="20000" y2="55556"/>
                          <a14:foregroundMark x1="17333" y1="40444" x2="17333" y2="40444"/>
                          <a14:foregroundMark x1="17333" y1="46667" x2="17333" y2="46667"/>
                          <a14:foregroundMark x1="17778" y1="52889" x2="17778" y2="52889"/>
                          <a14:foregroundMark x1="43111" y1="20889" x2="43111" y2="20889"/>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flipH="1">
              <a:off x="9226991" y="2176313"/>
              <a:ext cx="1953555" cy="236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a:extLst>
                <a:ext uri="{FF2B5EF4-FFF2-40B4-BE49-F238E27FC236}">
                  <a16:creationId xmlns:a16="http://schemas.microsoft.com/office/drawing/2014/main" id="{B41F5ADA-2626-4440-9C0D-C17B37565145}"/>
                </a:ext>
              </a:extLst>
            </p:cNvPr>
            <p:cNvSpPr txBox="1"/>
            <p:nvPr/>
          </p:nvSpPr>
          <p:spPr>
            <a:xfrm>
              <a:off x="7467600" y="4190090"/>
              <a:ext cx="51054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100" normalizeH="0" baseline="0" noProof="0" dirty="0">
                  <a:ln>
                    <a:noFill/>
                  </a:ln>
                  <a:solidFill>
                    <a:srgbClr val="EEECE1">
                      <a:lumMod val="50000"/>
                    </a:srgbClr>
                  </a:solidFill>
                  <a:effectLst/>
                  <a:uLnTx/>
                  <a:uFillTx/>
                  <a:latin typeface="Calibri"/>
                  <a:ea typeface="+mn-ea"/>
                  <a:cs typeface="+mn-cs"/>
                </a:rPr>
                <a:t>Wastewater Treatment Plant</a:t>
              </a:r>
            </a:p>
          </p:txBody>
        </p:sp>
      </p:grpSp>
    </p:spTree>
    <p:extLst>
      <p:ext uri="{BB962C8B-B14F-4D97-AF65-F5344CB8AC3E}">
        <p14:creationId xmlns:p14="http://schemas.microsoft.com/office/powerpoint/2010/main" val="27659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9"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267909" y="2023110"/>
            <a:ext cx="2469624" cy="2846070"/>
          </a:xfrm>
        </p:spPr>
        <p:txBody>
          <a:bodyPr vert="horz" lIns="91440" tIns="45720" rIns="91440" bIns="45720" rtlCol="0" anchor="ctr">
            <a:normAutofit fontScale="90000"/>
          </a:bodyPr>
          <a:lstStyle/>
          <a:p>
            <a:pPr defTabSz="914400">
              <a:lnSpc>
                <a:spcPct val="90000"/>
              </a:lnSpc>
            </a:pPr>
            <a:r>
              <a:rPr lang="en-US" dirty="0">
                <a:solidFill>
                  <a:schemeClr val="tx1"/>
                </a:solidFill>
              </a:rPr>
              <a:t>Peel’s tap water from the Arthur P. Kennedy water treatment plant</a:t>
            </a:r>
            <a:endParaRPr lang="en-US" sz="3700" kern="1200" dirty="0">
              <a:solidFill>
                <a:schemeClr val="tx1"/>
              </a:solidFill>
            </a:endParaRPr>
          </a:p>
        </p:txBody>
      </p:sp>
      <p:sp>
        <p:nvSpPr>
          <p:cNvPr id="33" name="Rectangle 3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Online Media 2" title="Peel￢ﾀﾙs tap water from the Arthur P. Kennedy water treatment plant">
            <a:hlinkClick r:id="" action="ppaction://media"/>
            <a:extLst>
              <a:ext uri="{FF2B5EF4-FFF2-40B4-BE49-F238E27FC236}">
                <a16:creationId xmlns:a16="http://schemas.microsoft.com/office/drawing/2014/main" id="{2B297D99-A9B0-4AA8-AC37-AA0FBCEFF753}"/>
              </a:ext>
            </a:extLst>
          </p:cNvPr>
          <p:cNvPicPr>
            <a:picLocks noRot="1" noChangeAspect="1"/>
          </p:cNvPicPr>
          <p:nvPr>
            <a:videoFile r:link="rId1"/>
          </p:nvPr>
        </p:nvPicPr>
        <p:blipFill>
          <a:blip r:embed="rId4"/>
          <a:stretch>
            <a:fillRect/>
          </a:stretch>
        </p:blipFill>
        <p:spPr>
          <a:xfrm>
            <a:off x="454467" y="1265128"/>
            <a:ext cx="7693767" cy="4327744"/>
          </a:xfrm>
          <a:custGeom>
            <a:avLst/>
            <a:gdLst/>
            <a:ahLst/>
            <a:cxnLst/>
            <a:rect l="l" t="t" r="r" b="b"/>
            <a:pathLst>
              <a:path w="5051479" h="5503900">
                <a:moveTo>
                  <a:pt x="151948" y="0"/>
                </a:moveTo>
                <a:lnTo>
                  <a:pt x="4899531" y="0"/>
                </a:lnTo>
                <a:cubicBezTo>
                  <a:pt x="4983450" y="0"/>
                  <a:pt x="5051479" y="68029"/>
                  <a:pt x="5051479" y="151948"/>
                </a:cubicBezTo>
                <a:lnTo>
                  <a:pt x="5051479" y="5351952"/>
                </a:lnTo>
                <a:cubicBezTo>
                  <a:pt x="5051479" y="5435871"/>
                  <a:pt x="4983450" y="5503900"/>
                  <a:pt x="4899531" y="5503900"/>
                </a:cubicBezTo>
                <a:lnTo>
                  <a:pt x="151948" y="5503900"/>
                </a:lnTo>
                <a:cubicBezTo>
                  <a:pt x="68029" y="5503900"/>
                  <a:pt x="0" y="5435871"/>
                  <a:pt x="0" y="5351952"/>
                </a:cubicBezTo>
                <a:lnTo>
                  <a:pt x="0" y="151948"/>
                </a:lnTo>
                <a:cubicBezTo>
                  <a:pt x="0" y="68029"/>
                  <a:pt x="68029" y="0"/>
                  <a:pt x="151948" y="0"/>
                </a:cubicBezTo>
                <a:close/>
              </a:path>
            </a:pathLst>
          </a:custGeom>
        </p:spPr>
      </p:pic>
    </p:spTree>
    <p:extLst>
      <p:ext uri="{BB962C8B-B14F-4D97-AF65-F5344CB8AC3E}">
        <p14:creationId xmlns:p14="http://schemas.microsoft.com/office/powerpoint/2010/main" val="248608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8251744-03D3-45A8-BD44-B5EF18D29CB1}"/>
              </a:ext>
            </a:extLst>
          </p:cNvPr>
          <p:cNvPicPr>
            <a:picLocks noChangeAspect="1"/>
          </p:cNvPicPr>
          <p:nvPr/>
        </p:nvPicPr>
        <p:blipFill>
          <a:blip r:embed="rId3"/>
          <a:stretch>
            <a:fillRect/>
          </a:stretch>
        </p:blipFill>
        <p:spPr>
          <a:xfrm>
            <a:off x="-119629" y="246293"/>
            <a:ext cx="12192000" cy="6365411"/>
          </a:xfrm>
          <a:prstGeom prst="rect">
            <a:avLst/>
          </a:prstGeom>
        </p:spPr>
      </p:pic>
      <p:sp>
        <p:nvSpPr>
          <p:cNvPr id="5" name="TextBox 4">
            <a:extLst>
              <a:ext uri="{FF2B5EF4-FFF2-40B4-BE49-F238E27FC236}">
                <a16:creationId xmlns:a16="http://schemas.microsoft.com/office/drawing/2014/main" id="{DA8CBB30-6C49-4C3F-83A8-7323189FC32B}"/>
              </a:ext>
            </a:extLst>
          </p:cNvPr>
          <p:cNvSpPr txBox="1"/>
          <p:nvPr/>
        </p:nvSpPr>
        <p:spPr>
          <a:xfrm>
            <a:off x="206030" y="1417638"/>
            <a:ext cx="685800" cy="523220"/>
          </a:xfrm>
          <a:prstGeom prst="rect">
            <a:avLst/>
          </a:prstGeom>
          <a:noFill/>
        </p:spPr>
        <p:txBody>
          <a:bodyPr wrap="square" rtlCol="0">
            <a:spAutoFit/>
          </a:bodyPr>
          <a:lstStyle/>
          <a:p>
            <a:r>
              <a:rPr lang="en-US" sz="2800" b="1" dirty="0">
                <a:solidFill>
                  <a:srgbClr val="002060"/>
                </a:solidFill>
              </a:rPr>
              <a:t>1</a:t>
            </a:r>
            <a:endParaRPr lang="en-CA" sz="2800" b="1" dirty="0">
              <a:solidFill>
                <a:srgbClr val="002060"/>
              </a:solidFill>
            </a:endParaRPr>
          </a:p>
        </p:txBody>
      </p:sp>
      <p:sp>
        <p:nvSpPr>
          <p:cNvPr id="6" name="TextBox 5">
            <a:extLst>
              <a:ext uri="{FF2B5EF4-FFF2-40B4-BE49-F238E27FC236}">
                <a16:creationId xmlns:a16="http://schemas.microsoft.com/office/drawing/2014/main" id="{6204AB22-6EE3-42A4-B0D2-46DD333B74E1}"/>
              </a:ext>
            </a:extLst>
          </p:cNvPr>
          <p:cNvSpPr txBox="1"/>
          <p:nvPr/>
        </p:nvSpPr>
        <p:spPr>
          <a:xfrm>
            <a:off x="1766087" y="1679251"/>
            <a:ext cx="685800" cy="523220"/>
          </a:xfrm>
          <a:prstGeom prst="rect">
            <a:avLst/>
          </a:prstGeom>
          <a:noFill/>
        </p:spPr>
        <p:txBody>
          <a:bodyPr wrap="square" rtlCol="0">
            <a:spAutoFit/>
          </a:bodyPr>
          <a:lstStyle/>
          <a:p>
            <a:r>
              <a:rPr lang="en-US" sz="2800" b="1" dirty="0">
                <a:solidFill>
                  <a:srgbClr val="002060"/>
                </a:solidFill>
              </a:rPr>
              <a:t>2</a:t>
            </a:r>
            <a:endParaRPr lang="en-CA" sz="2800" b="1" dirty="0">
              <a:solidFill>
                <a:srgbClr val="002060"/>
              </a:solidFill>
            </a:endParaRPr>
          </a:p>
        </p:txBody>
      </p:sp>
      <p:sp>
        <p:nvSpPr>
          <p:cNvPr id="7" name="TextBox 6">
            <a:extLst>
              <a:ext uri="{FF2B5EF4-FFF2-40B4-BE49-F238E27FC236}">
                <a16:creationId xmlns:a16="http://schemas.microsoft.com/office/drawing/2014/main" id="{EF5B010B-30E1-4E0F-8FDF-A0190C15B3C1}"/>
              </a:ext>
            </a:extLst>
          </p:cNvPr>
          <p:cNvSpPr txBox="1"/>
          <p:nvPr/>
        </p:nvSpPr>
        <p:spPr>
          <a:xfrm>
            <a:off x="2777214" y="1940858"/>
            <a:ext cx="685800" cy="523220"/>
          </a:xfrm>
          <a:prstGeom prst="rect">
            <a:avLst/>
          </a:prstGeom>
          <a:noFill/>
        </p:spPr>
        <p:txBody>
          <a:bodyPr wrap="square" rtlCol="0">
            <a:spAutoFit/>
          </a:bodyPr>
          <a:lstStyle/>
          <a:p>
            <a:r>
              <a:rPr lang="en-US" sz="2800" b="1" dirty="0">
                <a:solidFill>
                  <a:srgbClr val="002060"/>
                </a:solidFill>
              </a:rPr>
              <a:t>3</a:t>
            </a:r>
            <a:endParaRPr lang="en-CA" sz="2800" b="1" dirty="0">
              <a:solidFill>
                <a:srgbClr val="002060"/>
              </a:solidFill>
            </a:endParaRPr>
          </a:p>
        </p:txBody>
      </p:sp>
      <p:sp>
        <p:nvSpPr>
          <p:cNvPr id="8" name="TextBox 7">
            <a:extLst>
              <a:ext uri="{FF2B5EF4-FFF2-40B4-BE49-F238E27FC236}">
                <a16:creationId xmlns:a16="http://schemas.microsoft.com/office/drawing/2014/main" id="{E5E7F496-B395-4503-BF83-41CE05E03D6C}"/>
              </a:ext>
            </a:extLst>
          </p:cNvPr>
          <p:cNvSpPr txBox="1"/>
          <p:nvPr/>
        </p:nvSpPr>
        <p:spPr>
          <a:xfrm>
            <a:off x="94229" y="3947417"/>
            <a:ext cx="685800" cy="523220"/>
          </a:xfrm>
          <a:prstGeom prst="rect">
            <a:avLst/>
          </a:prstGeom>
          <a:noFill/>
        </p:spPr>
        <p:txBody>
          <a:bodyPr wrap="square" rtlCol="0">
            <a:spAutoFit/>
          </a:bodyPr>
          <a:lstStyle/>
          <a:p>
            <a:r>
              <a:rPr lang="en-US" sz="2800" b="1" dirty="0">
                <a:solidFill>
                  <a:srgbClr val="002060"/>
                </a:solidFill>
              </a:rPr>
              <a:t>4</a:t>
            </a:r>
            <a:endParaRPr lang="en-CA" sz="2800" b="1" dirty="0">
              <a:solidFill>
                <a:srgbClr val="002060"/>
              </a:solidFill>
            </a:endParaRPr>
          </a:p>
        </p:txBody>
      </p:sp>
      <p:sp>
        <p:nvSpPr>
          <p:cNvPr id="9" name="TextBox 8">
            <a:extLst>
              <a:ext uri="{FF2B5EF4-FFF2-40B4-BE49-F238E27FC236}">
                <a16:creationId xmlns:a16="http://schemas.microsoft.com/office/drawing/2014/main" id="{64815FC9-C7B8-45F2-A313-1451650A9C7B}"/>
              </a:ext>
            </a:extLst>
          </p:cNvPr>
          <p:cNvSpPr txBox="1"/>
          <p:nvPr/>
        </p:nvSpPr>
        <p:spPr>
          <a:xfrm>
            <a:off x="3120114" y="3428999"/>
            <a:ext cx="685800" cy="523220"/>
          </a:xfrm>
          <a:prstGeom prst="rect">
            <a:avLst/>
          </a:prstGeom>
          <a:noFill/>
        </p:spPr>
        <p:txBody>
          <a:bodyPr wrap="square" rtlCol="0">
            <a:spAutoFit/>
          </a:bodyPr>
          <a:lstStyle/>
          <a:p>
            <a:r>
              <a:rPr lang="en-US" sz="2800" b="1" dirty="0">
                <a:solidFill>
                  <a:srgbClr val="002060"/>
                </a:solidFill>
              </a:rPr>
              <a:t>5</a:t>
            </a:r>
            <a:endParaRPr lang="en-CA" sz="2800" b="1" dirty="0">
              <a:solidFill>
                <a:srgbClr val="002060"/>
              </a:solidFill>
            </a:endParaRPr>
          </a:p>
        </p:txBody>
      </p:sp>
      <p:sp>
        <p:nvSpPr>
          <p:cNvPr id="10" name="TextBox 9">
            <a:extLst>
              <a:ext uri="{FF2B5EF4-FFF2-40B4-BE49-F238E27FC236}">
                <a16:creationId xmlns:a16="http://schemas.microsoft.com/office/drawing/2014/main" id="{F32D9C3B-B241-4A79-931A-3435F60E0541}"/>
              </a:ext>
            </a:extLst>
          </p:cNvPr>
          <p:cNvSpPr txBox="1"/>
          <p:nvPr/>
        </p:nvSpPr>
        <p:spPr>
          <a:xfrm>
            <a:off x="5753100" y="3863184"/>
            <a:ext cx="685800" cy="523220"/>
          </a:xfrm>
          <a:prstGeom prst="rect">
            <a:avLst/>
          </a:prstGeom>
          <a:noFill/>
        </p:spPr>
        <p:txBody>
          <a:bodyPr wrap="square" rtlCol="0">
            <a:spAutoFit/>
          </a:bodyPr>
          <a:lstStyle/>
          <a:p>
            <a:r>
              <a:rPr lang="en-US" sz="2800" b="1" dirty="0">
                <a:solidFill>
                  <a:srgbClr val="002060"/>
                </a:solidFill>
              </a:rPr>
              <a:t>6</a:t>
            </a:r>
            <a:endParaRPr lang="en-CA" sz="2800" b="1" dirty="0">
              <a:solidFill>
                <a:srgbClr val="002060"/>
              </a:solidFill>
            </a:endParaRPr>
          </a:p>
        </p:txBody>
      </p:sp>
      <p:sp>
        <p:nvSpPr>
          <p:cNvPr id="11" name="TextBox 10">
            <a:extLst>
              <a:ext uri="{FF2B5EF4-FFF2-40B4-BE49-F238E27FC236}">
                <a16:creationId xmlns:a16="http://schemas.microsoft.com/office/drawing/2014/main" id="{013DBD04-7C82-4E44-ACB6-1529331F6A01}"/>
              </a:ext>
            </a:extLst>
          </p:cNvPr>
          <p:cNvSpPr txBox="1"/>
          <p:nvPr/>
        </p:nvSpPr>
        <p:spPr>
          <a:xfrm>
            <a:off x="8386088" y="3167389"/>
            <a:ext cx="685800" cy="523220"/>
          </a:xfrm>
          <a:prstGeom prst="rect">
            <a:avLst/>
          </a:prstGeom>
          <a:noFill/>
        </p:spPr>
        <p:txBody>
          <a:bodyPr wrap="square" rtlCol="0">
            <a:spAutoFit/>
          </a:bodyPr>
          <a:lstStyle/>
          <a:p>
            <a:r>
              <a:rPr lang="en-US" sz="2800" b="1" dirty="0">
                <a:solidFill>
                  <a:srgbClr val="002060"/>
                </a:solidFill>
              </a:rPr>
              <a:t>7</a:t>
            </a:r>
            <a:endParaRPr lang="en-CA" sz="2800" b="1" dirty="0">
              <a:solidFill>
                <a:srgbClr val="002060"/>
              </a:solidFill>
            </a:endParaRPr>
          </a:p>
        </p:txBody>
      </p:sp>
      <p:sp>
        <p:nvSpPr>
          <p:cNvPr id="12" name="TextBox 11">
            <a:extLst>
              <a:ext uri="{FF2B5EF4-FFF2-40B4-BE49-F238E27FC236}">
                <a16:creationId xmlns:a16="http://schemas.microsoft.com/office/drawing/2014/main" id="{900EA764-1034-4981-99C4-37C3851FCC54}"/>
              </a:ext>
            </a:extLst>
          </p:cNvPr>
          <p:cNvSpPr txBox="1"/>
          <p:nvPr/>
        </p:nvSpPr>
        <p:spPr>
          <a:xfrm>
            <a:off x="6513801" y="4385167"/>
            <a:ext cx="685800" cy="523220"/>
          </a:xfrm>
          <a:prstGeom prst="rect">
            <a:avLst/>
          </a:prstGeom>
          <a:noFill/>
        </p:spPr>
        <p:txBody>
          <a:bodyPr wrap="square" rtlCol="0">
            <a:spAutoFit/>
          </a:bodyPr>
          <a:lstStyle/>
          <a:p>
            <a:r>
              <a:rPr lang="en-US" sz="2800" b="1" dirty="0">
                <a:solidFill>
                  <a:srgbClr val="002060"/>
                </a:solidFill>
              </a:rPr>
              <a:t>9</a:t>
            </a:r>
            <a:endParaRPr lang="en-CA" sz="2800" b="1" dirty="0">
              <a:solidFill>
                <a:srgbClr val="002060"/>
              </a:solidFill>
            </a:endParaRPr>
          </a:p>
        </p:txBody>
      </p:sp>
      <p:sp>
        <p:nvSpPr>
          <p:cNvPr id="13" name="TextBox 12">
            <a:extLst>
              <a:ext uri="{FF2B5EF4-FFF2-40B4-BE49-F238E27FC236}">
                <a16:creationId xmlns:a16="http://schemas.microsoft.com/office/drawing/2014/main" id="{C9E94DEE-9892-4E0C-AABE-6674887293C2}"/>
              </a:ext>
            </a:extLst>
          </p:cNvPr>
          <p:cNvSpPr txBox="1"/>
          <p:nvPr/>
        </p:nvSpPr>
        <p:spPr>
          <a:xfrm>
            <a:off x="7924800" y="4646777"/>
            <a:ext cx="685800" cy="523220"/>
          </a:xfrm>
          <a:prstGeom prst="rect">
            <a:avLst/>
          </a:prstGeom>
          <a:noFill/>
        </p:spPr>
        <p:txBody>
          <a:bodyPr wrap="square" rtlCol="0">
            <a:spAutoFit/>
          </a:bodyPr>
          <a:lstStyle/>
          <a:p>
            <a:r>
              <a:rPr lang="en-US" sz="2800" b="1" dirty="0">
                <a:solidFill>
                  <a:srgbClr val="002060"/>
                </a:solidFill>
              </a:rPr>
              <a:t>8</a:t>
            </a:r>
            <a:endParaRPr lang="en-CA" sz="2800" b="1" dirty="0">
              <a:solidFill>
                <a:srgbClr val="002060"/>
              </a:solidFill>
            </a:endParaRPr>
          </a:p>
        </p:txBody>
      </p:sp>
      <p:sp>
        <p:nvSpPr>
          <p:cNvPr id="14" name="TextBox 13">
            <a:extLst>
              <a:ext uri="{FF2B5EF4-FFF2-40B4-BE49-F238E27FC236}">
                <a16:creationId xmlns:a16="http://schemas.microsoft.com/office/drawing/2014/main" id="{23B1D35D-C855-4427-8E94-65F078B775BD}"/>
              </a:ext>
            </a:extLst>
          </p:cNvPr>
          <p:cNvSpPr txBox="1"/>
          <p:nvPr/>
        </p:nvSpPr>
        <p:spPr>
          <a:xfrm>
            <a:off x="4056629" y="4861244"/>
            <a:ext cx="685800" cy="523220"/>
          </a:xfrm>
          <a:prstGeom prst="rect">
            <a:avLst/>
          </a:prstGeom>
          <a:noFill/>
        </p:spPr>
        <p:txBody>
          <a:bodyPr wrap="square" rtlCol="0">
            <a:spAutoFit/>
          </a:bodyPr>
          <a:lstStyle/>
          <a:p>
            <a:r>
              <a:rPr lang="en-US" sz="2800" b="1" dirty="0">
                <a:solidFill>
                  <a:srgbClr val="002060"/>
                </a:solidFill>
              </a:rPr>
              <a:t>10</a:t>
            </a:r>
            <a:endParaRPr lang="en-CA" sz="2800" b="1" dirty="0">
              <a:solidFill>
                <a:srgbClr val="002060"/>
              </a:solidFill>
            </a:endParaRPr>
          </a:p>
        </p:txBody>
      </p:sp>
      <p:sp>
        <p:nvSpPr>
          <p:cNvPr id="15" name="TextBox 14">
            <a:extLst>
              <a:ext uri="{FF2B5EF4-FFF2-40B4-BE49-F238E27FC236}">
                <a16:creationId xmlns:a16="http://schemas.microsoft.com/office/drawing/2014/main" id="{9C719EC5-D3FA-4D5A-8EFF-8CA46770ECCD}"/>
              </a:ext>
            </a:extLst>
          </p:cNvPr>
          <p:cNvSpPr txBox="1"/>
          <p:nvPr/>
        </p:nvSpPr>
        <p:spPr>
          <a:xfrm>
            <a:off x="11107171" y="4908387"/>
            <a:ext cx="685800" cy="523220"/>
          </a:xfrm>
          <a:prstGeom prst="rect">
            <a:avLst/>
          </a:prstGeom>
          <a:noFill/>
        </p:spPr>
        <p:txBody>
          <a:bodyPr wrap="square" rtlCol="0">
            <a:spAutoFit/>
          </a:bodyPr>
          <a:lstStyle/>
          <a:p>
            <a:r>
              <a:rPr lang="en-US" sz="2800" b="1" dirty="0">
                <a:solidFill>
                  <a:srgbClr val="002060"/>
                </a:solidFill>
              </a:rPr>
              <a:t>11</a:t>
            </a:r>
            <a:endParaRPr lang="en-CA" sz="2800" b="1" dirty="0">
              <a:solidFill>
                <a:srgbClr val="002060"/>
              </a:solidFill>
            </a:endParaRPr>
          </a:p>
        </p:txBody>
      </p:sp>
      <p:sp>
        <p:nvSpPr>
          <p:cNvPr id="16" name="TextBox 15">
            <a:extLst>
              <a:ext uri="{FF2B5EF4-FFF2-40B4-BE49-F238E27FC236}">
                <a16:creationId xmlns:a16="http://schemas.microsoft.com/office/drawing/2014/main" id="{A47945C4-CB1F-493C-BE77-4AFF9E2AE465}"/>
              </a:ext>
            </a:extLst>
          </p:cNvPr>
          <p:cNvSpPr txBox="1"/>
          <p:nvPr/>
        </p:nvSpPr>
        <p:spPr>
          <a:xfrm>
            <a:off x="11094720" y="3234391"/>
            <a:ext cx="685800" cy="523220"/>
          </a:xfrm>
          <a:prstGeom prst="rect">
            <a:avLst/>
          </a:prstGeom>
          <a:noFill/>
        </p:spPr>
        <p:txBody>
          <a:bodyPr wrap="square" rtlCol="0">
            <a:spAutoFit/>
          </a:bodyPr>
          <a:lstStyle/>
          <a:p>
            <a:r>
              <a:rPr lang="en-US" sz="2800" b="1" dirty="0">
                <a:solidFill>
                  <a:srgbClr val="002060"/>
                </a:solidFill>
              </a:rPr>
              <a:t>12</a:t>
            </a:r>
            <a:endParaRPr lang="en-CA" sz="2800" b="1" dirty="0">
              <a:solidFill>
                <a:srgbClr val="002060"/>
              </a:solidFill>
            </a:endParaRPr>
          </a:p>
        </p:txBody>
      </p:sp>
      <p:sp>
        <p:nvSpPr>
          <p:cNvPr id="17" name="TextBox 16">
            <a:extLst>
              <a:ext uri="{FF2B5EF4-FFF2-40B4-BE49-F238E27FC236}">
                <a16:creationId xmlns:a16="http://schemas.microsoft.com/office/drawing/2014/main" id="{BF92DB06-C05F-43EA-AD60-33DF28923DDA}"/>
              </a:ext>
            </a:extLst>
          </p:cNvPr>
          <p:cNvSpPr txBox="1"/>
          <p:nvPr/>
        </p:nvSpPr>
        <p:spPr>
          <a:xfrm>
            <a:off x="11107171" y="1247311"/>
            <a:ext cx="685800" cy="523220"/>
          </a:xfrm>
          <a:prstGeom prst="rect">
            <a:avLst/>
          </a:prstGeom>
          <a:noFill/>
        </p:spPr>
        <p:txBody>
          <a:bodyPr wrap="square" rtlCol="0">
            <a:spAutoFit/>
          </a:bodyPr>
          <a:lstStyle/>
          <a:p>
            <a:r>
              <a:rPr lang="en-US" sz="2800" b="1" dirty="0">
                <a:solidFill>
                  <a:srgbClr val="002060"/>
                </a:solidFill>
              </a:rPr>
              <a:t>13</a:t>
            </a:r>
            <a:endParaRPr lang="en-CA" sz="2800" b="1" dirty="0">
              <a:solidFill>
                <a:srgbClr val="002060"/>
              </a:solidFill>
            </a:endParaRPr>
          </a:p>
        </p:txBody>
      </p:sp>
    </p:spTree>
    <p:extLst>
      <p:ext uri="{BB962C8B-B14F-4D97-AF65-F5344CB8AC3E}">
        <p14:creationId xmlns:p14="http://schemas.microsoft.com/office/powerpoint/2010/main" val="373647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706B5A3-9FBE-4074-8397-26D990B68A37}"/>
              </a:ext>
            </a:extLst>
          </p:cNvPr>
          <p:cNvSpPr>
            <a:spLocks noGrp="1"/>
          </p:cNvSpPr>
          <p:nvPr>
            <p:ph type="title"/>
          </p:nvPr>
        </p:nvSpPr>
        <p:spPr>
          <a:xfrm>
            <a:off x="7543800" y="2438400"/>
            <a:ext cx="3657600" cy="1223339"/>
          </a:xfrm>
        </p:spPr>
        <p:txBody>
          <a:bodyPr>
            <a:noAutofit/>
          </a:bodyPr>
          <a:lstStyle/>
          <a:p>
            <a:pPr algn="ctr"/>
            <a:r>
              <a:rPr lang="en-US" sz="3500" b="1" dirty="0">
                <a:solidFill>
                  <a:srgbClr val="0066B3"/>
                </a:solidFill>
              </a:rPr>
              <a:t>How water gets to our schools, homes and businesses </a:t>
            </a:r>
          </a:p>
        </p:txBody>
      </p:sp>
      <p:grpSp>
        <p:nvGrpSpPr>
          <p:cNvPr id="4" name="Group 3">
            <a:extLst>
              <a:ext uri="{FF2B5EF4-FFF2-40B4-BE49-F238E27FC236}">
                <a16:creationId xmlns:a16="http://schemas.microsoft.com/office/drawing/2014/main" id="{CF4FB382-7B98-4321-B164-2FF1A654AED4}"/>
              </a:ext>
            </a:extLst>
          </p:cNvPr>
          <p:cNvGrpSpPr/>
          <p:nvPr/>
        </p:nvGrpSpPr>
        <p:grpSpPr>
          <a:xfrm>
            <a:off x="1905003" y="60617"/>
            <a:ext cx="4952999" cy="6736771"/>
            <a:chOff x="1905003" y="60617"/>
            <a:chExt cx="4952999" cy="6736771"/>
          </a:xfrm>
        </p:grpSpPr>
        <p:pic>
          <p:nvPicPr>
            <p:cNvPr id="16" name="Picture 9" descr="ROP_MAJOR_WATER_WASTE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3" y="60617"/>
              <a:ext cx="4952999" cy="673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drawing&#10;&#10;Description automatically generated">
              <a:extLst>
                <a:ext uri="{FF2B5EF4-FFF2-40B4-BE49-F238E27FC236}">
                  <a16:creationId xmlns:a16="http://schemas.microsoft.com/office/drawing/2014/main" id="{8B8D1EFE-1D6D-401D-82EE-F0FC56717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76200"/>
              <a:ext cx="1295400" cy="694769"/>
            </a:xfrm>
            <a:prstGeom prst="rect">
              <a:avLst/>
            </a:prstGeom>
          </p:spPr>
        </p:pic>
      </p:grpSp>
      <p:sp>
        <p:nvSpPr>
          <p:cNvPr id="2" name="TextBox 1">
            <a:extLst>
              <a:ext uri="{FF2B5EF4-FFF2-40B4-BE49-F238E27FC236}">
                <a16:creationId xmlns:a16="http://schemas.microsoft.com/office/drawing/2014/main" id="{7896B994-0401-49C9-B2D1-09A56C584E82}"/>
              </a:ext>
            </a:extLst>
          </p:cNvPr>
          <p:cNvSpPr txBox="1"/>
          <p:nvPr/>
        </p:nvSpPr>
        <p:spPr>
          <a:xfrm>
            <a:off x="3242410" y="6412468"/>
            <a:ext cx="4267200" cy="461665"/>
          </a:xfrm>
          <a:prstGeom prst="rect">
            <a:avLst/>
          </a:prstGeom>
          <a:noFill/>
        </p:spPr>
        <p:txBody>
          <a:bodyPr wrap="square" rtlCol="0">
            <a:spAutoFit/>
          </a:bodyPr>
          <a:lstStyle/>
          <a:p>
            <a:r>
              <a:rPr lang="en-US" sz="2400" b="1" dirty="0">
                <a:solidFill>
                  <a:schemeClr val="tx2"/>
                </a:solidFill>
              </a:rPr>
              <a:t>Lake Ontario</a:t>
            </a:r>
            <a:endParaRPr lang="en-CA" sz="2400" b="1" dirty="0">
              <a:solidFill>
                <a:schemeClr val="tx2"/>
              </a:solidFill>
            </a:endParaRPr>
          </a:p>
        </p:txBody>
      </p:sp>
    </p:spTree>
    <p:extLst>
      <p:ext uri="{BB962C8B-B14F-4D97-AF65-F5344CB8AC3E}">
        <p14:creationId xmlns:p14="http://schemas.microsoft.com/office/powerpoint/2010/main" val="271188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2000">
              <a:srgbClr val="D4E1F0">
                <a:lumMod val="5000"/>
                <a:lumOff val="95000"/>
              </a:srgbClr>
            </a:gs>
            <a:gs pos="3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8587"/>
            <a:ext cx="5049612" cy="5480813"/>
          </a:xfrm>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gn="ctr">
              <a:buNone/>
            </a:pPr>
            <a:r>
              <a:rPr lang="en-US" b="1" dirty="0">
                <a:solidFill>
                  <a:schemeClr val="bg1"/>
                </a:solidFill>
                <a:cs typeface="Aharoni" panose="02010803020104030203" pitchFamily="2" charset="-79"/>
              </a:rPr>
              <a:t>Physical Water</a:t>
            </a:r>
            <a:endParaRPr lang="en-CA" b="1" dirty="0">
              <a:solidFill>
                <a:schemeClr val="bg1"/>
              </a:solidFill>
              <a:cs typeface="Aharoni" panose="02010803020104030203" pitchFamily="2" charset="-79"/>
            </a:endParaRPr>
          </a:p>
        </p:txBody>
      </p:sp>
      <p:sp>
        <p:nvSpPr>
          <p:cNvPr id="4" name="Content Placeholder 2"/>
          <p:cNvSpPr txBox="1">
            <a:spLocks/>
          </p:cNvSpPr>
          <p:nvPr/>
        </p:nvSpPr>
        <p:spPr>
          <a:xfrm>
            <a:off x="6096000" y="1143000"/>
            <a:ext cx="5181600" cy="5486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w="18415" cmpd="sng">
                  <a:solidFill>
                    <a:srgbClr val="FFFFFF"/>
                  </a:solidFill>
                  <a:prstDash val="solid"/>
                </a:ln>
                <a:solidFill>
                  <a:srgbClr val="FFFFFF"/>
                </a:solidFill>
                <a:effectLst/>
                <a:uLnTx/>
                <a:uFillTx/>
                <a:latin typeface="Calibri"/>
                <a:ea typeface="+mn-ea"/>
                <a:cs typeface="Aharoni" panose="02010803020104030203" pitchFamily="2" charset="-79"/>
              </a:rPr>
              <a:t>Virtual Water</a:t>
            </a:r>
            <a:endParaRPr kumimoji="0" lang="en-CA" sz="2800" b="0" i="0" u="none" strike="noStrike" kern="1200" cap="none" spc="0" normalizeH="0" baseline="0" noProof="0" dirty="0">
              <a:ln w="18415" cmpd="sng">
                <a:solidFill>
                  <a:srgbClr val="FFFFFF"/>
                </a:solidFill>
                <a:prstDash val="solid"/>
              </a:ln>
              <a:solidFill>
                <a:srgbClr val="FFFFFF"/>
              </a:solidFill>
              <a:effectLst/>
              <a:uLnTx/>
              <a:uFillTx/>
              <a:latin typeface="Calibri"/>
              <a:ea typeface="+mn-ea"/>
              <a:cs typeface="Aharoni" panose="02010803020104030203" pitchFamily="2" charset="-79"/>
            </a:endParaRPr>
          </a:p>
        </p:txBody>
      </p:sp>
      <p:pic>
        <p:nvPicPr>
          <p:cNvPr id="1027" name="Picture 3" descr="C:\Users\15819\AppData\Local\Microsoft\Windows\Temporary Internet Files\Content.IE5\C4OSL1R9\agu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0379" y="3180989"/>
            <a:ext cx="984063" cy="12580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15819\AppData\Local\Microsoft\Windows\Temporary Internet Files\Content.IE5\XS03O8HN\glass_of_water_35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2269" y="1777603"/>
            <a:ext cx="963475" cy="12580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C:\Users\15819\AppData\Local\Microsoft\Windows\Temporary Internet Files\Content.IE5\4SBQBR2N\WashingHand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0569" y="4610022"/>
            <a:ext cx="989380" cy="7255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3" name="Picture 9" descr="C:\Users\15819\AppData\Local\Microsoft\Windows\Temporary Internet Files\Content.IE5\C4OSL1R9\coriolis-effect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5179" y="5506578"/>
            <a:ext cx="989380" cy="9893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7" name="Picture 13" descr="C:\Users\15819\AppData\Local\Microsoft\Windows\Temporary Internet Files\Content.IE5\4SBQBR2N\6791754240_7abb2c4783_z[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0184"/>
          <a:stretch/>
        </p:blipFill>
        <p:spPr bwMode="auto">
          <a:xfrm>
            <a:off x="6456030" y="2965799"/>
            <a:ext cx="1294799" cy="12166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8" name="Picture 14" descr="C:\Users\15819\AppData\Local\Microsoft\Windows\Temporary Internet Files\Content.IE5\7PYSI4U2\WatchTVDiminishDevelopment[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9843" y="1762627"/>
            <a:ext cx="1386790" cy="9424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9" name="Picture 15" descr="C:\Users\15819\AppData\Local\Microsoft\Windows\Temporary Internet Files\Content.IE5\Y2QCBQ5J\car-driving[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77002" y="4416139"/>
            <a:ext cx="1164414" cy="8733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40" name="Picture 16" descr="C:\Users\15819\AppData\Local\Microsoft\Windows\Temporary Internet Files\Content.IE5\4SBQBR2N\hamburger_7952[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33050"/>
          <a:stretch/>
        </p:blipFill>
        <p:spPr bwMode="auto">
          <a:xfrm>
            <a:off x="6477002" y="5498417"/>
            <a:ext cx="1164414" cy="10271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8652953-2E6A-4BE7-BCC8-5353777D7CAC}"/>
              </a:ext>
            </a:extLst>
          </p:cNvPr>
          <p:cNvGrpSpPr/>
          <p:nvPr/>
        </p:nvGrpSpPr>
        <p:grpSpPr>
          <a:xfrm>
            <a:off x="2368449" y="4462082"/>
            <a:ext cx="7415243" cy="2124553"/>
            <a:chOff x="844448" y="4462081"/>
            <a:chExt cx="7415243" cy="2124553"/>
          </a:xfrm>
        </p:grpSpPr>
        <p:sp>
          <p:nvSpPr>
            <p:cNvPr id="7" name="Teardrop 6"/>
            <p:cNvSpPr/>
            <p:nvPr/>
          </p:nvSpPr>
          <p:spPr>
            <a:xfrm rot="18951966">
              <a:off x="6181416" y="4462366"/>
              <a:ext cx="2078275" cy="2124268"/>
            </a:xfrm>
            <a:prstGeom prst="teardrop">
              <a:avLst>
                <a:gd name="adj" fmla="val 157017"/>
              </a:avLst>
            </a:prstGeom>
            <a:solidFill>
              <a:srgbClr val="EFFE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ardrop 21">
              <a:extLst>
                <a:ext uri="{FF2B5EF4-FFF2-40B4-BE49-F238E27FC236}">
                  <a16:creationId xmlns:a16="http://schemas.microsoft.com/office/drawing/2014/main" id="{79D4AD84-5BAD-4594-92EC-ACCE3355F485}"/>
                </a:ext>
              </a:extLst>
            </p:cNvPr>
            <p:cNvSpPr/>
            <p:nvPr/>
          </p:nvSpPr>
          <p:spPr>
            <a:xfrm rot="18951966">
              <a:off x="844448" y="4462081"/>
              <a:ext cx="2078275" cy="2124268"/>
            </a:xfrm>
            <a:prstGeom prst="teardrop">
              <a:avLst>
                <a:gd name="adj" fmla="val 157017"/>
              </a:avLst>
            </a:prstGeom>
            <a:solidFill>
              <a:srgbClr val="EFFE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3" name="TextBox 22"/>
          <p:cNvSpPr txBox="1"/>
          <p:nvPr/>
        </p:nvSpPr>
        <p:spPr>
          <a:xfrm>
            <a:off x="7968729" y="5010627"/>
            <a:ext cx="1622560" cy="103105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rPr>
              <a:t>6400</a:t>
            </a:r>
            <a:r>
              <a:rPr kumimoji="0" lang="en-US" sz="24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rPr>
              <a:t> </a:t>
            </a:r>
            <a:r>
              <a:rPr kumimoji="0" lang="en-US" sz="30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rPr>
              <a:t>L</a:t>
            </a:r>
            <a:r>
              <a:rPr kumimoji="0" lang="en-US" sz="14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rPr>
              <a:t>per day</a:t>
            </a:r>
            <a:endParaRPr kumimoji="0" lang="en-CA" sz="16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endParaRPr>
          </a:p>
        </p:txBody>
      </p:sp>
      <p:sp>
        <p:nvSpPr>
          <p:cNvPr id="8" name="TextBox 7"/>
          <p:cNvSpPr txBox="1"/>
          <p:nvPr/>
        </p:nvSpPr>
        <p:spPr>
          <a:xfrm>
            <a:off x="6777057" y="3500907"/>
            <a:ext cx="6527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haroni" panose="02010803020104030203" pitchFamily="2" charset="-79"/>
              </a:rPr>
              <a:t>8500 L</a:t>
            </a:r>
            <a:endParaRPr kumimoji="0" lang="en-CA"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haroni" panose="02010803020104030203" pitchFamily="2" charset="-79"/>
            </a:endParaRPr>
          </a:p>
        </p:txBody>
      </p:sp>
      <p:sp>
        <p:nvSpPr>
          <p:cNvPr id="26" name="TextBox 25"/>
          <p:cNvSpPr txBox="1"/>
          <p:nvPr/>
        </p:nvSpPr>
        <p:spPr>
          <a:xfrm>
            <a:off x="4736590" y="4144917"/>
            <a:ext cx="107273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haroni" panose="02010803020104030203" pitchFamily="2" charset="-79"/>
              </a:rPr>
              <a:t>85 L/10 min.</a:t>
            </a:r>
            <a:endParaRPr kumimoji="0" lang="en-CA"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haroni" panose="02010803020104030203" pitchFamily="2" charset="-79"/>
            </a:endParaRPr>
          </a:p>
        </p:txBody>
      </p:sp>
      <p:pic>
        <p:nvPicPr>
          <p:cNvPr id="21" name="Picture 7" descr="C:\Users\15819\AppData\Local\Microsoft\Windows\Temporary Internet Files\Content.IE5\XS03O8HN\johnny-automatic-faucet-1[1].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956579" y="1626137"/>
            <a:ext cx="2321021" cy="197867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59292" y="4181326"/>
            <a:ext cx="1309462" cy="10002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rPr>
              <a:t>250</a:t>
            </a:r>
            <a:r>
              <a:rPr kumimoji="0" lang="en-US" sz="45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rPr>
              <a:t> </a:t>
            </a:r>
            <a:r>
              <a:rPr kumimoji="0" lang="en-US" sz="30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rPr>
              <a:t>L</a:t>
            </a:r>
            <a:r>
              <a:rPr kumimoji="0" lang="en-US" sz="14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rPr>
              <a:t>per day </a:t>
            </a:r>
            <a:endParaRPr kumimoji="0" lang="en-CA" sz="14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endParaRPr>
          </a:p>
        </p:txBody>
      </p:sp>
      <p:pic>
        <p:nvPicPr>
          <p:cNvPr id="24" name="Picture 7" descr="C:\Users\15819\AppData\Local\Microsoft\Windows\Temporary Internet Files\Content.IE5\XS03O8HN\johnny-automatic-faucet-1[1].png">
            <a:extLst>
              <a:ext uri="{FF2B5EF4-FFF2-40B4-BE49-F238E27FC236}">
                <a16:creationId xmlns:a16="http://schemas.microsoft.com/office/drawing/2014/main" id="{CC79A556-18ED-4083-9056-980496C191A6}"/>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911502" y="1694785"/>
            <a:ext cx="2230387" cy="193224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6CFCCED0-341B-40EB-8A1E-5FC23140C2E9}"/>
              </a:ext>
            </a:extLst>
          </p:cNvPr>
          <p:cNvSpPr>
            <a:spLocks noGrp="1"/>
          </p:cNvSpPr>
          <p:nvPr>
            <p:ph type="title"/>
          </p:nvPr>
        </p:nvSpPr>
        <p:spPr>
          <a:xfrm>
            <a:off x="2211500" y="32091"/>
            <a:ext cx="8018462" cy="1143000"/>
          </a:xfrm>
        </p:spPr>
        <p:txBody>
          <a:bodyPr>
            <a:noAutofit/>
          </a:bodyPr>
          <a:lstStyle/>
          <a:p>
            <a:pPr algn="ctr"/>
            <a:r>
              <a:rPr lang="en-US" sz="4000" dirty="0"/>
              <a:t>Conserving Water: Our Water Footprint </a:t>
            </a:r>
          </a:p>
        </p:txBody>
      </p:sp>
      <p:sp>
        <p:nvSpPr>
          <p:cNvPr id="25" name="TextBox 24">
            <a:extLst>
              <a:ext uri="{FF2B5EF4-FFF2-40B4-BE49-F238E27FC236}">
                <a16:creationId xmlns:a16="http://schemas.microsoft.com/office/drawing/2014/main" id="{4FC0AB34-089B-4703-9DCD-F4FB10B547D2}"/>
              </a:ext>
            </a:extLst>
          </p:cNvPr>
          <p:cNvSpPr txBox="1"/>
          <p:nvPr/>
        </p:nvSpPr>
        <p:spPr>
          <a:xfrm>
            <a:off x="2752855" y="5313789"/>
            <a:ext cx="1309462" cy="10002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rPr>
              <a:t>218</a:t>
            </a:r>
            <a:r>
              <a:rPr kumimoji="0" lang="en-US" sz="45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rPr>
              <a:t> </a:t>
            </a:r>
            <a:r>
              <a:rPr kumimoji="0" lang="en-US" sz="30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rPr>
              <a:t>L</a:t>
            </a:r>
            <a:r>
              <a:rPr kumimoji="0" lang="en-US" sz="14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rPr>
              <a:t>per day in Peel</a:t>
            </a:r>
            <a:endParaRPr kumimoji="0" lang="en-CA" sz="1400" b="1" i="0" u="none" strike="noStrike" kern="1200" cap="none" spc="0" normalizeH="0" baseline="0" noProof="0" dirty="0">
              <a:ln>
                <a:noFill/>
              </a:ln>
              <a:solidFill>
                <a:prstClr val="black"/>
              </a:solidFill>
              <a:effectLst/>
              <a:uLnTx/>
              <a:uFillTx/>
              <a:latin typeface="Calibri"/>
              <a:ea typeface="+mn-ea"/>
              <a:cs typeface="Aharoni" panose="02010803020104030203" pitchFamily="2" charset="-79"/>
            </a:endParaRPr>
          </a:p>
        </p:txBody>
      </p:sp>
      <p:cxnSp>
        <p:nvCxnSpPr>
          <p:cNvPr id="9" name="Straight Connector 8">
            <a:extLst>
              <a:ext uri="{FF2B5EF4-FFF2-40B4-BE49-F238E27FC236}">
                <a16:creationId xmlns:a16="http://schemas.microsoft.com/office/drawing/2014/main" id="{F65D6BC3-9997-4305-8999-DD671DA9C34F}"/>
              </a:ext>
            </a:extLst>
          </p:cNvPr>
          <p:cNvCxnSpPr/>
          <p:nvPr/>
        </p:nvCxnSpPr>
        <p:spPr>
          <a:xfrm>
            <a:off x="2759292" y="5335567"/>
            <a:ext cx="130946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059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ROP colours">
      <a:dk1>
        <a:sysClr val="windowText" lastClr="000000"/>
      </a:dk1>
      <a:lt1>
        <a:sysClr val="window" lastClr="FFFFFF"/>
      </a:lt1>
      <a:dk2>
        <a:srgbClr val="546670"/>
      </a:dk2>
      <a:lt2>
        <a:srgbClr val="D4DCF0"/>
      </a:lt2>
      <a:accent1>
        <a:srgbClr val="5285C4"/>
      </a:accent1>
      <a:accent2>
        <a:srgbClr val="96AFDB"/>
      </a:accent2>
      <a:accent3>
        <a:srgbClr val="9DA6AB"/>
      </a:accent3>
      <a:accent4>
        <a:srgbClr val="DFE5E8"/>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13068</TotalTime>
  <Words>2447</Words>
  <Application>Microsoft Office PowerPoint</Application>
  <PresentationFormat>Widescreen</PresentationFormat>
  <Paragraphs>226</Paragraphs>
  <Slides>10</Slides>
  <Notes>10</Notes>
  <HiddenSlides>2</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Century Gothic</vt:lpstr>
      <vt:lpstr>Tiza</vt:lpstr>
      <vt:lpstr>Office Theme</vt:lpstr>
      <vt:lpstr>1_Office Theme</vt:lpstr>
      <vt:lpstr>PowerPoint Presentation</vt:lpstr>
      <vt:lpstr>PowerPoint Presentation</vt:lpstr>
      <vt:lpstr>Investing in our Water</vt:lpstr>
      <vt:lpstr>PowerPoint Presentation</vt:lpstr>
      <vt:lpstr>PowerPoint Presentation</vt:lpstr>
      <vt:lpstr>Peel’s tap water from the Arthur P. Kennedy water treatment plant</vt:lpstr>
      <vt:lpstr>PowerPoint Presentation</vt:lpstr>
      <vt:lpstr>How water gets to our schools, homes and businesses </vt:lpstr>
      <vt:lpstr>Conserving Water: Our Water Footprint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Andrade, Jennifer</dc:creator>
  <cp:lastModifiedBy>Stemberger, Holly</cp:lastModifiedBy>
  <cp:revision>43</cp:revision>
  <cp:lastPrinted>2020-09-24T15:10:29Z</cp:lastPrinted>
  <dcterms:created xsi:type="dcterms:W3CDTF">2020-08-12T18:09:00Z</dcterms:created>
  <dcterms:modified xsi:type="dcterms:W3CDTF">2020-11-26T19:44:08Z</dcterms:modified>
</cp:coreProperties>
</file>