
<file path=[Content_Types].xml><?xml version="1.0" encoding="utf-8"?>
<Types xmlns="http://schemas.openxmlformats.org/package/2006/content-types">
  <Default Extension="1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75" r:id="rId3"/>
    <p:sldId id="276" r:id="rId4"/>
    <p:sldId id="330" r:id="rId5"/>
    <p:sldId id="319" r:id="rId6"/>
    <p:sldId id="320" r:id="rId7"/>
    <p:sldId id="321" r:id="rId8"/>
    <p:sldId id="332" r:id="rId9"/>
    <p:sldId id="323" r:id="rId10"/>
    <p:sldId id="324" r:id="rId11"/>
    <p:sldId id="325" r:id="rId12"/>
    <p:sldId id="333" r:id="rId13"/>
    <p:sldId id="331" r:id="rId14"/>
    <p:sldId id="327" r:id="rId15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ldemichael, Selina" initials="WS" lastIdx="1" clrIdx="0">
    <p:extLst>
      <p:ext uri="{19B8F6BF-5375-455C-9EA6-DF929625EA0E}">
        <p15:presenceInfo xmlns:p15="http://schemas.microsoft.com/office/powerpoint/2012/main" userId="S::selina.woldemichael@peelregion.ca::b83f09f9-6ee9-4e83-8a14-9b1c68fcd7e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B3"/>
    <a:srgbClr val="1D8F2B"/>
    <a:srgbClr val="006600"/>
    <a:srgbClr val="008000"/>
    <a:srgbClr val="21A130"/>
    <a:srgbClr val="376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9" autoAdjust="0"/>
    <p:restoredTop sz="49618" autoAdjust="0"/>
  </p:normalViewPr>
  <p:slideViewPr>
    <p:cSldViewPr>
      <p:cViewPr varScale="1">
        <p:scale>
          <a:sx n="56" d="100"/>
          <a:sy n="56" d="100"/>
        </p:scale>
        <p:origin x="2592" y="72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/>
          <a:lstStyle>
            <a:lvl1pPr algn="r">
              <a:defRPr sz="1200"/>
            </a:lvl1pPr>
          </a:lstStyle>
          <a:p>
            <a:fld id="{D34B256D-449E-4BAA-9D41-C926E45025C8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4" tIns="48313" rIns="96624" bIns="48313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24" tIns="48313" rIns="96624" bIns="4831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24" tIns="48313" rIns="96624" bIns="48313" rtlCol="0" anchor="b"/>
          <a:lstStyle>
            <a:lvl1pPr algn="r">
              <a:defRPr sz="1200"/>
            </a:lvl1pPr>
          </a:lstStyle>
          <a:p>
            <a:fld id="{586D5298-51BA-4C60-AC35-B99156CF3B4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5770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wpHMPH-Wb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0" dirty="0"/>
              <a:t>In this lesson, students will be introduced to the basic concepts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that all living things need water to survive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the connection between human needs and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water conservation and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importance of drinking tap water</a:t>
            </a:r>
          </a:p>
          <a:p>
            <a:endParaRPr lang="en-US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0" dirty="0"/>
              <a:t>Handouts for this lesson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I use water for…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Saving Water with Dew Drop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Classroom Pledge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0" dirty="0"/>
              <a:t>Home Water Pledge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When brushing teeth, we should always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35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During the warmer months, we can save water by not always using a garden hose to water flowers and lawns all the time </a:t>
            </a:r>
            <a:endParaRPr lang="en-CA" b="0" dirty="0"/>
          </a:p>
          <a:p>
            <a:pPr marL="664293" lvl="1" indent="-181173">
              <a:buFont typeface="Arial" panose="020B0604020202020204" pitchFamily="34" charset="0"/>
              <a:buChar char="•"/>
            </a:pPr>
            <a:endParaRPr lang="en-CA" b="0" dirty="0"/>
          </a:p>
          <a:p>
            <a:pPr marL="483124" lvl="1" defTabSz="966245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822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Teacher Note:</a:t>
            </a:r>
            <a:endParaRPr lang="en-US" sz="1000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Before watching the video with the class, ask students the following:</a:t>
            </a:r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endParaRPr lang="en-US" sz="1000" dirty="0"/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b="1" dirty="0"/>
              <a:t>Ask</a:t>
            </a:r>
            <a:r>
              <a:rPr lang="en-US" sz="1000" dirty="0"/>
              <a:t>: What happens to the water we use at schools and at homes? When we flush toilets, and the water that goes down the sinks, where does it all go?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b="1" dirty="0"/>
              <a:t>Answer</a:t>
            </a:r>
            <a:r>
              <a:rPr lang="en-US" sz="1000" dirty="0"/>
              <a:t>: All that water goes down drains, that travels in underground pipes and ends up in a place called the wastewater treatment plant that cleans all that water before sending it back to the Lake </a:t>
            </a:r>
          </a:p>
          <a:p>
            <a:pPr marL="483124" lvl="1" defTabSz="966245">
              <a:defRPr/>
            </a:pPr>
            <a:endParaRPr lang="en-US" sz="1000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Link to TVO Video: ‘Where does our Water go when I flush the toilets?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Please click on the link on the slide to get to the video 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https://www.tvokids.com/preschool/now-you-know-kindergarten/videos/toilets  </a:t>
            </a:r>
          </a:p>
          <a:p>
            <a:endParaRPr lang="en-US" dirty="0"/>
          </a:p>
          <a:p>
            <a:r>
              <a:rPr lang="en-US" dirty="0"/>
              <a:t>After the video: 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1" dirty="0"/>
              <a:t>Ask: </a:t>
            </a:r>
            <a:r>
              <a:rPr lang="en-US" dirty="0"/>
              <a:t>Why do we need to clean the water we use?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245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245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808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b="1" dirty="0"/>
              <a:t>Ask:</a:t>
            </a:r>
            <a:r>
              <a:rPr lang="en-US" dirty="0"/>
              <a:t> students what does it mean to show respect?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="1" dirty="0"/>
              <a:t>Answer</a:t>
            </a:r>
            <a:r>
              <a:rPr lang="en-US" dirty="0"/>
              <a:t>: It means to be nice and to care for everyone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Identify and have students discuss ways they can care for and show respect for the environment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Recycling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Not littering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Walking or biking to school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Saving water by turning off the tap when brushing my teeth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46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Have students complete the ‘Classroom Water Promise’ or the ‘Home Water Promise’ 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Refer to Water Promise handouts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b="1" dirty="0"/>
              <a:t>Classroom Water Promise </a:t>
            </a:r>
            <a:r>
              <a:rPr lang="en-US" dirty="0"/>
              <a:t>– have all students sign their name and place near the classroom sink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b="1" dirty="0"/>
              <a:t>Home Water Promise </a:t>
            </a:r>
            <a:r>
              <a:rPr lang="en-US" dirty="0"/>
              <a:t>– have student sign their name and have them get family member to place near their bathroom sink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74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b="1" dirty="0"/>
              <a:t>Teacher Note:</a:t>
            </a:r>
            <a:r>
              <a:rPr lang="en-CA" sz="900" dirty="0"/>
              <a:t> 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(Click-1) </a:t>
            </a:r>
            <a:r>
              <a:rPr lang="en-CA" sz="900" dirty="0"/>
              <a:t>Ask students - What city or town do they live in?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That City or Town is part of a larger area that is called the Region of Peel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The Region of Peel includes the Town of Caledon and 2 cities – City of Brampton and City of Mississauga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dirty="0"/>
              <a:t>Peel has a population of 1.51 million people</a:t>
            </a:r>
          </a:p>
          <a:p>
            <a:pPr marL="483124" lvl="1"/>
            <a:endParaRPr lang="en-CA" sz="90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Go over with students what the Region of Peel provides in our communities: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(Click-2) </a:t>
            </a:r>
            <a:r>
              <a:rPr lang="en-CA" sz="900" dirty="0"/>
              <a:t>Garbage, recycling and organics collection;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(Click-3) </a:t>
            </a:r>
            <a:r>
              <a:rPr lang="en-CA" sz="900" dirty="0"/>
              <a:t>Maintenance of regional roads, including snowploughing in the winter and paving in the summer;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(Click-4) </a:t>
            </a:r>
            <a:r>
              <a:rPr lang="en-CA" sz="900" dirty="0"/>
              <a:t>Paramedics (ambulance)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(Click-5) </a:t>
            </a:r>
            <a:r>
              <a:rPr lang="en-CA" sz="900" dirty="0"/>
              <a:t>Police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CA" sz="900" b="1" dirty="0"/>
              <a:t>(Click-6) Peel Region also provides you with clean, safe drinking water and wastewater treatment (Click-7)</a:t>
            </a:r>
          </a:p>
          <a:p>
            <a:pPr marL="483124" lvl="1" defTabSz="966245">
              <a:defRPr/>
            </a:pPr>
            <a:r>
              <a:rPr lang="en-CA" sz="900" b="1" dirty="0"/>
              <a:t> </a:t>
            </a:r>
          </a:p>
          <a:p>
            <a:r>
              <a:rPr lang="en-CA" sz="900" dirty="0"/>
              <a:t>This is what we’re going to learn about today. How water is important to all living things, and how we use water everyday at school and at home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Region of Peel has 2 water treatment plants, and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2 wastewater treatment plants 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sz="900" dirty="0"/>
              <a:t>All of these plants are located in Mississauga, close to Lake Ontario as it allows the Region to treat and clean water faster and more efficiently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b="0" dirty="0"/>
              <a:t>Discuss with class why water is so important to everyone?</a:t>
            </a:r>
          </a:p>
          <a:p>
            <a:pPr marL="362342" indent="-362342">
              <a:buFont typeface="Arial" panose="020B0604020202020204" pitchFamily="34" charset="0"/>
              <a:buChar char="•"/>
            </a:pPr>
            <a:r>
              <a:rPr lang="en-CA" b="1" dirty="0"/>
              <a:t>All living things needs water to live:</a:t>
            </a:r>
          </a:p>
          <a:p>
            <a:pPr lvl="1"/>
            <a:r>
              <a:rPr lang="en-CA" dirty="0"/>
              <a:t>humans</a:t>
            </a:r>
          </a:p>
          <a:p>
            <a:pPr lvl="1"/>
            <a:r>
              <a:rPr lang="en-CA" dirty="0"/>
              <a:t>animals </a:t>
            </a:r>
          </a:p>
          <a:p>
            <a:pPr lvl="1"/>
            <a:r>
              <a:rPr lang="en-CA" dirty="0"/>
              <a:t>our pets </a:t>
            </a:r>
          </a:p>
          <a:p>
            <a:pPr lvl="1"/>
            <a:r>
              <a:rPr lang="en-CA" dirty="0"/>
              <a:t>plants</a:t>
            </a:r>
          </a:p>
          <a:p>
            <a:pPr lvl="1"/>
            <a:r>
              <a:rPr lang="en-CA" dirty="0"/>
              <a:t>flowers</a:t>
            </a:r>
          </a:p>
          <a:p>
            <a:pPr lvl="1"/>
            <a:r>
              <a:rPr lang="en-CA" dirty="0"/>
              <a:t>trees</a:t>
            </a:r>
          </a:p>
          <a:p>
            <a:pPr lvl="1"/>
            <a:r>
              <a:rPr lang="en-CA" dirty="0"/>
              <a:t>all the food that grows on farms </a:t>
            </a:r>
          </a:p>
          <a:p>
            <a:endParaRPr lang="en-CA" b="0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CA" b="0" dirty="0"/>
              <a:t>What would </a:t>
            </a:r>
            <a:r>
              <a:rPr lang="en-US" dirty="0"/>
              <a:t>happen if we used up all the water and the Lakes and rivers dried up?</a:t>
            </a:r>
          </a:p>
          <a:p>
            <a:endParaRPr lang="en-CA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173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We use Water for….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Discuss with the class what they use water for, at home and at school.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Record student’s answers on chart paper or board</a:t>
            </a:r>
          </a:p>
          <a:p>
            <a:pPr marL="664293" lvl="1" indent="-181173" defTabSz="966245">
              <a:buFont typeface="Arial" panose="020B0604020202020204" pitchFamily="34" charset="0"/>
              <a:buChar char="•"/>
              <a:defRPr/>
            </a:pPr>
            <a:r>
              <a:rPr lang="en-US" dirty="0"/>
              <a:t>Count how many ways they use water</a:t>
            </a:r>
          </a:p>
          <a:p>
            <a:endParaRPr lang="en-US" dirty="0"/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students draw a picture of them using water after the lesson 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Refer to ‘We Use Water For’ handout or use GOOS paper to have students draw their pictures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77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245">
              <a:defRPr/>
            </a:pPr>
            <a:r>
              <a:rPr lang="en-CA" u="sng" dirty="0">
                <a:hlinkClick r:id="rId3"/>
              </a:rPr>
              <a:t>https://www.youtube.com/watch?v=CwpHMPH-WbM</a:t>
            </a:r>
            <a:endParaRPr lang="en-US" u="sng" dirty="0"/>
          </a:p>
          <a:p>
            <a:r>
              <a:rPr lang="en-US" dirty="0"/>
              <a:t>To play video: </a:t>
            </a:r>
          </a:p>
          <a:p>
            <a:pPr marL="171400" indent="-171400">
              <a:buFont typeface="Arial" panose="020B0604020202020204" pitchFamily="34" charset="0"/>
              <a:buChar char="•"/>
            </a:pPr>
            <a:r>
              <a:rPr lang="en-US" dirty="0"/>
              <a:t>Click play on the video on the slide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Ask the students that they can get up to move around and dance to the song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Ask students if there were any other uses of water that they didn’t think about already? These can be added to your list on the chart paper or board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Examples from the song include: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Laundry, Pool, Hose, Well, Canoe, Sports, Tub, Watering seeds, Fishing, Sailing, Puddles, Pets drinking water, Ice/Snow, Brushing teeth, Putting fires out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Discuss with the class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Why water is precious and why we should not waste it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Water is safe and healthy beverage choice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8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Activity: Saving Water – Wasting Water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all students stand up for this activity (be mindful of space around them to be able to move along with this activity)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Have the students look through the pictures of Dew Drop and describe what activity Dew Drop is doing in the image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If Dew Drop is saving water – get students to shrink into a small ball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If Dew Drop is wasting water – stretch your body and make an X to show how much water is getting wasted</a:t>
            </a:r>
          </a:p>
          <a:p>
            <a:pPr marL="1147417" lvl="2" indent="-181173">
              <a:buFont typeface="Arial" panose="020B0604020202020204" pitchFamily="34" charset="0"/>
              <a:buChar char="•"/>
            </a:pPr>
            <a:r>
              <a:rPr lang="en-US" dirty="0"/>
              <a:t>Demonstrate the actions with the students and have them follow along before beginning the game</a:t>
            </a:r>
          </a:p>
          <a:p>
            <a:pPr marL="483121" lvl="1"/>
            <a:endParaRPr lang="en-US" b="1" dirty="0"/>
          </a:p>
          <a:p>
            <a:pPr marL="966245" lvl="2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60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dirty="0"/>
              <a:t>Tell the students when washing hands to not let the water run, and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362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Wasting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aseline="0" dirty="0"/>
              <a:t>Tell the students to put tissues in the garbage (at school) or compost (at home) instead of flushing them down the toilet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aseline="0" dirty="0"/>
              <a:t>Tell the students to put disposable wipes in the garbage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375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173" indent="-181173">
              <a:buFont typeface="Arial" panose="020B0604020202020204" pitchFamily="34" charset="0"/>
              <a:buChar char="•"/>
            </a:pPr>
            <a:r>
              <a:rPr lang="en-US" dirty="0"/>
              <a:t>Wasting</a:t>
            </a:r>
            <a:r>
              <a:rPr lang="en-US" baseline="0" dirty="0"/>
              <a:t> water</a:t>
            </a:r>
          </a:p>
          <a:p>
            <a:pPr marL="664293" lvl="1" indent="-181173">
              <a:buFont typeface="Arial" panose="020B0604020202020204" pitchFamily="34" charset="0"/>
              <a:buChar char="•"/>
            </a:pPr>
            <a:r>
              <a:rPr lang="en-US" baseline="0" dirty="0"/>
              <a:t>When washing hands, we should always turn off the taps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CD871-587C-4F42-BE49-1C04AB97EE5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2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078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9858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528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4648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5352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29616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0491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70910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14365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22022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900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0B06E-3B52-489D-A557-4A8F5F31C346}" type="datetimeFigureOut">
              <a:rPr lang="en-CA" smtClean="0"/>
              <a:t>2020-08-25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E5E4C-8F09-4C44-BDF3-C6B06885CA4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3881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vokids.com/preschool/now-you-know-kindergarten/videos/toilet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1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awpixel.com/board/262252/environmen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ake_Ontario_Park" TargetMode="External"/><Relationship Id="rId5" Type="http://schemas.openxmlformats.org/officeDocument/2006/relationships/image" Target="../media/image13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-rotated-K 1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3" b="99459" l="2503" r="99285">
                        <a14:foregroundMark x1="72348" y1="5771" x2="41478" y2="8927"/>
                        <a14:foregroundMark x1="41478" y1="8927" x2="12396" y2="20649"/>
                        <a14:foregroundMark x1="40763" y1="5140" x2="53635" y2="1713"/>
                        <a14:foregroundMark x1="53635" y1="1713" x2="76758" y2="3427"/>
                        <a14:foregroundMark x1="4887" y1="17403" x2="2503" y2="24436"/>
                        <a14:foregroundMark x1="40644" y1="33544" x2="94994" y2="22543"/>
                        <a14:foregroundMark x1="99523" y1="27051" x2="99523" y2="27051"/>
                        <a14:foregroundMark x1="81526" y1="46799" x2="81526" y2="46799"/>
                        <a14:foregroundMark x1="48987" y1="94319" x2="48987" y2="94319"/>
                        <a14:foregroundMark x1="69130" y1="91524" x2="69130" y2="91524"/>
                        <a14:foregroundMark x1="36472" y1="95852" x2="36472" y2="95852"/>
                        <a14:foregroundMark x1="29321" y1="99459" x2="29321" y2="994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794" y="1905000"/>
            <a:ext cx="3671455" cy="48529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B17D8-19D2-4806-B84F-39675F83447E}"/>
              </a:ext>
            </a:extLst>
          </p:cNvPr>
          <p:cNvSpPr txBox="1"/>
          <p:nvPr/>
        </p:nvSpPr>
        <p:spPr>
          <a:xfrm>
            <a:off x="1751557" y="4114800"/>
            <a:ext cx="8599331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CA" sz="3000" b="1" dirty="0">
                <a:solidFill>
                  <a:srgbClr val="0070C0"/>
                </a:solidFill>
              </a:rPr>
              <a:t>Environmental Education</a:t>
            </a:r>
          </a:p>
          <a:p>
            <a:pPr lvl="0" defTabSz="457200">
              <a:lnSpc>
                <a:spcPts val="3400"/>
              </a:lnSpc>
              <a:defRPr/>
            </a:pPr>
            <a:r>
              <a:rPr lang="en-CA" sz="2800" b="1" dirty="0">
                <a:solidFill>
                  <a:srgbClr val="0066B3"/>
                </a:solidFill>
              </a:rPr>
              <a:t>Website: peelregion.ca/enviroed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5C39E8-7CCB-491A-B16F-C6FFFEEA34C1}"/>
              </a:ext>
            </a:extLst>
          </p:cNvPr>
          <p:cNvSpPr txBox="1"/>
          <p:nvPr/>
        </p:nvSpPr>
        <p:spPr>
          <a:xfrm>
            <a:off x="1751557" y="1808489"/>
            <a:ext cx="8771995" cy="262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CA" sz="6500" b="1" spc="-140" dirty="0">
                <a:solidFill>
                  <a:prstClr val="black"/>
                </a:solidFill>
                <a:latin typeface="Calibri"/>
              </a:rPr>
              <a:t>Kindergarten </a:t>
            </a:r>
          </a:p>
          <a:p>
            <a:pPr defTabSz="457189">
              <a:defRPr/>
            </a:pPr>
            <a:r>
              <a:rPr lang="en-CA" sz="6500" b="1" spc="-140" dirty="0">
                <a:solidFill>
                  <a:prstClr val="black"/>
                </a:solidFill>
                <a:latin typeface="Calibri"/>
              </a:rPr>
              <a:t>All About </a:t>
            </a:r>
            <a:r>
              <a:rPr lang="en-CA" sz="6500" b="1" spc="-140" dirty="0">
                <a:solidFill>
                  <a:srgbClr val="0066B3"/>
                </a:solidFill>
                <a:latin typeface="Calibri"/>
              </a:rPr>
              <a:t>Water</a:t>
            </a:r>
          </a:p>
          <a:p>
            <a:pPr defTabSz="457189">
              <a:lnSpc>
                <a:spcPts val="3400"/>
              </a:lnSpc>
              <a:defRPr/>
            </a:pPr>
            <a:endParaRPr lang="en-US" sz="6000" b="1" spc="-140" dirty="0">
              <a:solidFill>
                <a:srgbClr val="1A67E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0697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ED70B2-CAEA-4C3B-8D5D-D78E483B9004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14F718D-2797-4A24-BDB5-737E66C58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11" b="84281" l="27062" r="73307">
                        <a14:foregroundMark x1="57292" y1="44722" x2="54219" y2="50093"/>
                        <a14:foregroundMark x1="54219" y1="50093" x2="56250" y2="48241"/>
                        <a14:foregroundMark x1="58698" y1="45741" x2="60313" y2="51944"/>
                        <a14:foregroundMark x1="59740" y1="44722" x2="61354" y2="50278"/>
                        <a14:foregroundMark x1="61615" y1="47222" x2="59271" y2="44074"/>
                        <a14:foregroundMark x1="53906" y1="59630" x2="54010" y2="65648"/>
                        <a14:foregroundMark x1="55313" y1="56944" x2="60156" y2="60463"/>
                        <a14:foregroundMark x1="60156" y1="60463" x2="59635" y2="60000"/>
                        <a14:foregroundMark x1="36667" y1="38241" x2="36198" y2="44537"/>
                        <a14:foregroundMark x1="32813" y1="44537" x2="35885" y2="49630"/>
                        <a14:foregroundMark x1="35885" y1="49630" x2="40677" y2="49444"/>
                        <a14:foregroundMark x1="40677" y1="49444" x2="45990" y2="45556"/>
                        <a14:foregroundMark x1="33646" y1="43889" x2="29740" y2="46667"/>
                        <a14:foregroundMark x1="29740" y1="46667" x2="34115" y2="48241"/>
                        <a14:foregroundMark x1="31094" y1="50926" x2="41146" y2="53796"/>
                        <a14:foregroundMark x1="41146" y1="53796" x2="44219" y2="48889"/>
                        <a14:foregroundMark x1="44219" y1="48889" x2="44219" y2="48889"/>
                        <a14:foregroundMark x1="36771" y1="58981" x2="36823" y2="74907"/>
                        <a14:foregroundMark x1="36823" y1="74907" x2="39010" y2="68611"/>
                        <a14:foregroundMark x1="39010" y1="68611" x2="39010" y2="60278"/>
                        <a14:foregroundMark x1="46667" y1="57778" x2="46563" y2="61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49" r="5736"/>
          <a:stretch/>
        </p:blipFill>
        <p:spPr bwMode="auto">
          <a:xfrm>
            <a:off x="-153863" y="43810"/>
            <a:ext cx="8419579" cy="5795774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850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2A05E0-C2C8-4A00-A544-0F043246ED78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93A3D54-B92B-4FC0-A40A-19602D786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67" b="89444" l="19115" r="78281">
                        <a14:foregroundMark x1="37969" y1="43889" x2="37969" y2="43889"/>
                        <a14:foregroundMark x1="39323" y1="43519" x2="37292" y2="43519"/>
                        <a14:foregroundMark x1="41302" y1="44630" x2="43073" y2="43519"/>
                        <a14:foregroundMark x1="67500" y1="55185" x2="66823" y2="50833"/>
                        <a14:foregroundMark x1="66510" y1="56759" x2="65260" y2="53981"/>
                        <a14:foregroundMark x1="65417" y1="75000" x2="66615" y2="69815"/>
                        <a14:foregroundMark x1="44531" y1="49815" x2="44219" y2="43889"/>
                        <a14:foregroundMark x1="38073" y1="50185" x2="37656" y2="44259"/>
                        <a14:backgroundMark x1="63698" y1="67222" x2="63698" y2="66667"/>
                        <a14:backgroundMark x1="67604" y1="64907" x2="67292" y2="64907"/>
                        <a14:backgroundMark x1="64375" y1="68426" x2="64375" y2="68426"/>
                        <a14:backgroundMark x1="65729" y1="68241" x2="65729" y2="68241"/>
                        <a14:backgroundMark x1="63490" y1="71019" x2="63073" y2="70000"/>
                        <a14:backgroundMark x1="66198" y1="76759" x2="66406" y2="76019"/>
                        <a14:backgroundMark x1="62917" y1="69074" x2="62708" y2="6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" r="16919"/>
          <a:stretch/>
        </p:blipFill>
        <p:spPr bwMode="auto">
          <a:xfrm>
            <a:off x="-883376" y="12732"/>
            <a:ext cx="8448785" cy="5815879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173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00CA27-32F9-4E9A-BD9F-0417B5E5FC24}"/>
              </a:ext>
            </a:extLst>
          </p:cNvPr>
          <p:cNvSpPr/>
          <p:nvPr/>
        </p:nvSpPr>
        <p:spPr>
          <a:xfrm>
            <a:off x="8303170" y="616569"/>
            <a:ext cx="3298825" cy="2328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228589" marR="0" lvl="1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https://www.tvokids.com/preschool/now-you-know-kindergarten/videos/toilets  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2" name="Picture 1" descr="A teddy bear sitting in front of a mirror posing for the camera&#10;&#10;Description automatically generated">
            <a:extLst>
              <a:ext uri="{FF2B5EF4-FFF2-40B4-BE49-F238E27FC236}">
                <a16:creationId xmlns:a16="http://schemas.microsoft.com/office/drawing/2014/main" id="{BD004C09-EA85-4E13-ACF2-D05C2D4A53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549" b="1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70007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D34B6F-2F77-4F9B-B40C-C7D36D8BDDB6}"/>
              </a:ext>
            </a:extLst>
          </p:cNvPr>
          <p:cNvSpPr txBox="1"/>
          <p:nvPr/>
        </p:nvSpPr>
        <p:spPr>
          <a:xfrm>
            <a:off x="7128835" y="1997839"/>
            <a:ext cx="49161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66B3"/>
                </a:solidFill>
                <a:latin typeface="+mj-lt"/>
                <a:ea typeface="+mj-ea"/>
                <a:cs typeface="+mj-cs"/>
              </a:rPr>
              <a:t>How can we all care for and show respect for the Earth?</a:t>
            </a:r>
            <a:endParaRPr lang="en-CA" sz="4500" b="1" dirty="0">
              <a:solidFill>
                <a:srgbClr val="0066B3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7B9DF0E-4529-470E-A472-FEFEBBCE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3400" y="536162"/>
            <a:ext cx="6375400" cy="578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67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AF5C66A-E8F2-4E13-98A3-FE96597C5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C860275-E106-493A-8BF0-E0A91130E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48EB2CC-1A7B-49C7-B680-93F44CDEE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6" y="822960"/>
            <a:ext cx="9829800" cy="132588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My Water Promise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331671-4E8A-4E08-A705-A71D8C6BD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304" y="2753936"/>
            <a:ext cx="4605528" cy="322762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CA" sz="2500" b="1" u="sng" dirty="0">
                <a:solidFill>
                  <a:srgbClr val="000000"/>
                </a:solidFill>
              </a:rPr>
              <a:t>At school</a:t>
            </a:r>
            <a:r>
              <a:rPr lang="en-CA" sz="2500" b="1" dirty="0">
                <a:solidFill>
                  <a:srgbClr val="000000"/>
                </a:solidFill>
              </a:rPr>
              <a:t>:</a:t>
            </a:r>
          </a:p>
          <a:p>
            <a:pPr marL="0" indent="0">
              <a:buNone/>
            </a:pPr>
            <a:r>
              <a:rPr lang="en-CA" sz="2500" b="1" dirty="0">
                <a:solidFill>
                  <a:srgbClr val="0066B3"/>
                </a:solidFill>
              </a:rPr>
              <a:t>I will turn off the tap when washing my hands at school</a:t>
            </a:r>
          </a:p>
          <a:p>
            <a:pPr marL="0" indent="0">
              <a:buNone/>
            </a:pPr>
            <a:endParaRPr lang="en-CA" sz="25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CA" sz="2500" b="1" u="sng" dirty="0">
                <a:solidFill>
                  <a:srgbClr val="000000"/>
                </a:solidFill>
              </a:rPr>
              <a:t>At home:</a:t>
            </a:r>
          </a:p>
          <a:p>
            <a:pPr marL="0" indent="0">
              <a:buNone/>
            </a:pPr>
            <a:r>
              <a:rPr lang="en-CA" sz="2500" b="1" dirty="0">
                <a:solidFill>
                  <a:srgbClr val="0066B3"/>
                </a:solidFill>
              </a:rPr>
              <a:t>I will turn off the tap when brushing my teeth at home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EE6991F-52EF-4A9D-9ED4-FE84D23B3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3110" y="2590800"/>
            <a:ext cx="5786266" cy="381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3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26DFC5-D31C-467B-A76F-4AE828BA0D07}"/>
              </a:ext>
            </a:extLst>
          </p:cNvPr>
          <p:cNvSpPr txBox="1"/>
          <p:nvPr/>
        </p:nvSpPr>
        <p:spPr>
          <a:xfrm>
            <a:off x="759113" y="299494"/>
            <a:ext cx="990600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/>
          <a:p>
            <a:pPr algn="ctr" defTabSz="914377">
              <a:defRPr/>
            </a:pPr>
            <a:r>
              <a:rPr lang="en-US" sz="7200" b="1" dirty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za" panose="02060807000000020004" pitchFamily="18" charset="0"/>
              </a:rPr>
              <a:t>P</a:t>
            </a:r>
            <a:endParaRPr lang="en-CA" sz="7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E4485F-7806-42AC-8EF9-CF6D82A67BB8}"/>
              </a:ext>
            </a:extLst>
          </p:cNvPr>
          <p:cNvSpPr txBox="1"/>
          <p:nvPr/>
        </p:nvSpPr>
        <p:spPr>
          <a:xfrm>
            <a:off x="2029801" y="299494"/>
            <a:ext cx="109137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/>
              <a:t>E</a:t>
            </a:r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8A0A4B-A35C-47E1-A456-59D38FD36AE2}"/>
              </a:ext>
            </a:extLst>
          </p:cNvPr>
          <p:cNvSpPr txBox="1"/>
          <p:nvPr/>
        </p:nvSpPr>
        <p:spPr>
          <a:xfrm>
            <a:off x="3429003" y="299496"/>
            <a:ext cx="1058343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/>
              <a:t>E</a:t>
            </a:r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7DC144-71DB-4F12-B15B-38DDB1576CBA}"/>
              </a:ext>
            </a:extLst>
          </p:cNvPr>
          <p:cNvSpPr txBox="1"/>
          <p:nvPr/>
        </p:nvSpPr>
        <p:spPr>
          <a:xfrm>
            <a:off x="4724404" y="299496"/>
            <a:ext cx="105884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algn="ctr"/>
            <a:r>
              <a:rPr lang="en-US" dirty="0"/>
              <a:t>L</a:t>
            </a:r>
            <a:endParaRPr lang="en-C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847FC-59D4-4053-9CAE-D6947514C59B}"/>
              </a:ext>
            </a:extLst>
          </p:cNvPr>
          <p:cNvSpPr txBox="1"/>
          <p:nvPr/>
        </p:nvSpPr>
        <p:spPr>
          <a:xfrm>
            <a:off x="6058158" y="445667"/>
            <a:ext cx="3148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b="1" spc="100" dirty="0"/>
              <a:t>Town of Caledon</a:t>
            </a:r>
          </a:p>
          <a:p>
            <a:pPr defTabSz="914377">
              <a:defRPr/>
            </a:pPr>
            <a:r>
              <a:rPr lang="en-US" b="1" spc="100" dirty="0"/>
              <a:t>City of Brampton</a:t>
            </a:r>
          </a:p>
          <a:p>
            <a:pPr defTabSz="914377">
              <a:defRPr/>
            </a:pPr>
            <a:r>
              <a:rPr lang="en-US" b="1" spc="100" dirty="0"/>
              <a:t>City of Mississauga </a:t>
            </a:r>
            <a:endParaRPr lang="en-CA" b="1" spc="100" dirty="0"/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ADBCE73-A316-4A90-8C95-89FEA5BC4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57" y="1756821"/>
            <a:ext cx="2786963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E80480AD-4036-48CD-95FB-79C81D7FB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07" b="90618" l="9827" r="89827">
                        <a14:foregroundMark x1="42197" y1="9145" x2="54451" y2="8314"/>
                        <a14:foregroundMark x1="54451" y1="8314" x2="56647" y2="5107"/>
                        <a14:foregroundMark x1="76416" y1="90618" x2="79653" y2="90261"/>
                        <a14:foregroundMark x1="33642" y1="34442" x2="34335" y2="41568"/>
                        <a14:foregroundMark x1="31329" y1="34798" x2="33295" y2="42874"/>
                        <a14:foregroundMark x1="36301" y1="34798" x2="38960" y2="41568"/>
                        <a14:foregroundMark x1="27399" y1="35154" x2="55723" y2="37173"/>
                        <a14:foregroundMark x1="43468" y1="32067" x2="47514" y2="43705"/>
                        <a14:foregroundMark x1="47514" y1="43705" x2="47514" y2="43943"/>
                        <a14:foregroundMark x1="55723" y1="33848" x2="56647" y2="43943"/>
                        <a14:foregroundMark x1="62543" y1="34086" x2="68208" y2="44299"/>
                        <a14:foregroundMark x1="41156" y1="47981" x2="74798" y2="50000"/>
                        <a14:foregroundMark x1="64277" y1="43943" x2="65896" y2="52732"/>
                        <a14:foregroundMark x1="59306" y1="44893" x2="59653" y2="54038"/>
                        <a14:foregroundMark x1="51445" y1="47031" x2="53410" y2="55701"/>
                        <a14:foregroundMark x1="38613" y1="49287" x2="49480" y2="53444"/>
                        <a14:foregroundMark x1="49480" y1="53444" x2="49711" y2="53444"/>
                        <a14:foregroundMark x1="61272" y1="33492" x2="63237" y2="44656"/>
                        <a14:foregroundMark x1="67514" y1="35154" x2="69480" y2="40261"/>
                        <a14:foregroundMark x1="70520" y1="44893" x2="75145" y2="51069"/>
                        <a14:foregroundMark x1="72139" y1="45249" x2="76416" y2="49644"/>
                        <a14:foregroundMark x1="62543" y1="52732" x2="70520" y2="54038"/>
                        <a14:foregroundMark x1="75376" y1="45962" x2="75376" y2="47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01" y="1898659"/>
            <a:ext cx="4148920" cy="403860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797EDDC-CD59-4796-88BD-76F0DE979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25" y="1756821"/>
            <a:ext cx="2255992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FB8271AC-B9F8-41A1-92F3-481B833C5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79" y="4877566"/>
            <a:ext cx="2001541" cy="164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5684E10-3A32-4780-AC3A-7C4E2AAD49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929" y="1774764"/>
            <a:ext cx="2481563" cy="127323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552529-849C-4918-B367-BE01C7AAD8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3423" y="3439623"/>
            <a:ext cx="2284497" cy="120032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CB60F1-66C0-4C66-8818-45C16C2A6596}"/>
              </a:ext>
            </a:extLst>
          </p:cNvPr>
          <p:cNvGrpSpPr/>
          <p:nvPr/>
        </p:nvGrpSpPr>
        <p:grpSpPr>
          <a:xfrm>
            <a:off x="6204748" y="4062533"/>
            <a:ext cx="5469857" cy="2012435"/>
            <a:chOff x="1374543" y="838200"/>
            <a:chExt cx="6394914" cy="2133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A8A13-22AC-4EA9-9977-E6AF8F1FF6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4543" y="838200"/>
              <a:ext cx="6394914" cy="21336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CA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B855E9C-F549-43D2-930B-4CFCDE781ECC}"/>
                </a:ext>
              </a:extLst>
            </p:cNvPr>
            <p:cNvGrpSpPr/>
            <p:nvPr/>
          </p:nvGrpSpPr>
          <p:grpSpPr>
            <a:xfrm>
              <a:off x="1603143" y="933125"/>
              <a:ext cx="5937714" cy="1962475"/>
              <a:chOff x="1905000" y="949577"/>
              <a:chExt cx="5937714" cy="1962475"/>
            </a:xfrm>
          </p:grpSpPr>
          <p:pic>
            <p:nvPicPr>
              <p:cNvPr id="17" name="Picture 27">
                <a:extLst>
                  <a:ext uri="{FF2B5EF4-FFF2-40B4-BE49-F238E27FC236}">
                    <a16:creationId xmlns:a16="http://schemas.microsoft.com/office/drawing/2014/main" id="{0D78F723-F9DE-4FA9-8B98-B56AB17752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00" y="949577"/>
                <a:ext cx="1089332" cy="1949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04317D9-12D7-4428-941C-D99C8623297E}"/>
                  </a:ext>
                </a:extLst>
              </p:cNvPr>
              <p:cNvGrpSpPr/>
              <p:nvPr/>
            </p:nvGrpSpPr>
            <p:grpSpPr>
              <a:xfrm>
                <a:off x="3053677" y="949577"/>
                <a:ext cx="4789037" cy="1962475"/>
                <a:chOff x="3053677" y="949577"/>
                <a:chExt cx="4789037" cy="1962475"/>
              </a:xfrm>
            </p:grpSpPr>
            <p:pic>
              <p:nvPicPr>
                <p:cNvPr id="19" name="Picture 2">
                  <a:extLst>
                    <a:ext uri="{FF2B5EF4-FFF2-40B4-BE49-F238E27FC236}">
                      <a16:creationId xmlns:a16="http://schemas.microsoft.com/office/drawing/2014/main" id="{EDE65662-1400-4822-B205-E23725744AE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6087" y="949577"/>
                  <a:ext cx="1676627" cy="19624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9D1D3DC-95DB-434B-8A37-5FDB775D0C82}"/>
                    </a:ext>
                  </a:extLst>
                </p:cNvPr>
                <p:cNvGrpSpPr/>
                <p:nvPr/>
              </p:nvGrpSpPr>
              <p:grpSpPr>
                <a:xfrm>
                  <a:off x="3053677" y="955614"/>
                  <a:ext cx="3036646" cy="1950402"/>
                  <a:chOff x="2819400" y="955614"/>
                  <a:chExt cx="3036646" cy="1950402"/>
                </a:xfrm>
              </p:grpSpPr>
              <p:pic>
                <p:nvPicPr>
                  <p:cNvPr id="21" name="Picture 31" descr="glass_of_water">
                    <a:extLst>
                      <a:ext uri="{FF2B5EF4-FFF2-40B4-BE49-F238E27FC236}">
                        <a16:creationId xmlns:a16="http://schemas.microsoft.com/office/drawing/2014/main" id="{ADACE94B-F74F-413C-A2BA-10D556E086F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5762" t="3588" r="3371" b="3631"/>
                  <a:stretch/>
                </p:blipFill>
                <p:spPr bwMode="auto">
                  <a:xfrm>
                    <a:off x="2819400" y="955614"/>
                    <a:ext cx="1454761" cy="19504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2" name="Picture 2">
                    <a:extLst>
                      <a:ext uri="{FF2B5EF4-FFF2-40B4-BE49-F238E27FC236}">
                        <a16:creationId xmlns:a16="http://schemas.microsoft.com/office/drawing/2014/main" id="{87D5BE07-EF62-4B50-84B8-1501B991EA5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0653" r="14591"/>
                  <a:stretch/>
                </p:blipFill>
                <p:spPr bwMode="auto">
                  <a:xfrm>
                    <a:off x="4343400" y="955615"/>
                    <a:ext cx="1512646" cy="19498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332600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38C1C07-4242-4185-A2B2-D61D21E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68881"/>
            <a:ext cx="6463751" cy="961813"/>
          </a:xfrm>
        </p:spPr>
        <p:txBody>
          <a:bodyPr anchor="b">
            <a:noAutofit/>
          </a:bodyPr>
          <a:lstStyle/>
          <a:p>
            <a:r>
              <a:rPr lang="en-US" sz="5000" b="1" dirty="0">
                <a:solidFill>
                  <a:srgbClr val="0066B3"/>
                </a:solidFill>
              </a:rPr>
              <a:t>Water is important!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153400" y="1585277"/>
            <a:ext cx="3417127" cy="4538988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3C6DD2A-BBC5-44A2-94DB-F8E924DEE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621" y="2159676"/>
            <a:ext cx="4484521" cy="4229443"/>
          </a:xfrm>
        </p:spPr>
        <p:txBody>
          <a:bodyPr anchor="t">
            <a:normAutofit/>
          </a:bodyPr>
          <a:lstStyle/>
          <a:p>
            <a:pPr lvl="1"/>
            <a:endParaRPr lang="en-CA" sz="2100" b="1" dirty="0"/>
          </a:p>
          <a:p>
            <a:pPr lvl="1"/>
            <a:endParaRPr lang="en-CA" sz="2100" b="1" dirty="0"/>
          </a:p>
        </p:txBody>
      </p:sp>
      <p:pic>
        <p:nvPicPr>
          <p:cNvPr id="3" name="Picture 2" descr="A tree next to a body of water&#10;&#10;Description automatically generated">
            <a:extLst>
              <a:ext uri="{FF2B5EF4-FFF2-40B4-BE49-F238E27FC236}">
                <a16:creationId xmlns:a16="http://schemas.microsoft.com/office/drawing/2014/main" id="{B3327D6E-ADF6-4D8F-A60A-953CB3BF9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6270" y="1595130"/>
            <a:ext cx="7227130" cy="4818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9D797-A332-44EE-965D-6A4EEA6DAC35}"/>
              </a:ext>
            </a:extLst>
          </p:cNvPr>
          <p:cNvSpPr txBox="1"/>
          <p:nvPr/>
        </p:nvSpPr>
        <p:spPr>
          <a:xfrm>
            <a:off x="983958" y="6155389"/>
            <a:ext cx="2965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>
                <a:hlinkClick r:id="rId6" tooltip="https://en.wikipedia.org/wiki/Lake_Ontario_Park"/>
              </a:rPr>
              <a:t>This Photo</a:t>
            </a:r>
            <a:r>
              <a:rPr lang="en-CA" sz="900" dirty="0"/>
              <a:t> by Unknown Author is licensed under </a:t>
            </a:r>
            <a:r>
              <a:rPr lang="en-CA" sz="900" dirty="0">
                <a:hlinkClick r:id="rId7" tooltip="https://creativecommons.org/licenses/by-sa/3.0/"/>
              </a:rPr>
              <a:t>CC BY-SA</a:t>
            </a:r>
            <a:endParaRPr lang="en-CA" sz="900" dirty="0"/>
          </a:p>
        </p:txBody>
      </p:sp>
    </p:spTree>
    <p:extLst>
      <p:ext uri="{BB962C8B-B14F-4D97-AF65-F5344CB8AC3E}">
        <p14:creationId xmlns:p14="http://schemas.microsoft.com/office/powerpoint/2010/main" val="25993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38DDF8C-19CF-4980-B71E-0A96E79DE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09600"/>
            <a:ext cx="11546695" cy="59985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7973231" y="122944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B6061A5-5BE2-4B62-A22A-E94FE84D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908" y="249851"/>
            <a:ext cx="4484521" cy="961813"/>
          </a:xfrm>
        </p:spPr>
        <p:txBody>
          <a:bodyPr anchor="b">
            <a:noAutofit/>
          </a:bodyPr>
          <a:lstStyle/>
          <a:p>
            <a:r>
              <a:rPr lang="en-US" sz="4000" b="1" dirty="0">
                <a:solidFill>
                  <a:srgbClr val="0066B3"/>
                </a:solidFill>
              </a:rPr>
              <a:t>We use water for….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F34621-5D6E-4A3D-80B0-B773B4FFC2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9524" y="58367"/>
            <a:ext cx="1048603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ame Street The Water Song">
            <a:hlinkClick r:id="" action="ppaction://media"/>
            <a:extLst>
              <a:ext uri="{FF2B5EF4-FFF2-40B4-BE49-F238E27FC236}">
                <a16:creationId xmlns:a16="http://schemas.microsoft.com/office/drawing/2014/main" id="{9C73EB07-B4B4-4397-8439-9F34AF8B4B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6721" y="381000"/>
            <a:ext cx="10358557" cy="582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3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5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7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9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5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7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9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1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422325-4505-4DB5-8F0C-666E3260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113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6D29F12-3419-479B-9686-EDF11AE5B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93" b="80648" l="26771" r="72656">
                        <a14:foregroundMark x1="35938" y1="38241" x2="35938" y2="38241"/>
                        <a14:foregroundMark x1="36979" y1="43426" x2="36979" y2="43426"/>
                        <a14:foregroundMark x1="34063" y1="46667" x2="34063" y2="46667"/>
                        <a14:foregroundMark x1="28542" y1="47407" x2="28542" y2="47407"/>
                        <a14:foregroundMark x1="32500" y1="48611" x2="32500" y2="48611"/>
                        <a14:foregroundMark x1="33125" y1="49630" x2="33125" y2="49630"/>
                        <a14:foregroundMark x1="32031" y1="52222" x2="32031" y2="52222"/>
                        <a14:foregroundMark x1="32787" y1="54374" x2="37552" y2="54815"/>
                        <a14:foregroundMark x1="37552" y1="54815" x2="34167" y2="50370"/>
                        <a14:foregroundMark x1="34167" y1="50370" x2="33958" y2="50370"/>
                        <a14:foregroundMark x1="44427" y1="47222" x2="44427" y2="47222"/>
                        <a14:foregroundMark x1="39063" y1="46204" x2="39063" y2="46204"/>
                        <a14:foregroundMark x1="36042" y1="60556" x2="36042" y2="60556"/>
                        <a14:foregroundMark x1="35260" y1="57778" x2="35885" y2="73148"/>
                        <a14:foregroundMark x1="35885" y1="73148" x2="38698" y2="66944"/>
                        <a14:foregroundMark x1="38698" y1="66944" x2="37292" y2="58148"/>
                        <a14:foregroundMark x1="40625" y1="45463" x2="35938" y2="44630"/>
                        <a14:foregroundMark x1="35938" y1="44630" x2="38385" y2="47222"/>
                        <a14:foregroundMark x1="37969" y1="51759" x2="41927" y2="53611"/>
                        <a14:foregroundMark x1="41927" y1="53611" x2="40625" y2="49630"/>
                        <a14:foregroundMark x1="58281" y1="23241" x2="57760" y2="30648"/>
                        <a14:foregroundMark x1="57760" y1="30648" x2="48281" y2="46204"/>
                        <a14:foregroundMark x1="48281" y1="46204" x2="47969" y2="53796"/>
                        <a14:foregroundMark x1="47969" y1="53796" x2="49063" y2="61019"/>
                        <a14:foregroundMark x1="49063" y1="61019" x2="50938" y2="66667"/>
                        <a14:foregroundMark x1="44427" y1="45278" x2="44427" y2="45278"/>
                        <a14:foregroundMark x1="55833" y1="43611" x2="52812" y2="47685"/>
                        <a14:foregroundMark x1="52812" y1="47685" x2="54167" y2="47407"/>
                        <a14:foregroundMark x1="59531" y1="43241" x2="62500" y2="47407"/>
                        <a14:foregroundMark x1="62500" y1="47407" x2="58333" y2="48611"/>
                        <a14:foregroundMark x1="58333" y1="48611" x2="58281" y2="47222"/>
                        <a14:foregroundMark x1="55833" y1="56574" x2="52448" y2="60463"/>
                        <a14:foregroundMark x1="52448" y1="60463" x2="52396" y2="63889"/>
                        <a14:foregroundMark x1="58438" y1="22593" x2="58438" y2="22593"/>
                        <a14:foregroundMark x1="54479" y1="80463" x2="58698" y2="80648"/>
                        <a14:foregroundMark x1="58698" y1="80648" x2="61141" y2="80427"/>
                        <a14:foregroundMark x1="59740" y1="56944" x2="61198" y2="55926"/>
                        <a14:foregroundMark x1="31719" y1="49167" x2="35938" y2="49167"/>
                        <a14:foregroundMark x1="35938" y1="49167" x2="43438" y2="46944"/>
                        <a14:foregroundMark x1="43438" y1="46944" x2="43646" y2="46667"/>
                        <a14:foregroundMark x1="30573" y1="45000" x2="34323" y2="43981"/>
                        <a14:foregroundMark x1="34323" y1="43981" x2="43125" y2="44259"/>
                        <a14:foregroundMark x1="27917" y1="48611" x2="30208" y2="54352"/>
                        <a14:foregroundMark x1="30208" y1="54352" x2="34063" y2="56944"/>
                        <a14:foregroundMark x1="34063" y1="56944" x2="38646" y2="56759"/>
                        <a14:foregroundMark x1="30156" y1="50000" x2="33385" y2="53611"/>
                        <a14:foregroundMark x1="33385" y1="53611" x2="33385" y2="53611"/>
                        <a14:foregroundMark x1="30260" y1="50833" x2="33594" y2="55370"/>
                        <a14:foregroundMark x1="33594" y1="55370" x2="33594" y2="55370"/>
                        <a14:foregroundMark x1="31563" y1="45833" x2="38490" y2="45833"/>
                        <a14:foregroundMark x1="29479" y1="50463" x2="32500" y2="50463"/>
                        <a14:foregroundMark x1="29375" y1="51019" x2="29688" y2="52222"/>
                        <a14:foregroundMark x1="29375" y1="50185" x2="29375" y2="51204"/>
                        <a14:foregroundMark x1="38177" y1="42870" x2="41302" y2="43611"/>
                        <a14:foregroundMark x1="34271" y1="58519" x2="34063" y2="72685"/>
                        <a14:foregroundMark x1="34063" y1="72685" x2="36042" y2="78889"/>
                        <a14:foregroundMark x1="36042" y1="78889" x2="37760" y2="79259"/>
                        <a14:foregroundMark x1="56510" y1="56944" x2="58750" y2="58704"/>
                        <a14:backgroundMark x1="63438" y1="80185" x2="61875" y2="80833"/>
                        <a14:backgroundMark x1="61563" y1="80833" x2="61563" y2="80833"/>
                        <a14:backgroundMark x1="61302" y1="80833" x2="61667" y2="80833"/>
                        <a14:backgroundMark x1="62656" y1="80370" x2="61510" y2="81204"/>
                        <a14:backgroundMark x1="23021" y1="19444" x2="28177" y2="22500"/>
                        <a14:backgroundMark x1="28177" y1="22500" x2="35208" y2="22593"/>
                        <a14:backgroundMark x1="35208" y1="22593" x2="38958" y2="21667"/>
                        <a14:backgroundMark x1="38958" y1="21667" x2="38958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1" r="6774"/>
          <a:stretch/>
        </p:blipFill>
        <p:spPr bwMode="auto"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6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8417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74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35A22-54D7-4095-BD14-7B145403A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54" b="82935" l="27127" r="74065">
                        <a14:foregroundMark x1="54323" y1="43889" x2="52812" y2="48611"/>
                        <a14:foregroundMark x1="58333" y1="43519" x2="56719" y2="50463"/>
                        <a14:foregroundMark x1="56719" y1="50463" x2="56719" y2="50556"/>
                        <a14:foregroundMark x1="44792" y1="61852" x2="44792" y2="61852"/>
                        <a14:foregroundMark x1="45625" y1="62407" x2="45625" y2="62407"/>
                        <a14:foregroundMark x1="45417" y1="62222" x2="45417" y2="62222"/>
                        <a14:foregroundMark x1="44010" y1="64537" x2="44010" y2="64537"/>
                        <a14:foregroundMark x1="42500" y1="66296" x2="42500" y2="66296"/>
                        <a14:foregroundMark x1="47604" y1="74630" x2="47604" y2="74630"/>
                        <a14:foregroundMark x1="34688" y1="39167" x2="34271" y2="44444"/>
                        <a14:foregroundMark x1="35885" y1="40556" x2="35885" y2="40556"/>
                        <a14:foregroundMark x1="27969" y1="49167" x2="27969" y2="49167"/>
                        <a14:foregroundMark x1="37083" y1="44444" x2="45000" y2="47407"/>
                        <a14:foregroundMark x1="38073" y1="44444" x2="42396" y2="44537"/>
                        <a14:foregroundMark x1="42396" y1="44537" x2="42500" y2="44537"/>
                        <a14:foregroundMark x1="31510" y1="45278" x2="27448" y2="47593"/>
                        <a14:foregroundMark x1="27448" y1="47593" x2="31198" y2="50370"/>
                        <a14:foregroundMark x1="31198" y1="50370" x2="35313" y2="50370"/>
                        <a14:foregroundMark x1="35313" y1="50370" x2="42604" y2="49259"/>
                        <a14:foregroundMark x1="34896" y1="52963" x2="34896" y2="52963"/>
                        <a14:foregroundMark x1="28594" y1="49259" x2="28594" y2="49259"/>
                        <a14:foregroundMark x1="28594" y1="49259" x2="31771" y2="54352"/>
                        <a14:foregroundMark x1="31771" y1="54352" x2="36510" y2="55278"/>
                        <a14:foregroundMark x1="36510" y1="55278" x2="40208" y2="53981"/>
                        <a14:foregroundMark x1="41094" y1="52407" x2="43698" y2="49444"/>
                        <a14:foregroundMark x1="30365" y1="57500" x2="39115" y2="57685"/>
                        <a14:foregroundMark x1="39115" y1="57685" x2="41256" y2="57635"/>
                        <a14:foregroundMark x1="34375" y1="58241" x2="33906" y2="79815"/>
                        <a14:foregroundMark x1="33906" y1="79815" x2="36094" y2="73426"/>
                        <a14:foregroundMark x1="36094" y1="73426" x2="36510" y2="60648"/>
                        <a14:backgroundMark x1="42708" y1="58056" x2="41406" y2="58056"/>
                        <a14:backgroundMark x1="43490" y1="57315" x2="42604" y2="5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6439"/>
          <a:stretch/>
        </p:blipFill>
        <p:spPr bwMode="auto"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2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1014370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74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31D75AC-7F08-4A48-B781-4BA29ADDE0EF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D18D05C-9203-4464-BC99-61722F469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19" b="84815" l="23958" r="75260">
                        <a14:foregroundMark x1="26719" y1="56852" x2="26639" y2="57630"/>
                        <a14:foregroundMark x1="25885" y1="65000" x2="26302" y2="66296"/>
                        <a14:foregroundMark x1="24427" y1="61481" x2="24010" y2="63611"/>
                        <a14:foregroundMark x1="37813" y1="43704" x2="37813" y2="47685"/>
                        <a14:foregroundMark x1="37396" y1="43704" x2="36875" y2="51019"/>
                        <a14:foregroundMark x1="36875" y1="51019" x2="38698" y2="51944"/>
                        <a14:foregroundMark x1="41042" y1="44815" x2="44167" y2="50093"/>
                        <a14:foregroundMark x1="44167" y1="50093" x2="44167" y2="50185"/>
                        <a14:foregroundMark x1="65833" y1="32130" x2="64167" y2="40741"/>
                        <a14:foregroundMark x1="64167" y1="40741" x2="66615" y2="47685"/>
                        <a14:foregroundMark x1="66615" y1="47685" x2="69583" y2="39259"/>
                        <a14:foregroundMark x1="69583" y1="39259" x2="66823" y2="31111"/>
                        <a14:foregroundMark x1="66823" y1="31111" x2="65417" y2="29259"/>
                        <a14:foregroundMark x1="70833" y1="33333" x2="75260" y2="35833"/>
                        <a14:foregroundMark x1="75260" y1="35833" x2="73542" y2="51481"/>
                        <a14:foregroundMark x1="73542" y1="51481" x2="70469" y2="58611"/>
                        <a14:foregroundMark x1="63490" y1="46759" x2="65104" y2="52315"/>
                        <a14:foregroundMark x1="65000" y1="53241" x2="60990" y2="52870"/>
                        <a14:foregroundMark x1="57760" y1="54630" x2="55313" y2="61481"/>
                        <a14:foregroundMark x1="55313" y1="61481" x2="58385" y2="67222"/>
                        <a14:foregroundMark x1="58385" y1="67222" x2="71042" y2="64167"/>
                        <a14:foregroundMark x1="66406" y1="58796" x2="60208" y2="56944"/>
                        <a14:foregroundMark x1="60208" y1="56944" x2="63281" y2="58611"/>
                        <a14:foregroundMark x1="60052" y1="72407" x2="64375" y2="78519"/>
                        <a14:foregroundMark x1="64375" y1="78519" x2="68490" y2="75185"/>
                        <a14:foregroundMark x1="68490" y1="75185" x2="69375" y2="67037"/>
                        <a14:foregroundMark x1="69375" y1="67037" x2="69427" y2="66852"/>
                        <a14:foregroundMark x1="26042" y1="60556" x2="26305" y2="60191"/>
                        <a14:foregroundMark x1="27236" y1="58315" x2="27813" y2="57500"/>
                        <a14:backgroundMark x1="26719" y1="60926" x2="27135" y2="60185"/>
                        <a14:backgroundMark x1="26406" y1="61667" x2="27135" y2="59722"/>
                        <a14:backgroundMark x1="27448" y1="58611" x2="27135" y2="59167"/>
                        <a14:backgroundMark x1="27135" y1="59167" x2="26302" y2="60185"/>
                        <a14:backgroundMark x1="57240" y1="41759" x2="57760" y2="43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3" t="10280" r="19042" b="6820"/>
          <a:stretch/>
        </p:blipFill>
        <p:spPr bwMode="auto">
          <a:xfrm>
            <a:off x="1181979" y="812445"/>
            <a:ext cx="5780911" cy="44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66CE1A-0DC5-44D1-8E13-CACF2E43BB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02" y="3950208"/>
            <a:ext cx="3251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715A8-C9CD-426D-BCF9-3F9395FE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FBCBD6D-6093-45CD-B7A3-BF0AD3603354}"/>
              </a:ext>
            </a:extLst>
          </p:cNvPr>
          <p:cNvSpPr/>
          <p:nvPr/>
        </p:nvSpPr>
        <p:spPr>
          <a:xfrm>
            <a:off x="886025" y="7920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C899C4F-7953-4718-A704-B59D7F3E7E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89" b="82500" l="26927" r="72708">
                        <a14:foregroundMark x1="55208" y1="44630" x2="54063" y2="51481"/>
                        <a14:foregroundMark x1="54063" y1="51481" x2="54115" y2="51759"/>
                        <a14:foregroundMark x1="59479" y1="43426" x2="57240" y2="49537"/>
                        <a14:foregroundMark x1="57240" y1="49537" x2="59010" y2="50000"/>
                        <a14:foregroundMark x1="54115" y1="44444" x2="53073" y2="50370"/>
                        <a14:foregroundMark x1="59271" y1="43056" x2="55625" y2="47130"/>
                        <a14:foregroundMark x1="55625" y1="47130" x2="55990" y2="50833"/>
                        <a14:foregroundMark x1="56771" y1="49444" x2="60156" y2="47407"/>
                        <a14:foregroundMark x1="57708" y1="50648" x2="60833" y2="48241"/>
                        <a14:foregroundMark x1="45885" y1="61759" x2="45885" y2="61759"/>
                        <a14:foregroundMark x1="45000" y1="64167" x2="45000" y2="64167"/>
                        <a14:foregroundMark x1="43646" y1="66204" x2="43646" y2="66204"/>
                        <a14:foregroundMark x1="48698" y1="74722" x2="48698" y2="74722"/>
                        <a14:foregroundMark x1="56198" y1="81944" x2="60052" y2="82500"/>
                        <a14:foregroundMark x1="60052" y1="82500" x2="65521" y2="81574"/>
                        <a14:foregroundMark x1="72604" y1="53241" x2="72708" y2="65000"/>
                        <a14:foregroundMark x1="35365" y1="39815" x2="35104" y2="51019"/>
                        <a14:foregroundMark x1="31771" y1="45463" x2="34583" y2="50185"/>
                        <a14:foregroundMark x1="34583" y1="50185" x2="38750" y2="49815"/>
                        <a14:foregroundMark x1="38750" y1="49815" x2="40625" y2="49815"/>
                        <a14:foregroundMark x1="28698" y1="47778" x2="31406" y2="53056"/>
                        <a14:foregroundMark x1="31406" y1="53056" x2="35313" y2="54167"/>
                        <a14:foregroundMark x1="35313" y1="54167" x2="37604" y2="52222"/>
                        <a14:foregroundMark x1="29948" y1="52963" x2="35156" y2="53796"/>
                        <a14:foregroundMark x1="35156" y1="53796" x2="42760" y2="51574"/>
                        <a14:foregroundMark x1="36667" y1="40648" x2="36667" y2="46574"/>
                        <a14:foregroundMark x1="36823" y1="43796" x2="37604" y2="48056"/>
                        <a14:foregroundMark x1="37917" y1="43796" x2="42760" y2="43796"/>
                        <a14:foregroundMark x1="42760" y1="43796" x2="44479" y2="50185"/>
                        <a14:foregroundMark x1="44479" y1="50185" x2="41406" y2="55370"/>
                        <a14:foregroundMark x1="41406" y1="55370" x2="36823" y2="55833"/>
                        <a14:foregroundMark x1="44219" y1="45463" x2="45469" y2="46574"/>
                        <a14:foregroundMark x1="35104" y1="59630" x2="36302" y2="75741"/>
                        <a14:foregroundMark x1="36302" y1="75741" x2="37813" y2="69444"/>
                        <a14:foregroundMark x1="37813" y1="69444" x2="37813" y2="61389"/>
                        <a14:foregroundMark x1="34896" y1="75741" x2="38438" y2="73241"/>
                        <a14:foregroundMark x1="38438" y1="73241" x2="38490" y2="72963"/>
                        <a14:foregroundMark x1="36042" y1="77778" x2="38490" y2="75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38" r="5547"/>
          <a:stretch/>
        </p:blipFill>
        <p:spPr bwMode="auto">
          <a:xfrm>
            <a:off x="73682" y="12732"/>
            <a:ext cx="8348674" cy="57469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180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1202</Words>
  <Application>Microsoft Office PowerPoint</Application>
  <PresentationFormat>Widescreen</PresentationFormat>
  <Paragraphs>151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Rockwell</vt:lpstr>
      <vt:lpstr>Tiza</vt:lpstr>
      <vt:lpstr>Office Theme</vt:lpstr>
      <vt:lpstr>PowerPoint Presentation</vt:lpstr>
      <vt:lpstr>PowerPoint Presentation</vt:lpstr>
      <vt:lpstr>Water is important!</vt:lpstr>
      <vt:lpstr>We use water for….</vt:lpstr>
      <vt:lpstr>PowerPoint Presentation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PowerPoint Presentation</vt:lpstr>
      <vt:lpstr>PowerPoint Presentation</vt:lpstr>
      <vt:lpstr>My Water Promise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Andrade, Jennifer</dc:creator>
  <cp:lastModifiedBy>Andrade, Jennifer</cp:lastModifiedBy>
  <cp:revision>32</cp:revision>
  <dcterms:created xsi:type="dcterms:W3CDTF">2020-07-20T17:41:50Z</dcterms:created>
  <dcterms:modified xsi:type="dcterms:W3CDTF">2020-08-25T14:21:04Z</dcterms:modified>
</cp:coreProperties>
</file>