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5"/>
  </p:notesMasterIdLst>
  <p:sldIdLst>
    <p:sldId id="430" r:id="rId4"/>
    <p:sldId id="429" r:id="rId5"/>
    <p:sldId id="426" r:id="rId6"/>
    <p:sldId id="474" r:id="rId7"/>
    <p:sldId id="423" r:id="rId8"/>
    <p:sldId id="432" r:id="rId9"/>
    <p:sldId id="475" r:id="rId10"/>
    <p:sldId id="447" r:id="rId11"/>
    <p:sldId id="425" r:id="rId12"/>
    <p:sldId id="438" r:id="rId13"/>
    <p:sldId id="43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vucci, Daniel" initials="SD" lastIdx="16" clrIdx="0">
    <p:extLst>
      <p:ext uri="{19B8F6BF-5375-455C-9EA6-DF929625EA0E}">
        <p15:presenceInfo xmlns:p15="http://schemas.microsoft.com/office/powerpoint/2012/main" userId="S::daniel.salvucci@peelregion.ca::badba2da-8c55-42e6-a0ae-bb722d814c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B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68390" autoAdjust="0"/>
  </p:normalViewPr>
  <p:slideViewPr>
    <p:cSldViewPr>
      <p:cViewPr varScale="1">
        <p:scale>
          <a:sx n="54" d="100"/>
          <a:sy n="54" d="100"/>
        </p:scale>
        <p:origin x="714" y="66"/>
      </p:cViewPr>
      <p:guideLst>
        <p:guide orient="horz" pos="2160"/>
        <p:guide pos="3840"/>
      </p:guideLst>
    </p:cSldViewPr>
  </p:slideViewPr>
  <p:notesTextViewPr>
    <p:cViewPr>
      <p:scale>
        <a:sx n="75" d="100"/>
        <a:sy n="75" d="100"/>
      </p:scale>
      <p:origin x="0" y="-21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C7DAD-43E4-4DB2-9422-FD603E2BF870}" type="datetimeFigureOut">
              <a:rPr lang="en-CA" smtClean="0"/>
              <a:t>2020-10-13</a:t>
            </a:fld>
            <a:endParaRPr lang="en-CA"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69863A-92E3-41C0-BC2C-B542D3B1EE80}" type="slidenum">
              <a:rPr lang="en-CA" smtClean="0"/>
              <a:t>‹#›</a:t>
            </a:fld>
            <a:endParaRPr lang="en-CA" dirty="0"/>
          </a:p>
        </p:txBody>
      </p:sp>
    </p:spTree>
    <p:extLst>
      <p:ext uri="{BB962C8B-B14F-4D97-AF65-F5344CB8AC3E}">
        <p14:creationId xmlns:p14="http://schemas.microsoft.com/office/powerpoint/2010/main" val="1077477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HBQ87GzRQvc"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XMr0JqGOX0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eelregion.vids.io/videos/ac9cd9b41d19e1c225/dews-water-adventur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peelregion.vids.io/videos/069cd6b81717e3c58f/dews-wastewater-adventur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In this lesson, students will learn about water and wastewater treatment, water in the community and the importance of drinking tap water</a:t>
            </a:r>
          </a:p>
          <a:p>
            <a:endParaRPr lang="en-US" b="0" dirty="0"/>
          </a:p>
          <a:p>
            <a:pPr marL="171450" indent="-171450">
              <a:buFont typeface="Arial" panose="020B0604020202020204" pitchFamily="34" charset="0"/>
              <a:buChar char="•"/>
            </a:pPr>
            <a:r>
              <a:rPr lang="en-US" b="0" dirty="0"/>
              <a:t>Handouts for this lesson</a:t>
            </a:r>
          </a:p>
          <a:p>
            <a:pPr marL="628650" lvl="1" indent="-171450">
              <a:buFont typeface="Arial" panose="020B0604020202020204" pitchFamily="34" charset="0"/>
              <a:buChar char="•"/>
            </a:pPr>
            <a:r>
              <a:rPr lang="en-US" b="0" dirty="0"/>
              <a:t>All About Treatment</a:t>
            </a:r>
          </a:p>
          <a:p>
            <a:pPr marL="628650" lvl="1" indent="-171450">
              <a:buFont typeface="Arial" panose="020B0604020202020204" pitchFamily="34" charset="0"/>
              <a:buChar char="•"/>
            </a:pPr>
            <a:r>
              <a:rPr lang="en-US" b="0" dirty="0"/>
              <a:t>Water is….</a:t>
            </a:r>
          </a:p>
          <a:p>
            <a:pPr marL="628650" lvl="1" indent="-171450">
              <a:buFont typeface="Arial" panose="020B0604020202020204" pitchFamily="34" charset="0"/>
              <a:buChar char="•"/>
            </a:pPr>
            <a:r>
              <a:rPr lang="en-US" b="0" dirty="0"/>
              <a:t>Water Detectives</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9CD871-587C-4F42-BE49-1C04AB97EE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5346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dirty="0"/>
              <a:t>Teacher Note:</a:t>
            </a:r>
          </a:p>
          <a:p>
            <a:pPr marL="171450" indent="-171450">
              <a:buFont typeface="Arial" panose="020B0604020202020204" pitchFamily="34" charset="0"/>
              <a:buChar char="•"/>
            </a:pPr>
            <a:r>
              <a:rPr lang="en-US" sz="900" dirty="0"/>
              <a:t>After the Water Interview, </a:t>
            </a:r>
            <a:r>
              <a:rPr lang="en-CA" sz="900" kern="1200" dirty="0">
                <a:solidFill>
                  <a:schemeClr val="tx1"/>
                </a:solidFill>
                <a:effectLst/>
                <a:latin typeface="+mn-lt"/>
                <a:ea typeface="+mn-ea"/>
                <a:cs typeface="+mn-cs"/>
              </a:rPr>
              <a:t>discuss the results with the entire class</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Ask students if there were any surprises from student’s answers</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Ask students if they or their family ever flushed items down the toilet, or drain that were on the list</a:t>
            </a:r>
          </a:p>
          <a:p>
            <a:pPr marL="457200" lvl="1" indent="0">
              <a:buFont typeface="Arial" panose="020B0604020202020204" pitchFamily="34" charset="0"/>
              <a:buNone/>
            </a:pPr>
            <a:endParaRPr lang="en-CA" sz="9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900" dirty="0"/>
              <a:t>Watch the ‘I Don’t Flush – A Prescription for Clean Water’ </a:t>
            </a:r>
            <a:r>
              <a:rPr lang="en-CA" sz="900" dirty="0">
                <a:hlinkClick r:id="rId3"/>
              </a:rPr>
              <a:t>https://www.youtube.com/watch?v=HBQ87GzRQvc</a:t>
            </a:r>
            <a:r>
              <a:rPr lang="en-CA" sz="900" dirty="0"/>
              <a:t>  </a:t>
            </a:r>
          </a:p>
          <a:p>
            <a:pPr marL="171450" indent="-171450">
              <a:buFont typeface="Arial" panose="020B0604020202020204" pitchFamily="34" charset="0"/>
              <a:buChar char="•"/>
            </a:pPr>
            <a:r>
              <a:rPr lang="en-CA" sz="900" dirty="0"/>
              <a:t>To play video</a:t>
            </a:r>
          </a:p>
          <a:p>
            <a:pPr marL="628650" lvl="1" indent="-171450">
              <a:buFont typeface="Arial" panose="020B0604020202020204" pitchFamily="34" charset="0"/>
              <a:buChar char="•"/>
            </a:pPr>
            <a:r>
              <a:rPr lang="en-CA" sz="900" dirty="0"/>
              <a:t>Press the Play button </a:t>
            </a:r>
            <a:endParaRPr lang="en-US" sz="900" dirty="0"/>
          </a:p>
          <a:p>
            <a:pPr marL="0" indent="0">
              <a:buFont typeface="Arial" panose="020B0604020202020204" pitchFamily="34" charset="0"/>
              <a:buNone/>
            </a:pPr>
            <a:endParaRPr lang="en-US" sz="900" b="0" dirty="0"/>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Did you know when  fats, oils and greases are poured down the drain, they can cause major problems? Why? Discuss with a partner or with the class</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The facts on FOGS:</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Never pour FOGS down the sink, drain or toilet. FOGS can’t be broken down during the wastewater treatment process</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FOGS clings to pipes and build up over time</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Cold weather solidifies FOGS</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Blocked sewage (sewer backup) can surge up through sinks, floor drains and toilets. This makes for a stinky, messy cleanup!</a:t>
            </a: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To properly throw away FOGS, cool it, scrape it, then green bin it</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How would you teach this message to your family members and friends? What could you do to convince others to make changes?</a:t>
            </a:r>
          </a:p>
          <a:p>
            <a:pPr marL="0" indent="0">
              <a:buFont typeface="Arial" panose="020B0604020202020204" pitchFamily="34" charset="0"/>
              <a:buNone/>
            </a:pP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4029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For more information on water education, please visit our new website:</a:t>
            </a:r>
          </a:p>
          <a:p>
            <a:pPr marL="171450" indent="-171450">
              <a:buFont typeface="Arial" panose="020B0604020202020204" pitchFamily="34" charset="0"/>
              <a:buChar char="•"/>
            </a:pPr>
            <a:endParaRPr lang="en-US" b="0" dirty="0"/>
          </a:p>
          <a:p>
            <a:r>
              <a:rPr lang="en-CA" sz="1200" b="1" kern="1200" dirty="0">
                <a:solidFill>
                  <a:schemeClr val="tx1"/>
                </a:solidFill>
                <a:effectLst/>
                <a:latin typeface="+mn-lt"/>
                <a:ea typeface="+mn-ea"/>
                <a:cs typeface="+mn-cs"/>
              </a:rPr>
              <a:t>End of the lesson, ask students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have you learned today about water?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findings </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Share with students that everyone including them, have a part in protecting and conserving water </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163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200" b="1" i="0" u="none" kern="1200" dirty="0">
                <a:solidFill>
                  <a:schemeClr val="tx1"/>
                </a:solidFill>
                <a:effectLst/>
                <a:latin typeface="+mn-lt"/>
                <a:ea typeface="+mn-ea"/>
                <a:cs typeface="+mn-cs"/>
              </a:rPr>
              <a:t>Teacher Note:</a:t>
            </a: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(Click-1) </a:t>
            </a:r>
            <a:r>
              <a:rPr lang="en-CA" sz="1200" kern="1200" dirty="0">
                <a:solidFill>
                  <a:schemeClr val="tx1"/>
                </a:solidFill>
                <a:effectLst/>
                <a:latin typeface="+mn-lt"/>
                <a:ea typeface="+mn-ea"/>
                <a:cs typeface="+mn-cs"/>
              </a:rPr>
              <a:t>Ask students – what city or town do they live in?</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Let students know the city or town they mentioned is part of a larger area that is called the Region of Peel</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(Click-2) </a:t>
            </a:r>
            <a:r>
              <a:rPr lang="en-CA" sz="1200" kern="1200" dirty="0">
                <a:solidFill>
                  <a:schemeClr val="tx1"/>
                </a:solidFill>
                <a:effectLst/>
                <a:latin typeface="+mn-lt"/>
                <a:ea typeface="+mn-ea"/>
                <a:cs typeface="+mn-cs"/>
              </a:rPr>
              <a:t>The Region of Peel includes the Town of Caledon and 2 cities – City of Brampton and City of Mississauga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(Click-3) </a:t>
            </a:r>
            <a:r>
              <a:rPr lang="en-CA" sz="1200" kern="1200" dirty="0">
                <a:solidFill>
                  <a:schemeClr val="tx1"/>
                </a:solidFill>
                <a:effectLst/>
                <a:latin typeface="+mn-lt"/>
                <a:ea typeface="+mn-ea"/>
                <a:cs typeface="+mn-cs"/>
              </a:rPr>
              <a:t>Peel has a population of 1.51 million people</a:t>
            </a:r>
          </a:p>
          <a:p>
            <a:r>
              <a:rPr lang="en-CA" sz="1200" kern="1200" dirty="0">
                <a:solidFill>
                  <a:schemeClr val="tx1"/>
                </a:solidFill>
                <a:effectLst/>
                <a:latin typeface="+mn-lt"/>
                <a:ea typeface="+mn-ea"/>
                <a:cs typeface="+mn-cs"/>
              </a:rPr>
              <a:t> </a:t>
            </a:r>
          </a:p>
          <a:p>
            <a:pPr marL="171450" indent="-171450">
              <a:buFont typeface="Arial" panose="020B0604020202020204" pitchFamily="34" charset="0"/>
              <a:buChar char="•"/>
            </a:pPr>
            <a:r>
              <a:rPr lang="en-CA" sz="1200" b="0" kern="1200" dirty="0">
                <a:solidFill>
                  <a:schemeClr val="tx1"/>
                </a:solidFill>
                <a:effectLst/>
                <a:latin typeface="+mn-lt"/>
                <a:ea typeface="+mn-ea"/>
                <a:cs typeface="+mn-cs"/>
              </a:rPr>
              <a:t>The Region of Peel provides services to residents. Can anyone share what services the Region of Peel may provide in our communities?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Recycling and Waste collection and disposal;</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Maintenance of regional roads, including snowploughing in the winter and paving in the summer;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Operation of child care centres and homes for the aged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Ambulance services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Peel Regional Police services</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Peel Region also provides you with clean, safe drinking water and wastewater treatment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Region of Peel has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(Click-4) </a:t>
            </a:r>
            <a:r>
              <a:rPr lang="en-CA" sz="1200" kern="1200" dirty="0">
                <a:solidFill>
                  <a:schemeClr val="tx1"/>
                </a:solidFill>
                <a:effectLst/>
                <a:latin typeface="+mn-lt"/>
                <a:ea typeface="+mn-ea"/>
                <a:cs typeface="+mn-cs"/>
              </a:rPr>
              <a:t>2 water treatment plants in Mississauga,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(Click-5) </a:t>
            </a:r>
            <a:r>
              <a:rPr lang="en-CA" sz="1200" kern="1200" dirty="0">
                <a:solidFill>
                  <a:schemeClr val="tx1"/>
                </a:solidFill>
                <a:effectLst/>
                <a:latin typeface="+mn-lt"/>
                <a:ea typeface="+mn-ea"/>
                <a:cs typeface="+mn-cs"/>
              </a:rPr>
              <a:t>3 wastewater treatment plants, 2 for South Peel and 1 in Inglewood, and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(Click-6) </a:t>
            </a:r>
            <a:r>
              <a:rPr lang="en-CA" sz="1200" kern="1200" dirty="0">
                <a:solidFill>
                  <a:schemeClr val="tx1"/>
                </a:solidFill>
                <a:effectLst/>
                <a:latin typeface="+mn-lt"/>
                <a:ea typeface="+mn-ea"/>
                <a:cs typeface="+mn-cs"/>
              </a:rPr>
              <a:t>15 municipal wells that treat water that we use daily</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Most of these plants are located in Mississauga, close to Lake Ontario as it allows the Region to treat and clean water faster and more efficiently</a:t>
            </a:r>
          </a:p>
          <a:p>
            <a:pPr marL="457200" lvl="1" indent="0">
              <a:buFont typeface="Arial" panose="020B0604020202020204" pitchFamily="34" charset="0"/>
              <a:buNone/>
            </a:pP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This short video coming up next, will look at how the Region of Peel invests in water. Listen for some interesting facts on water to share as a class after watching the video</a:t>
            </a:r>
            <a:endParaRPr lang="en-CA" sz="1400" b="0" kern="1200" dirty="0">
              <a:solidFill>
                <a:schemeClr val="tx1"/>
              </a:solidFill>
              <a:effectLst/>
              <a:latin typeface="+mn-lt"/>
              <a:ea typeface="+mn-ea"/>
              <a:cs typeface="+mn-cs"/>
            </a:endParaRPr>
          </a:p>
          <a:p>
            <a:endParaRPr lang="en-CA" sz="1200" b="0" kern="1200" dirty="0">
              <a:solidFill>
                <a:schemeClr val="tx1"/>
              </a:solidFill>
              <a:effectLst/>
              <a:latin typeface="+mn-lt"/>
              <a:ea typeface="+mn-ea"/>
              <a:cs typeface="+mn-cs"/>
            </a:endParaRPr>
          </a:p>
          <a:p>
            <a:pPr marL="0" indent="0">
              <a:buFont typeface="Arial" panose="020B0604020202020204" pitchFamily="34" charset="0"/>
              <a:buNone/>
            </a:pPr>
            <a:endParaRPr lang="en-CA" sz="1200" b="0" kern="1200" dirty="0">
              <a:solidFill>
                <a:schemeClr val="tx1"/>
              </a:solidFill>
              <a:effectLst/>
              <a:latin typeface="+mn-lt"/>
              <a:ea typeface="+mn-ea"/>
              <a:cs typeface="+mn-cs"/>
            </a:endParaRPr>
          </a:p>
          <a:p>
            <a:pPr marL="0" indent="0">
              <a:buFont typeface="Arial" panose="020B0604020202020204" pitchFamily="34" charset="0"/>
              <a:buNone/>
            </a:pPr>
            <a:endParaRPr lang="en-CA" sz="1200" b="0"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4FB0FC-F226-43B6-BE01-C176496BA801}"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597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Watch video: ‘Investing in our Water’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sng" kern="1200" dirty="0">
                <a:solidFill>
                  <a:schemeClr val="tx1"/>
                </a:solidFill>
                <a:effectLst/>
                <a:latin typeface="+mn-lt"/>
                <a:ea typeface="+mn-ea"/>
                <a:cs typeface="+mn-cs"/>
                <a:hlinkClick r:id="rId3"/>
              </a:rPr>
              <a:t>https://www.youtube.com/watch?v=XMr0JqGOX0A</a:t>
            </a:r>
            <a:endParaRPr lang="en-CA" sz="1200" u="sng"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dirty="0">
                <a:solidFill>
                  <a:schemeClr val="tx1"/>
                </a:solidFill>
                <a:effectLst/>
                <a:latin typeface="+mn-lt"/>
                <a:ea typeface="+mn-ea"/>
                <a:cs typeface="+mn-cs"/>
              </a:rPr>
              <a:t>To play video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dirty="0">
                <a:solidFill>
                  <a:schemeClr val="tx1"/>
                </a:solidFill>
                <a:effectLst/>
                <a:latin typeface="+mn-lt"/>
                <a:ea typeface="+mn-ea"/>
                <a:cs typeface="+mn-cs"/>
              </a:rPr>
              <a:t>Press the Play button </a:t>
            </a:r>
          </a:p>
          <a:p>
            <a:pPr marL="0" indent="0">
              <a:buFont typeface="Arial" panose="020B0604020202020204" pitchFamily="34" charset="0"/>
              <a:buNone/>
            </a:pPr>
            <a:endParaRPr lang="en-US" b="0" dirty="0"/>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Look at all the ways we use water every day from the video</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thoughts and have them come up with other ways we use water</a:t>
            </a:r>
          </a:p>
          <a:p>
            <a:r>
              <a:rPr lang="en-CA" sz="1200" b="1" kern="1200" dirty="0">
                <a:solidFill>
                  <a:schemeClr val="tx1"/>
                </a:solidFill>
                <a:effectLst/>
                <a:latin typeface="+mn-lt"/>
                <a:ea typeface="+mn-ea"/>
                <a:cs typeface="+mn-cs"/>
              </a:rPr>
              <a:t>Worksheet:</a:t>
            </a:r>
            <a:r>
              <a:rPr lang="en-CA" sz="1200" kern="1200" dirty="0">
                <a:solidFill>
                  <a:schemeClr val="tx1"/>
                </a:solidFill>
                <a:effectLst/>
                <a:latin typeface="+mn-lt"/>
                <a:ea typeface="+mn-ea"/>
                <a:cs typeface="+mn-cs"/>
              </a:rPr>
              <a:t> Water is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Have the students come up with different words that describe water using the ‘Water is’ worksheet</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Options: have students complete the worksheet individually, or  as a class using chart paper or the  board</a:t>
            </a:r>
          </a:p>
          <a:p>
            <a:r>
              <a:rPr lang="en-CA" sz="1200" b="1" kern="1200" dirty="0">
                <a:solidFill>
                  <a:schemeClr val="tx1"/>
                </a:solidFill>
                <a:effectLst/>
                <a:latin typeface="+mn-lt"/>
                <a:ea typeface="+mn-ea"/>
                <a:cs typeface="+mn-cs"/>
              </a:rPr>
              <a:t>Did you know?</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Did you know that the Region of Peel has  over 200 staff who treat and maintain our water to make sure every time you turn on the tap, the water is fresh and healthy to drink?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And every time you flush your toilets, or take a bath, there are also staff that work to make sure that dirty water gets cleaned before putting it back to the lake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They work to make sure all our water gets treated for everyone, 1.51 million people living and working in Peel</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In 2041 it is estimated that almost 2 million people will live in Peel. That means the Region  will have to continue treating water for even more people in Peel, a task that the Region takes great pride in doing </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The Region of Peel is committed to providing safe and reliable drinking water to everyone</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4196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000" b="1" dirty="0"/>
              <a:t>Teacher Note:</a:t>
            </a:r>
          </a:p>
          <a:p>
            <a:pPr marL="181240" indent="-181240">
              <a:buFont typeface="Arial" panose="020B0604020202020204" pitchFamily="34" charset="0"/>
              <a:buChar char="•"/>
            </a:pPr>
            <a:r>
              <a:rPr lang="en-CA" sz="1000" dirty="0"/>
              <a:t>Review the water cycle with the students</a:t>
            </a:r>
          </a:p>
          <a:p>
            <a:pPr marL="181240" indent="-181240">
              <a:buFont typeface="Arial" panose="020B0604020202020204" pitchFamily="34" charset="0"/>
              <a:buChar char="•"/>
            </a:pPr>
            <a:r>
              <a:rPr lang="en-CA" sz="1200" kern="1200" dirty="0">
                <a:solidFill>
                  <a:schemeClr val="tx1"/>
                </a:solidFill>
                <a:effectLst/>
                <a:latin typeface="+mn-lt"/>
                <a:ea typeface="+mn-ea"/>
                <a:cs typeface="+mn-cs"/>
              </a:rPr>
              <a:t>Does anyone know where we get our water from? </a:t>
            </a:r>
          </a:p>
          <a:p>
            <a:pPr marL="638440" lvl="1" indent="-181240">
              <a:buFont typeface="Arial" panose="020B0604020202020204" pitchFamily="34" charset="0"/>
              <a:buChar char="•"/>
            </a:pPr>
            <a:r>
              <a:rPr lang="en-CA" sz="1200" kern="1200" dirty="0">
                <a:solidFill>
                  <a:schemeClr val="tx1"/>
                </a:solidFill>
                <a:effectLst/>
                <a:latin typeface="+mn-lt"/>
                <a:ea typeface="+mn-ea"/>
                <a:cs typeface="+mn-cs"/>
              </a:rPr>
              <a:t>Brampton, Mississauga and Bolton get water from Lake Ontario. Other people who live in Caledon get water from wells, either on their own property, or municipal wells that are owned by the Region </a:t>
            </a:r>
          </a:p>
          <a:p>
            <a:pPr marL="638440" lvl="1" indent="-181240">
              <a:buFont typeface="Arial" panose="020B0604020202020204" pitchFamily="34" charset="0"/>
              <a:buChar char="•"/>
            </a:pPr>
            <a:r>
              <a:rPr lang="en-CA" sz="1200" kern="1200" dirty="0">
                <a:solidFill>
                  <a:schemeClr val="tx1"/>
                </a:solidFill>
                <a:effectLst/>
                <a:latin typeface="+mn-lt"/>
                <a:ea typeface="+mn-ea"/>
                <a:cs typeface="+mn-cs"/>
              </a:rPr>
              <a:t>Water from Lake Ontario is fresh, which means that the water is not salty like the water in oceans and seas</a:t>
            </a:r>
            <a:endParaRPr lang="en-CA" sz="1000" dirty="0"/>
          </a:p>
          <a:p>
            <a:pPr marL="181240" indent="-181240">
              <a:buFont typeface="Arial" panose="020B0604020202020204" pitchFamily="34" charset="0"/>
              <a:buChar char="•"/>
            </a:pPr>
            <a:r>
              <a:rPr lang="en-CA" sz="1000" dirty="0"/>
              <a:t>The water cycle is a continuous circulation of water from rivers, lakes and oceans into the atmosphere onto the land and back</a:t>
            </a:r>
          </a:p>
          <a:p>
            <a:pPr marL="677172" lvl="1" indent="-184684">
              <a:buFont typeface="Arial" panose="020B0604020202020204" pitchFamily="34" charset="0"/>
              <a:buChar char="•"/>
            </a:pPr>
            <a:r>
              <a:rPr lang="en-CA" sz="1000" b="1" dirty="0"/>
              <a:t>(CLICK-1) Sun:</a:t>
            </a:r>
            <a:r>
              <a:rPr lang="en-CA" sz="1000" dirty="0"/>
              <a:t> the source of energy that drives the whole cycle</a:t>
            </a:r>
          </a:p>
          <a:p>
            <a:pPr marL="677172" lvl="1" indent="-184684">
              <a:buFont typeface="Arial" panose="020B0604020202020204" pitchFamily="34" charset="0"/>
              <a:buChar char="•"/>
            </a:pPr>
            <a:r>
              <a:rPr lang="en-CA" sz="1000" b="1" dirty="0"/>
              <a:t>(CLICK-2) Lake Ontario</a:t>
            </a:r>
            <a:r>
              <a:rPr lang="en-CA" sz="1000" dirty="0"/>
              <a:t>: this is our water source</a:t>
            </a:r>
          </a:p>
          <a:p>
            <a:pPr marL="677172" lvl="1" indent="-184684">
              <a:buFont typeface="Arial" panose="020B0604020202020204" pitchFamily="34" charset="0"/>
              <a:buChar char="•"/>
            </a:pPr>
            <a:r>
              <a:rPr lang="en-CA" sz="1000" b="1" dirty="0"/>
              <a:t>(CLICK-3) Evaporation:</a:t>
            </a:r>
            <a:r>
              <a:rPr lang="en-CA" sz="1000" dirty="0"/>
              <a:t> the sun heats up the water in lakes, rivers and oceans and turns it onto vapour</a:t>
            </a:r>
          </a:p>
          <a:p>
            <a:pPr marL="677172" lvl="1" indent="-184684">
              <a:buFont typeface="Arial" panose="020B0604020202020204" pitchFamily="34" charset="0"/>
              <a:buChar char="•"/>
            </a:pPr>
            <a:r>
              <a:rPr lang="en-CA" sz="1000" b="1" dirty="0"/>
              <a:t>(CLICK-4) Condensation:</a:t>
            </a:r>
            <a:r>
              <a:rPr lang="en-CA" sz="1000" dirty="0"/>
              <a:t> water vapour in the air gets cold and changes back into liquid form</a:t>
            </a:r>
          </a:p>
          <a:p>
            <a:pPr marL="677172" lvl="1" indent="-184684">
              <a:buFont typeface="Arial" panose="020B0604020202020204" pitchFamily="34" charset="0"/>
              <a:buChar char="•"/>
            </a:pPr>
            <a:r>
              <a:rPr lang="en-CA" sz="1000" b="1" dirty="0"/>
              <a:t>(CLICK-5) Precipitation: </a:t>
            </a:r>
            <a:r>
              <a:rPr lang="en-CA" sz="1000" dirty="0"/>
              <a:t>the clouds get heavy and water falls back to the earth in the form of rain, hail, sleet or snow</a:t>
            </a:r>
          </a:p>
          <a:p>
            <a:pPr marL="677172" lvl="1" indent="-184684">
              <a:buFont typeface="Arial" panose="020B0604020202020204" pitchFamily="34" charset="0"/>
              <a:buChar char="•"/>
            </a:pPr>
            <a:r>
              <a:rPr lang="en-CA" sz="1000" b="1" dirty="0"/>
              <a:t>(CLICK-6) Runoff: </a:t>
            </a:r>
            <a:r>
              <a:rPr lang="en-CA" sz="1000" dirty="0"/>
              <a:t>moves water across land and makes its way to the nearest body of water such as a lake 	</a:t>
            </a:r>
          </a:p>
          <a:p>
            <a:pPr marL="677172" lvl="1" indent="-184684">
              <a:buFont typeface="Arial" panose="020B0604020202020204" pitchFamily="34" charset="0"/>
              <a:buChar char="•"/>
            </a:pPr>
            <a:r>
              <a:rPr lang="en-CA" sz="1000" b="1" dirty="0"/>
              <a:t>This process is called the natural water cycle. But humans also change the path of water</a:t>
            </a:r>
          </a:p>
        </p:txBody>
      </p:sp>
      <p:sp>
        <p:nvSpPr>
          <p:cNvPr id="4" name="Slide Number Placeholder 3"/>
          <p:cNvSpPr>
            <a:spLocks noGrp="1"/>
          </p:cNvSpPr>
          <p:nvPr>
            <p:ph type="sldNum" sz="quarter" idx="5"/>
          </p:nvPr>
        </p:nvSpPr>
        <p:spPr/>
        <p:txBody>
          <a:bodyPr/>
          <a:lstStyle/>
          <a:p>
            <a:pPr marL="0" marR="0" lvl="0" indent="0" algn="r" defTabSz="984978"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84978" rtl="0" eaLnBrk="1" fontAlgn="auto" latinLnBrk="0" hangingPunct="1">
                <a:lnSpc>
                  <a:spcPct val="100000"/>
                </a:lnSpc>
                <a:spcBef>
                  <a:spcPts val="0"/>
                </a:spcBef>
                <a:spcAft>
                  <a:spcPts val="0"/>
                </a:spcAft>
                <a:buClrTx/>
                <a:buSzTx/>
                <a:buFontTx/>
                <a:buNone/>
                <a:tabLst/>
                <a:defRPr/>
              </a:pPr>
              <a:t>4</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944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u="none" baseline="0" dirty="0"/>
              <a:t>Teacher Note:</a:t>
            </a:r>
          </a:p>
          <a:p>
            <a:pPr marL="171450" indent="-171450">
              <a:buFont typeface="Arial" panose="020B0604020202020204" pitchFamily="34" charset="0"/>
              <a:buChar char="•"/>
            </a:pPr>
            <a:r>
              <a:rPr lang="en-US" b="1" u="none" baseline="0" dirty="0"/>
              <a:t>(Click-1) Ask: </a:t>
            </a:r>
            <a:r>
              <a:rPr lang="en-US" b="0" u="none" baseline="0" dirty="0"/>
              <a:t>Has anyone ever heard about the human water cycle? What could this be all about?</a:t>
            </a:r>
          </a:p>
          <a:p>
            <a:pPr marL="628650" lvl="1" indent="-171450">
              <a:buFont typeface="Arial" panose="020B0604020202020204" pitchFamily="34" charset="0"/>
              <a:buChar char="•"/>
            </a:pPr>
            <a:r>
              <a:rPr lang="en-US" b="0" u="none" baseline="0" dirty="0"/>
              <a:t>Have students share their thoughts</a:t>
            </a:r>
          </a:p>
          <a:p>
            <a:pPr marL="457200" lvl="1" indent="0">
              <a:buFont typeface="Arial" panose="020B0604020202020204" pitchFamily="34" charset="0"/>
              <a:buNone/>
            </a:pPr>
            <a:endParaRPr lang="en-US" b="0" u="none" baseline="0" dirty="0"/>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(Click-2) Ask: </a:t>
            </a:r>
            <a:r>
              <a:rPr lang="en-CA" sz="1200" kern="1200" dirty="0">
                <a:solidFill>
                  <a:schemeClr val="tx1"/>
                </a:solidFill>
                <a:effectLst/>
                <a:latin typeface="+mn-lt"/>
                <a:ea typeface="+mn-ea"/>
                <a:cs typeface="+mn-cs"/>
              </a:rPr>
              <a:t>Who remembers where our tap water comes from? (Answer: Lake Ontario)</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 </a:t>
            </a:r>
            <a:r>
              <a:rPr lang="en-CA" sz="1200" kern="1200" dirty="0">
                <a:solidFill>
                  <a:schemeClr val="tx1"/>
                </a:solidFill>
                <a:effectLst/>
                <a:latin typeface="+mn-lt"/>
                <a:ea typeface="+mn-ea"/>
                <a:cs typeface="+mn-cs"/>
              </a:rPr>
              <a:t>if I was thirsty, should I take a cup of water directly from the lake and drink it? (Answer: no)</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Why not?</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responses (i.e. water is dirty, not treated, has pet waste, trash in the water, bacteria and germs)</a:t>
            </a:r>
          </a:p>
          <a:p>
            <a:pPr marL="628650" lvl="1" indent="-171450">
              <a:buFont typeface="Arial" panose="020B0604020202020204" pitchFamily="34" charset="0"/>
              <a:buChar char="•"/>
            </a:pPr>
            <a:r>
              <a:rPr lang="en-CA" sz="1200" b="0" kern="1200" dirty="0">
                <a:solidFill>
                  <a:schemeClr val="tx1"/>
                </a:solidFill>
                <a:effectLst/>
                <a:latin typeface="+mn-lt"/>
                <a:ea typeface="+mn-ea"/>
                <a:cs typeface="+mn-cs"/>
              </a:rPr>
              <a:t>That’s right! The water in Lake Ontario might have bacteria</a:t>
            </a:r>
            <a:r>
              <a:rPr lang="en-CA" sz="1200" kern="1200" dirty="0">
                <a:solidFill>
                  <a:schemeClr val="tx1"/>
                </a:solidFill>
                <a:effectLst/>
                <a:latin typeface="+mn-lt"/>
                <a:ea typeface="+mn-ea"/>
                <a:cs typeface="+mn-cs"/>
              </a:rPr>
              <a:t>, viruses, and germs in it. All those things could make us very sick if not treated. </a:t>
            </a:r>
            <a:r>
              <a:rPr lang="en-CA" sz="1200" b="1" kern="1200" dirty="0">
                <a:solidFill>
                  <a:schemeClr val="tx1"/>
                </a:solidFill>
                <a:effectLst/>
                <a:latin typeface="+mn-lt"/>
                <a:ea typeface="+mn-ea"/>
                <a:cs typeface="+mn-cs"/>
              </a:rPr>
              <a:t>(Click-3+4)</a:t>
            </a:r>
            <a:r>
              <a:rPr lang="en-CA" sz="1200" kern="1200" dirty="0">
                <a:solidFill>
                  <a:schemeClr val="tx1"/>
                </a:solidFill>
                <a:effectLst/>
                <a:latin typeface="+mn-lt"/>
                <a:ea typeface="+mn-ea"/>
                <a:cs typeface="+mn-cs"/>
              </a:rPr>
              <a:t> So, the water goes to the wastewater treatment plant to get cleaned</a:t>
            </a:r>
          </a:p>
          <a:p>
            <a:pPr marL="457200" lvl="1" indent="0">
              <a:buFont typeface="Arial" panose="020B0604020202020204" pitchFamily="34" charset="0"/>
              <a:buNone/>
            </a:pP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(Click-5+6) </a:t>
            </a:r>
            <a:r>
              <a:rPr lang="en-CA" sz="1200" kern="1200" dirty="0">
                <a:solidFill>
                  <a:schemeClr val="tx1"/>
                </a:solidFill>
                <a:effectLst/>
                <a:latin typeface="+mn-lt"/>
                <a:ea typeface="+mn-ea"/>
                <a:cs typeface="+mn-cs"/>
              </a:rPr>
              <a:t>Once the water is cleaned, it is ready to be used in our homes and school.</a:t>
            </a: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Does anyone know what happens to the water we use at schools and at homes? Do you think it goes directly back to the Lake (Answer: No)</a:t>
            </a: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(Click-7) </a:t>
            </a:r>
            <a:r>
              <a:rPr lang="en-CA" sz="1200" kern="1200" dirty="0">
                <a:solidFill>
                  <a:schemeClr val="tx1"/>
                </a:solidFill>
                <a:effectLst/>
                <a:latin typeface="+mn-lt"/>
                <a:ea typeface="+mn-ea"/>
                <a:cs typeface="+mn-cs"/>
              </a:rPr>
              <a:t>Ask: Why not? (Answer: germs, toilet paper in it, wouldn’t be good for the fish etc.)</a:t>
            </a:r>
          </a:p>
          <a:p>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(Click-8+9) </a:t>
            </a:r>
            <a:r>
              <a:rPr lang="en-CA" sz="1200" kern="1200" dirty="0">
                <a:solidFill>
                  <a:schemeClr val="tx1"/>
                </a:solidFill>
                <a:effectLst/>
                <a:latin typeface="+mn-lt"/>
                <a:ea typeface="+mn-ea"/>
                <a:cs typeface="+mn-cs"/>
              </a:rPr>
              <a:t>That is why we have to send the water to get cleaned at the wastewater treatment plant so it can be safely returned to the lake.</a:t>
            </a:r>
          </a:p>
          <a:p>
            <a:endParaRPr lang="en-CA" sz="1200"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CA" sz="1200" kern="1200" baseline="0" dirty="0">
                <a:solidFill>
                  <a:schemeClr val="tx1"/>
                </a:solidFill>
                <a:effectLst/>
                <a:latin typeface="+mn-lt"/>
                <a:ea typeface="+mn-ea"/>
                <a:cs typeface="+mn-cs"/>
              </a:rPr>
              <a:t>The next few slides will cover how we treat all water and wastewater </a:t>
            </a: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5EF06A-ADFF-4F47-9A88-813B22C33E07}"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1245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dirty="0"/>
              <a:t>Teacher Note:</a:t>
            </a:r>
            <a:endParaRPr lang="en-US" b="0" dirty="0"/>
          </a:p>
          <a:p>
            <a:pPr marL="171450" indent="-171450">
              <a:buFont typeface="Arial" panose="020B0604020202020204" pitchFamily="34" charset="0"/>
              <a:buChar char="•"/>
            </a:pPr>
            <a:r>
              <a:rPr lang="en-CA" sz="1200" kern="1200" dirty="0">
                <a:solidFill>
                  <a:schemeClr val="tx1"/>
                </a:solidFill>
                <a:effectLst/>
                <a:latin typeface="+mn-lt"/>
                <a:ea typeface="+mn-ea"/>
                <a:cs typeface="+mn-cs"/>
              </a:rPr>
              <a:t>Animated slides that will cover and explain 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Please click on the link on the slide to get to the video </a:t>
            </a:r>
          </a:p>
          <a:p>
            <a:pPr marL="631908" lvl="1" indent="-174708">
              <a:buFont typeface="Arial" panose="020B0604020202020204" pitchFamily="34" charset="0"/>
              <a:buChar char="•"/>
            </a:pPr>
            <a:r>
              <a:rPr lang="en-CA" dirty="0">
                <a:hlinkClick r:id="rId3"/>
              </a:rPr>
              <a:t>https://peelregion.vids.io/videos/ac9cd9b41d19e1c225/dews-water-adventure</a:t>
            </a:r>
            <a:endParaRPr lang="en-CA" sz="1200" kern="1200" dirty="0">
              <a:solidFill>
                <a:schemeClr val="tx1"/>
              </a:solidFill>
              <a:effectLst/>
              <a:latin typeface="+mn-lt"/>
              <a:ea typeface="+mn-ea"/>
              <a:cs typeface="+mn-cs"/>
            </a:endParaRPr>
          </a:p>
          <a:p>
            <a:pPr lvl="0"/>
            <a:endParaRPr lang="en-CA" sz="1200" kern="1200" dirty="0">
              <a:solidFill>
                <a:schemeClr val="tx1"/>
              </a:solidFill>
              <a:effectLst/>
              <a:latin typeface="+mn-lt"/>
              <a:ea typeface="+mn-ea"/>
              <a:cs typeface="+mn-cs"/>
            </a:endParaRPr>
          </a:p>
          <a:p>
            <a:pPr lvl="0"/>
            <a:r>
              <a:rPr lang="en-CA" sz="1200" b="1" kern="1200" dirty="0">
                <a:solidFill>
                  <a:schemeClr val="tx1"/>
                </a:solidFill>
                <a:effectLst/>
                <a:latin typeface="+mn-lt"/>
                <a:ea typeface="+mn-ea"/>
                <a:cs typeface="+mn-cs"/>
              </a:rPr>
              <a:t>Discussion Questions </a:t>
            </a:r>
          </a:p>
          <a:p>
            <a:pPr marL="171450" lvl="0" indent="-171450">
              <a:buFont typeface="Arial" panose="020B0604020202020204" pitchFamily="34" charset="0"/>
              <a:buChar char="•"/>
            </a:pPr>
            <a:r>
              <a:rPr lang="en-CA" sz="1200" b="0" kern="1200" dirty="0">
                <a:solidFill>
                  <a:schemeClr val="tx1"/>
                </a:solidFill>
                <a:effectLst/>
                <a:latin typeface="+mn-lt"/>
                <a:ea typeface="+mn-ea"/>
                <a:cs typeface="+mn-cs"/>
              </a:rPr>
              <a:t>B</a:t>
            </a:r>
            <a:r>
              <a:rPr lang="en-CA" sz="1200" kern="1200" dirty="0">
                <a:solidFill>
                  <a:schemeClr val="tx1"/>
                </a:solidFill>
                <a:effectLst/>
                <a:latin typeface="+mn-lt"/>
                <a:ea typeface="+mn-ea"/>
                <a:cs typeface="+mn-cs"/>
              </a:rPr>
              <a:t>efore playing the slides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What is the purpose of a water treatment plant?</a:t>
            </a:r>
          </a:p>
          <a:p>
            <a:pPr marL="1085850" lvl="2" indent="-171450">
              <a:buFont typeface="Arial" panose="020B0604020202020204" pitchFamily="34" charset="0"/>
              <a:buChar char="•"/>
            </a:pPr>
            <a:r>
              <a:rPr lang="en-CA" sz="1200" b="0" kern="1200" dirty="0">
                <a:solidFill>
                  <a:schemeClr val="tx1"/>
                </a:solidFill>
                <a:effectLst/>
                <a:latin typeface="+mn-lt"/>
                <a:ea typeface="+mn-ea"/>
                <a:cs typeface="+mn-cs"/>
              </a:rPr>
              <a:t>Before learning about water treatment, think about how we get water to our homes and schools</a:t>
            </a:r>
          </a:p>
          <a:p>
            <a:pPr marL="1085850" lvl="2" indent="-171450">
              <a:buFont typeface="Arial" panose="020B0604020202020204" pitchFamily="34" charset="0"/>
              <a:buChar char="•"/>
            </a:pPr>
            <a:r>
              <a:rPr lang="en-CA" sz="1200" b="0" kern="1200" dirty="0">
                <a:solidFill>
                  <a:schemeClr val="tx1"/>
                </a:solidFill>
                <a:effectLst/>
                <a:latin typeface="+mn-lt"/>
                <a:ea typeface="+mn-ea"/>
                <a:cs typeface="+mn-cs"/>
              </a:rPr>
              <a:t>Have students share their thoughts on what they know, or heard about water treatment</a:t>
            </a:r>
          </a:p>
          <a:p>
            <a:pPr marL="914400" lvl="2" indent="0">
              <a:buFont typeface="Arial" panose="020B0604020202020204" pitchFamily="34" charset="0"/>
              <a:buNone/>
            </a:pPr>
            <a:r>
              <a:rPr lang="en-CA" sz="1200" b="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kern="1200" dirty="0">
                <a:solidFill>
                  <a:schemeClr val="tx1"/>
                </a:solidFill>
                <a:effectLst/>
                <a:latin typeface="+mn-lt"/>
                <a:ea typeface="+mn-ea"/>
                <a:cs typeface="+mn-cs"/>
              </a:rPr>
              <a:t>All About Treatment worksheet: Have the students match the stages of water treatment while listening to the animated slides </a:t>
            </a:r>
            <a:endParaRPr lang="en-US" b="0" dirty="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6</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9474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dirty="0"/>
              <a:t>Teacher Note:</a:t>
            </a:r>
          </a:p>
          <a:p>
            <a:r>
              <a:rPr lang="en-CA" sz="1200" kern="1200" dirty="0">
                <a:solidFill>
                  <a:schemeClr val="tx1"/>
                </a:solidFill>
                <a:effectLst/>
                <a:latin typeface="+mn-lt"/>
                <a:ea typeface="+mn-ea"/>
                <a:cs typeface="+mn-cs"/>
              </a:rPr>
              <a:t>Animated slides that will cover and explain wastewater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Please click on the link on the slide to get to the video </a:t>
            </a:r>
            <a:endParaRPr lang="en-CA" sz="1000" dirty="0"/>
          </a:p>
          <a:p>
            <a:pPr marL="631908" lvl="1" indent="-174708">
              <a:buFont typeface="Arial" panose="020B0604020202020204" pitchFamily="34" charset="0"/>
              <a:buChar char="•"/>
            </a:pPr>
            <a:r>
              <a:rPr lang="en-CA" sz="1000" dirty="0">
                <a:hlinkClick r:id="rId3"/>
              </a:rPr>
              <a:t>https://peelregion.vids.io/videos/069cd6b81717e3c58f/dews-wastewater-adventure</a:t>
            </a:r>
            <a:endParaRPr lang="en-CA" sz="1200" kern="1200" dirty="0">
              <a:solidFill>
                <a:schemeClr val="tx1"/>
              </a:solidFill>
              <a:effectLst/>
              <a:latin typeface="+mn-lt"/>
              <a:ea typeface="+mn-ea"/>
              <a:cs typeface="+mn-cs"/>
            </a:endParaRPr>
          </a:p>
          <a:p>
            <a:endParaRPr lang="en-CA" sz="1200" b="1"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Discussion Questions:</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is the purpose of a wastewater plant?</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thoughts on what they know, or heard about wastewater treatment, before showing the animated slides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Why is it important that we treat the water we use?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Think of all the animal life and plants that live or are near the Lake.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wastewater that is used never got treated, would you go for a swim, enjoy a boat ride, go fishing in water that is full of stuff we poured or flushed down from our </a:t>
            </a:r>
            <a:r>
              <a:rPr lang="en-CA" sz="1200" kern="1200">
                <a:solidFill>
                  <a:schemeClr val="tx1"/>
                </a:solidFill>
                <a:effectLst/>
                <a:latin typeface="+mn-lt"/>
                <a:ea typeface="+mn-ea"/>
                <a:cs typeface="+mn-cs"/>
              </a:rPr>
              <a:t>home?</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How are communities shaped? What are some things you notice in your neighbourhood?</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Park space, green space, roads, buildings, stores/malls, creek, schools</a:t>
            </a:r>
            <a:endParaRPr lang="en-CA" sz="1200" b="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Worksheet: </a:t>
            </a:r>
            <a:r>
              <a:rPr lang="en-CA" sz="1200" kern="1200" dirty="0">
                <a:solidFill>
                  <a:schemeClr val="tx1"/>
                </a:solidFill>
                <a:effectLst/>
                <a:latin typeface="+mn-lt"/>
                <a:ea typeface="+mn-ea"/>
                <a:cs typeface="+mn-cs"/>
              </a:rPr>
              <a:t>All About Treatment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Have students complete the worksheet while listening to the animated slides about wastewater treatment</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Take a few minutes to go over and cover the worksheet as a class </a:t>
            </a:r>
            <a:endParaRPr lang="en-US" dirty="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7</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4080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Who has seen these before? Where do you usually see these?</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a:t>
            </a:r>
            <a:r>
              <a:rPr lang="en-CA" sz="1200" kern="1200" dirty="0">
                <a:solidFill>
                  <a:schemeClr val="tx1"/>
                </a:solidFill>
                <a:effectLst/>
                <a:latin typeface="+mn-lt"/>
                <a:ea typeface="+mn-ea"/>
                <a:cs typeface="+mn-cs"/>
              </a:rPr>
              <a:t>: on the streets, school property, parking lot</a:t>
            </a: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what is the difference between these 2 sewers?</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(CLICK-1) Answer: Sanitary Sewers</a:t>
            </a:r>
            <a:r>
              <a:rPr lang="en-US" sz="1200" kern="1200" dirty="0">
                <a:solidFill>
                  <a:schemeClr val="tx1"/>
                </a:solidFill>
                <a:effectLst/>
                <a:latin typeface="+mn-lt"/>
                <a:ea typeface="+mn-ea"/>
                <a:cs typeface="+mn-cs"/>
              </a:rPr>
              <a:t>: access point for trained professionals to go down to access the pipes. These trained professionals can open these and if you were there when they opened it, all you would see would be pipes. If there is a blockage or a break in the pipes, they might open this up to fix it</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(CLICK-2) Storm Sewers</a:t>
            </a:r>
            <a:r>
              <a:rPr lang="en-US" sz="1200" kern="1200" dirty="0">
                <a:solidFill>
                  <a:schemeClr val="tx1"/>
                </a:solidFill>
                <a:effectLst/>
                <a:latin typeface="+mn-lt"/>
                <a:ea typeface="+mn-ea"/>
                <a:cs typeface="+mn-cs"/>
              </a:rPr>
              <a:t>: used for rain/snow collection so the streets don’t flood</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where do you think the water goes from the storm drains?</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the water goes untreated  directly to a stream, creek and eventually to Lake Ontario. All the water draining from our streets, lawns and driveways is untreated water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Discuss with the class the effects of this (pollution, garbage, chemicals, soaps all going to the Lake without getting treated)</a:t>
            </a: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US" sz="1200" kern="1200" dirty="0">
                <a:solidFill>
                  <a:schemeClr val="tx1"/>
                </a:solidFill>
                <a:effectLst/>
                <a:latin typeface="+mn-lt"/>
                <a:ea typeface="+mn-ea"/>
                <a:cs typeface="+mn-cs"/>
              </a:rPr>
              <a:t>: what do you think would be appropriate to put down the storm sewer?</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Answer: </a:t>
            </a:r>
            <a:r>
              <a:rPr lang="en-US" sz="1200" kern="1200" dirty="0">
                <a:solidFill>
                  <a:schemeClr val="tx1"/>
                </a:solidFill>
                <a:effectLst/>
                <a:latin typeface="+mn-lt"/>
                <a:ea typeface="+mn-ea"/>
                <a:cs typeface="+mn-cs"/>
              </a:rPr>
              <a:t>It is against the law to put anything down a storm sewer other than rainwater or snow, because it can be harmful to the aquatic life in the Lake. Therefore, it is important to not pour any motor oil, paint, or any other fluids that could potentially harm the aquatic life and pollute the water we depend on for so many things</a:t>
            </a:r>
            <a:endParaRPr lang="en-US" baseline="0" dirty="0"/>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220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dirty="0"/>
              <a:t>Teacher Note:</a:t>
            </a:r>
            <a:endParaRPr lang="en-US" sz="9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Have students refer to Water Detectives worksheet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Get students to interview 1 student in the classroom to find out how many students are correctly answering each question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Answers to questions: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1) Dental Floss (GARBAGE)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2) Wet Wipes (GARBAGE)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3) Tissues (ORGANIC Bin – don’t waste water by flushing down 1 tissue)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4) Unused Medication (Community Recycling Centre or Pharmacy – don’t flush it down the toilet as it will end up in our waterways)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5) Q-Tips/Cotton Swabs (GARBAGE)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6) FOGS – Fats, oils, grease (ORGANICS or GARBAGE – never pour down the drain, or flush down your toilet, oils and grease will block all your pipes and cause back-ups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7) Pet goldfish (GARBAGE – doesn’t belong in our wastewater plant)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8) Small toys (CRCs for donation – never flush toys down the toilet)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9) Hazardous products (CRCs)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sz="900" b="0" dirty="0"/>
          </a:p>
          <a:p>
            <a:r>
              <a:rPr lang="en-CA" sz="900" b="1" kern="1200" dirty="0">
                <a:solidFill>
                  <a:schemeClr val="tx1"/>
                </a:solidFill>
                <a:effectLst/>
                <a:latin typeface="+mn-lt"/>
                <a:ea typeface="+mn-ea"/>
                <a:cs typeface="+mn-cs"/>
              </a:rPr>
              <a:t>Discussion Questions:</a:t>
            </a:r>
            <a:endParaRPr lang="en-CA"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What are the most common things that people are flushing or putting down the drain?</a:t>
            </a: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Discuss the results from the interview with the entire class</a:t>
            </a: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Ask students if there were any surprises from student’s answers</a:t>
            </a: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Ask students if they or their family ever flushed items down the toilet, or drain that were on the list?</a:t>
            </a:r>
          </a:p>
          <a:p>
            <a:endParaRPr lang="en-CA" b="0" dirty="0"/>
          </a:p>
        </p:txBody>
      </p:sp>
      <p:sp>
        <p:nvSpPr>
          <p:cNvPr id="4" name="Slide Number Placeholder 3"/>
          <p:cNvSpPr>
            <a:spLocks noGrp="1"/>
          </p:cNvSpPr>
          <p:nvPr>
            <p:ph type="sldNum" sz="quarter" idx="5"/>
          </p:nvPr>
        </p:nvSpPr>
        <p:spPr/>
        <p:txBody>
          <a:bodyPr/>
          <a:lstStyle/>
          <a:p>
            <a:fld id="{FE69863A-92E3-41C0-BC2C-B542D3B1EE80}" type="slidenum">
              <a:rPr lang="en-CA" smtClean="0"/>
              <a:t>9</a:t>
            </a:fld>
            <a:endParaRPr lang="en-CA" dirty="0"/>
          </a:p>
        </p:txBody>
      </p:sp>
    </p:spTree>
    <p:extLst>
      <p:ext uri="{BB962C8B-B14F-4D97-AF65-F5344CB8AC3E}">
        <p14:creationId xmlns:p14="http://schemas.microsoft.com/office/powerpoint/2010/main" val="85964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1392577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512968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906576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47473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233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812131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888606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56701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219247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63704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68042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409923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07533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762684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604391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526924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005795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4777534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3655211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0954693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0955744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875471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2882708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5018645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675376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61847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128298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264020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9230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19719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043371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88266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14892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5F08C-803D-4F14-8C8F-210A5B941FC6}" type="datetimeFigureOut">
              <a:rPr lang="en-CA" smtClean="0"/>
              <a:t>2020-10-13</a:t>
            </a:fld>
            <a:endParaRPr lang="en-CA"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58ECD-31CB-499F-8267-02EFD9C479B6}" type="slidenum">
              <a:rPr lang="en-CA" smtClean="0"/>
              <a:t>‹#›</a:t>
            </a:fld>
            <a:endParaRPr lang="en-CA" dirty="0"/>
          </a:p>
        </p:txBody>
      </p:sp>
    </p:spTree>
    <p:extLst>
      <p:ext uri="{BB962C8B-B14F-4D97-AF65-F5344CB8AC3E}">
        <p14:creationId xmlns:p14="http://schemas.microsoft.com/office/powerpoint/2010/main" val="1799519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10/13/2020</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dirty="0"/>
          </a:p>
        </p:txBody>
      </p:sp>
    </p:spTree>
    <p:extLst>
      <p:ext uri="{BB962C8B-B14F-4D97-AF65-F5344CB8AC3E}">
        <p14:creationId xmlns:p14="http://schemas.microsoft.com/office/powerpoint/2010/main" val="18421765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10/13/2020</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dirty="0"/>
          </a:p>
        </p:txBody>
      </p:sp>
    </p:spTree>
    <p:extLst>
      <p:ext uri="{BB962C8B-B14F-4D97-AF65-F5344CB8AC3E}">
        <p14:creationId xmlns:p14="http://schemas.microsoft.com/office/powerpoint/2010/main" val="23626638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hyperlink" Target="https://www.peelregion.ca/enviroed" TargetMode="Externa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ideo" Target="https://www.youtube.com/embed/HBQ87GzRQvc?feature=oembed" TargetMode="Externa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microsoft.com/office/2007/relationships/hdphoto" Target="../media/hdphoto5.wdp"/><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s://creativecommons.org/licenses/by-nc/3.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hyperlink" Target="http://www.allwhitebackground.com/people.html" TargetMode="External"/><Relationship Id="rId5" Type="http://schemas.openxmlformats.org/officeDocument/2006/relationships/image" Target="../media/image3.png"/><Relationship Id="rId10" Type="http://schemas.openxmlformats.org/officeDocument/2006/relationships/image" Target="../media/image6.jpeg"/><Relationship Id="rId4" Type="http://schemas.microsoft.com/office/2007/relationships/hdphoto" Target="../media/hdphoto2.wdp"/><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ideo" Target="https://www.youtube.com/embed/XMr0JqGOX0A?feature=oembed"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10" Type="http://schemas.openxmlformats.org/officeDocument/2006/relationships/image" Target="../media/image4.png"/><Relationship Id="rId4" Type="http://schemas.openxmlformats.org/officeDocument/2006/relationships/image" Target="../media/image10.png"/><Relationship Id="rId9"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peelregion.vids.io/videos/ac9cd9b41d19e1c225/dews-water-adventure" TargetMode="External"/><Relationship Id="rId5" Type="http://schemas.microsoft.com/office/2007/relationships/hdphoto" Target="../media/hdphoto5.wdp"/><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hyperlink" Target="https://peelregion.vids.io/videos/069cd6b81717e3c58f/dews-wastewater-adventure" TargetMode="External"/><Relationship Id="rId5" Type="http://schemas.microsoft.com/office/2007/relationships/hdphoto" Target="../media/hdphoto5.wdp"/><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s://creativecommons.org/licenses/by-nd/3.0/" TargetMode="External"/><Relationship Id="rId5" Type="http://schemas.openxmlformats.org/officeDocument/2006/relationships/hyperlink" Target="https://kathleenjonesauthor.blogspot.com/2012/01/interviewing-for-book.html" TargetMode="External"/><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descr="P-rotated-K 10.jpg"/>
          <p:cNvPicPr>
            <a:picLocks noChangeAspect="1"/>
          </p:cNvPicPr>
          <p:nvPr/>
        </p:nvPicPr>
        <p:blipFill>
          <a:blip r:embed="rId3">
            <a:extLst>
              <a:ext uri="{BEBA8EAE-BF5A-486C-A8C5-ECC9F3942E4B}">
                <a14:imgProps xmlns:a14="http://schemas.microsoft.com/office/drawing/2010/main">
                  <a14:imgLayer r:embed="rId4">
                    <a14:imgEffect>
                      <a14:backgroundRemoval t="992" b="96393" l="2503" r="99404">
                        <a14:foregroundMark x1="10846" y1="14878" x2="70203" y2="4689"/>
                        <a14:foregroundMark x1="70203" y1="4689" x2="78903" y2="4869"/>
                        <a14:foregroundMark x1="56615" y1="1262" x2="70679" y2="1533"/>
                        <a14:foregroundMark x1="2503" y1="14698" x2="3218" y2="30207"/>
                        <a14:foregroundMark x1="38737" y1="31650" x2="66150" y2="28133"/>
                        <a14:foregroundMark x1="66150" y1="28133" x2="89988" y2="18936"/>
                        <a14:foregroundMark x1="89988" y1="18936" x2="92849" y2="18846"/>
                        <a14:foregroundMark x1="97616" y1="22362" x2="99523" y2="27683"/>
                        <a14:foregroundMark x1="65316" y1="1262" x2="65316" y2="1262"/>
                        <a14:foregroundMark x1="59237" y1="992" x2="71275" y2="992"/>
                        <a14:foregroundMark x1="56257" y1="45266" x2="69249" y2="45446"/>
                        <a14:foregroundMark x1="69249" y1="45446" x2="83552" y2="40577"/>
                        <a14:foregroundMark x1="83552" y1="40577" x2="91299" y2="35708"/>
                        <a14:foregroundMark x1="32062" y1="89540" x2="31824" y2="96393"/>
                      </a14:backgroundRemoval>
                    </a14:imgEffect>
                  </a14:imgLayer>
                </a14:imgProps>
              </a:ext>
              <a:ext uri="{28A0092B-C50C-407E-A947-70E740481C1C}">
                <a14:useLocalDpi xmlns:a14="http://schemas.microsoft.com/office/drawing/2010/main" val="0"/>
              </a:ext>
            </a:extLst>
          </a:blip>
          <a:stretch>
            <a:fillRect/>
          </a:stretch>
        </p:blipFill>
        <p:spPr>
          <a:xfrm>
            <a:off x="7924800" y="1882471"/>
            <a:ext cx="3671454" cy="4852970"/>
          </a:xfrm>
          <a:prstGeom prst="rect">
            <a:avLst/>
          </a:prstGeom>
        </p:spPr>
      </p:pic>
      <p:sp>
        <p:nvSpPr>
          <p:cNvPr id="5" name="TextBox 4"/>
          <p:cNvSpPr txBox="1"/>
          <p:nvPr/>
        </p:nvSpPr>
        <p:spPr>
          <a:xfrm>
            <a:off x="1219200" y="3962400"/>
            <a:ext cx="7828106" cy="1400383"/>
          </a:xfrm>
          <a:prstGeom prst="rect">
            <a:avLst/>
          </a:prstGeom>
          <a:noFill/>
        </p:spPr>
        <p:txBody>
          <a:bodyPr wrap="square" rtlCol="0">
            <a:spAutoFit/>
          </a:bodyPr>
          <a:lstStyle/>
          <a:p>
            <a:pPr marL="0" marR="0" lvl="0" indent="0" algn="l" defTabSz="457200" rtl="0" eaLnBrk="1" fontAlgn="auto" latinLnBrk="0" hangingPunct="1">
              <a:lnSpc>
                <a:spcPts val="3400"/>
              </a:lnSpc>
              <a:spcBef>
                <a:spcPts val="0"/>
              </a:spcBef>
              <a:spcAft>
                <a:spcPts val="0"/>
              </a:spcAft>
              <a:buClrTx/>
              <a:buSzTx/>
              <a:buFontTx/>
              <a:buNone/>
              <a:tabLst/>
              <a:defRPr/>
            </a:pPr>
            <a:r>
              <a:rPr kumimoji="0" lang="en-CA" sz="3200" b="1" i="0" u="none" strike="noStrike" kern="1200" cap="none" spc="0" normalizeH="0" baseline="0" noProof="0" dirty="0">
                <a:ln>
                  <a:noFill/>
                </a:ln>
                <a:solidFill>
                  <a:srgbClr val="0066B3"/>
                </a:solidFill>
                <a:effectLst/>
                <a:uLnTx/>
                <a:uFillTx/>
                <a:latin typeface="Calibri"/>
                <a:ea typeface="+mn-ea"/>
                <a:cs typeface="+mn-cs"/>
              </a:rPr>
              <a:t>Environmental Education</a:t>
            </a:r>
          </a:p>
          <a:p>
            <a:pPr defTabSz="457200">
              <a:lnSpc>
                <a:spcPts val="3400"/>
              </a:lnSpc>
              <a:defRPr/>
            </a:pPr>
            <a:r>
              <a:rPr kumimoji="0" lang="en-CA" sz="3200" b="1" i="0" u="none" strike="noStrike" kern="1200" cap="none" spc="0" normalizeH="0" baseline="0" noProof="0" dirty="0">
                <a:ln>
                  <a:noFill/>
                </a:ln>
                <a:solidFill>
                  <a:srgbClr val="0066B3"/>
                </a:solidFill>
                <a:effectLst/>
                <a:uLnTx/>
                <a:uFillTx/>
                <a:latin typeface="Calibri"/>
                <a:ea typeface="+mn-ea"/>
                <a:cs typeface="+mn-cs"/>
              </a:rPr>
              <a:t>Website: </a:t>
            </a:r>
            <a:r>
              <a:rPr lang="en-CA" sz="3200" b="1" dirty="0">
                <a:solidFill>
                  <a:srgbClr val="0066B3"/>
                </a:solidFill>
                <a:hlinkClick r:id="rId5"/>
              </a:rPr>
              <a:t>peelregion.ca/enviroed</a:t>
            </a:r>
            <a:endParaRPr lang="en-CA" sz="3200" b="1" dirty="0">
              <a:solidFill>
                <a:srgbClr val="0066B3"/>
              </a:solidFill>
            </a:endParaRPr>
          </a:p>
          <a:p>
            <a:pPr marL="0" marR="0" lvl="0" indent="0" algn="l" defTabSz="457200" rtl="0" eaLnBrk="1" fontAlgn="auto" latinLnBrk="0" hangingPunct="1">
              <a:lnSpc>
                <a:spcPts val="3400"/>
              </a:lnSpc>
              <a:spcBef>
                <a:spcPts val="0"/>
              </a:spcBef>
              <a:spcAft>
                <a:spcPts val="0"/>
              </a:spcAft>
              <a:buClrTx/>
              <a:buSzTx/>
              <a:buFontTx/>
              <a:buNone/>
              <a:tabLst/>
              <a:defRPr/>
            </a:pPr>
            <a:endParaRPr kumimoji="0" lang="en-CA" sz="3200" b="1" i="0" u="none" strike="noStrike" kern="1200" cap="none" spc="0" normalizeH="0" baseline="0" noProof="0" dirty="0">
              <a:ln>
                <a:noFill/>
              </a:ln>
              <a:solidFill>
                <a:srgbClr val="0066B3"/>
              </a:solidFill>
              <a:effectLst/>
              <a:uLnTx/>
              <a:uFillTx/>
              <a:latin typeface="Calibri"/>
              <a:ea typeface="+mn-ea"/>
              <a:cs typeface="+mn-cs"/>
            </a:endParaRPr>
          </a:p>
        </p:txBody>
      </p:sp>
      <p:sp>
        <p:nvSpPr>
          <p:cNvPr id="15" name="TextBox 14"/>
          <p:cNvSpPr txBox="1"/>
          <p:nvPr/>
        </p:nvSpPr>
        <p:spPr>
          <a:xfrm>
            <a:off x="1066800" y="1524000"/>
            <a:ext cx="8426506" cy="246913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dirty="0">
                <a:ln>
                  <a:noFill/>
                </a:ln>
                <a:solidFill>
                  <a:prstClr val="black"/>
                </a:solidFill>
                <a:effectLst/>
                <a:uLnTx/>
                <a:uFillTx/>
                <a:latin typeface="Calibri"/>
                <a:ea typeface="+mn-ea"/>
                <a:cs typeface="+mn-cs"/>
              </a:rPr>
              <a:t>Grade 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dirty="0">
                <a:ln>
                  <a:noFill/>
                </a:ln>
                <a:solidFill>
                  <a:prstClr val="black"/>
                </a:solidFill>
                <a:effectLst/>
                <a:uLnTx/>
                <a:uFillTx/>
                <a:latin typeface="Calibri"/>
                <a:ea typeface="+mn-ea"/>
                <a:cs typeface="+mn-cs"/>
              </a:rPr>
              <a:t>Wastewater </a:t>
            </a:r>
            <a:r>
              <a:rPr lang="en-CA" sz="6000" b="1" spc="-140" dirty="0">
                <a:solidFill>
                  <a:srgbClr val="0066B3"/>
                </a:solidFill>
                <a:latin typeface="Calibri"/>
              </a:rPr>
              <a:t>Detectives</a:t>
            </a:r>
            <a:endParaRPr kumimoji="0" lang="en-CA" sz="6000" b="1" i="0" u="none" strike="noStrike" kern="1200" cap="none" spc="-140" normalizeH="0" baseline="0" noProof="0" dirty="0">
              <a:ln>
                <a:noFill/>
              </a:ln>
              <a:solidFill>
                <a:srgbClr val="0066B3"/>
              </a:solidFill>
              <a:effectLst/>
              <a:uLnTx/>
              <a:uFillTx/>
              <a:latin typeface="Calibri"/>
              <a:ea typeface="+mn-ea"/>
              <a:cs typeface="+mn-cs"/>
            </a:endParaRPr>
          </a:p>
          <a:p>
            <a:pPr marL="0" marR="0" lvl="0" indent="0" algn="l" defTabSz="457200" rtl="0" eaLnBrk="1" fontAlgn="auto" latinLnBrk="0" hangingPunct="1">
              <a:lnSpc>
                <a:spcPts val="3400"/>
              </a:lnSpc>
              <a:spcBef>
                <a:spcPts val="0"/>
              </a:spcBef>
              <a:spcAft>
                <a:spcPts val="0"/>
              </a:spcAft>
              <a:buClrTx/>
              <a:buSzTx/>
              <a:buFontTx/>
              <a:buNone/>
              <a:tabLst/>
              <a:defRPr/>
            </a:pPr>
            <a:endParaRPr kumimoji="0" lang="en-US" sz="6000" b="1" i="0" u="none" strike="noStrike" kern="1200" cap="none" spc="-140" normalizeH="0" baseline="0" noProof="0" dirty="0">
              <a:ln>
                <a:noFill/>
              </a:ln>
              <a:solidFill>
                <a:srgbClr val="1A67E0"/>
              </a:solidFill>
              <a:effectLst/>
              <a:uLnTx/>
              <a:uFillTx/>
              <a:latin typeface="Calibri"/>
              <a:ea typeface="+mn-ea"/>
              <a:cs typeface="+mn-cs"/>
            </a:endParaRPr>
          </a:p>
        </p:txBody>
      </p:sp>
    </p:spTree>
    <p:extLst>
      <p:ext uri="{BB962C8B-B14F-4D97-AF65-F5344CB8AC3E}">
        <p14:creationId xmlns:p14="http://schemas.microsoft.com/office/powerpoint/2010/main" val="2022945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932498" y="2023110"/>
            <a:ext cx="2805035" cy="2846070"/>
          </a:xfrm>
        </p:spPr>
        <p:txBody>
          <a:bodyPr vert="horz" lIns="91440" tIns="45720" rIns="91440" bIns="45720" rtlCol="0" anchor="ctr">
            <a:normAutofit/>
          </a:bodyPr>
          <a:lstStyle/>
          <a:p>
            <a:pPr defTabSz="914400">
              <a:lnSpc>
                <a:spcPct val="90000"/>
              </a:lnSpc>
            </a:pPr>
            <a:r>
              <a:rPr lang="en-US" sz="3000" dirty="0">
                <a:solidFill>
                  <a:schemeClr val="tx1"/>
                </a:solidFill>
              </a:rPr>
              <a:t>I don’t flush – </a:t>
            </a:r>
            <a:br>
              <a:rPr lang="en-US" sz="3000" dirty="0">
                <a:solidFill>
                  <a:schemeClr val="tx1"/>
                </a:solidFill>
              </a:rPr>
            </a:br>
            <a:r>
              <a:rPr lang="en-US" sz="3000" dirty="0">
                <a:solidFill>
                  <a:schemeClr val="tx1"/>
                </a:solidFill>
              </a:rPr>
              <a:t>A Prescription for Clean Water </a:t>
            </a:r>
            <a:endParaRPr lang="en-US" sz="3000" kern="1200" dirty="0">
              <a:solidFill>
                <a:schemeClr val="tx1"/>
              </a:solidFill>
              <a:latin typeface="+mj-lt"/>
              <a:ea typeface="+mj-ea"/>
              <a:cs typeface="+mj-cs"/>
            </a:endParaRPr>
          </a:p>
        </p:txBody>
      </p:sp>
      <p:sp>
        <p:nvSpPr>
          <p:cNvPr id="33" name="Rectangle 3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nline Media 2" title="I don't flush - personal care products (full version)">
            <a:hlinkClick r:id="" action="ppaction://media"/>
            <a:extLst>
              <a:ext uri="{FF2B5EF4-FFF2-40B4-BE49-F238E27FC236}">
                <a16:creationId xmlns:a16="http://schemas.microsoft.com/office/drawing/2014/main" id="{E4565927-0C63-47BD-9C4E-7371AE2C74A9}"/>
              </a:ext>
            </a:extLst>
          </p:cNvPr>
          <p:cNvPicPr>
            <a:picLocks noRot="1" noChangeAspect="1"/>
          </p:cNvPicPr>
          <p:nvPr>
            <a:videoFile r:link="rId1"/>
          </p:nvPr>
        </p:nvPicPr>
        <p:blipFill>
          <a:blip r:embed="rId4"/>
          <a:stretch>
            <a:fillRect/>
          </a:stretch>
        </p:blipFill>
        <p:spPr>
          <a:xfrm>
            <a:off x="456526" y="1066800"/>
            <a:ext cx="7857069" cy="4419600"/>
          </a:xfrm>
          <a:prstGeom prst="rect">
            <a:avLst/>
          </a:prstGeom>
        </p:spPr>
      </p:pic>
    </p:spTree>
    <p:extLst>
      <p:ext uri="{BB962C8B-B14F-4D97-AF65-F5344CB8AC3E}">
        <p14:creationId xmlns:p14="http://schemas.microsoft.com/office/powerpoint/2010/main" val="1702027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22" name="Picture 21">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AC50FC97-573F-42BD-AD20-B325D0F0A36D}"/>
              </a:ext>
            </a:extLst>
          </p:cNvPr>
          <p:cNvSpPr txBox="1"/>
          <p:nvPr/>
        </p:nvSpPr>
        <p:spPr>
          <a:xfrm>
            <a:off x="6324600" y="458956"/>
            <a:ext cx="5410200" cy="52475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prstClr val="black"/>
                </a:solidFill>
                <a:effectLst/>
                <a:uLnTx/>
                <a:uFillTx/>
                <a:latin typeface="Calibri"/>
                <a:ea typeface="+mn-ea"/>
                <a:cs typeface="+mn-cs"/>
              </a:rPr>
              <a:t>What have you learned today about water?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prstClr val="black"/>
                </a:solidFill>
                <a:effectLst/>
                <a:uLnTx/>
                <a:uFillTx/>
                <a:latin typeface="Calibri"/>
                <a:ea typeface="+mn-ea"/>
                <a:cs typeface="+mn-cs"/>
              </a:rPr>
              <a:t>Remember: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0066B3"/>
                </a:solidFill>
                <a:effectLst/>
                <a:uLnTx/>
                <a:uFillTx/>
                <a:latin typeface="Calibri"/>
                <a:ea typeface="+mn-ea"/>
                <a:cs typeface="+mn-cs"/>
              </a:rPr>
              <a:t>Everyone plays a part in protecting and conserving our water!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00" b="1" i="0" u="none" strike="noStrike" kern="1200" cap="none" spc="0" normalizeH="0" baseline="0" noProof="0" dirty="0">
              <a:ln>
                <a:noFill/>
              </a:ln>
              <a:solidFill>
                <a:srgbClr val="0066B3"/>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78E4F8E3-D738-490D-9601-A1A959BEB11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backgroundRemoval>
                    </a14:imgEffect>
                  </a14:imgLayer>
                </a14:imgProps>
              </a:ext>
              <a:ext uri="{28A0092B-C50C-407E-A947-70E740481C1C}">
                <a14:useLocalDpi xmlns:a14="http://schemas.microsoft.com/office/drawing/2010/main" val="0"/>
              </a:ext>
            </a:extLst>
          </a:blip>
          <a:srcRect t="4999" r="-1" b="4999"/>
          <a:stretch/>
        </p:blipFill>
        <p:spPr>
          <a:xfrm>
            <a:off x="-609600" y="787607"/>
            <a:ext cx="6279619" cy="6070393"/>
          </a:xfrm>
          <a:prstGeom prst="rect">
            <a:avLst/>
          </a:prstGeom>
        </p:spPr>
      </p:pic>
    </p:spTree>
    <p:extLst>
      <p:ext uri="{BB962C8B-B14F-4D97-AF65-F5344CB8AC3E}">
        <p14:creationId xmlns:p14="http://schemas.microsoft.com/office/powerpoint/2010/main" val="717352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descr="A close up of a sign&#10;&#10;Description automatically generated">
            <a:extLst>
              <a:ext uri="{FF2B5EF4-FFF2-40B4-BE49-F238E27FC236}">
                <a16:creationId xmlns:a16="http://schemas.microsoft.com/office/drawing/2014/main" id="{8C347CD9-2594-4E95-80EC-4EF5EE4DB3E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682" b="91211" l="9827" r="89827">
                        <a14:foregroundMark x1="41850" y1="9026" x2="54335" y2="7245"/>
                        <a14:foregroundMark x1="55838" y1="3682" x2="55838" y2="3682"/>
                        <a14:foregroundMark x1="52139" y1="4869" x2="52139" y2="4869"/>
                        <a14:foregroundMark x1="51214" y1="5107" x2="51214" y2="5107"/>
                        <a14:foregroundMark x1="54682" y1="4038" x2="54682" y2="4038"/>
                        <a14:foregroundMark x1="40925" y1="7838" x2="40925" y2="7838"/>
                        <a14:foregroundMark x1="39422" y1="8789" x2="43468" y2="7720"/>
                        <a14:foregroundMark x1="33064" y1="35154" x2="32601" y2="41686"/>
                        <a14:foregroundMark x1="31676" y1="34086" x2="28555" y2="39905"/>
                        <a14:foregroundMark x1="29942" y1="34204" x2="27861" y2="40974"/>
                        <a14:foregroundMark x1="36647" y1="34679" x2="41156" y2="41805"/>
                        <a14:foregroundMark x1="37572" y1="39192" x2="37572" y2="42755"/>
                        <a14:foregroundMark x1="43468" y1="34679" x2="45665" y2="39905"/>
                        <a14:foregroundMark x1="42890" y1="41568" x2="46821" y2="41924"/>
                        <a14:foregroundMark x1="54104" y1="35392" x2="52254" y2="41924"/>
                        <a14:foregroundMark x1="55145" y1="34204" x2="58266" y2="42162"/>
                        <a14:foregroundMark x1="60925" y1="34798" x2="61965" y2="41924"/>
                        <a14:foregroundMark x1="61965" y1="34204" x2="68439" y2="42162"/>
                        <a14:foregroundMark x1="38150" y1="47031" x2="38613" y2="54157"/>
                        <a14:foregroundMark x1="43584" y1="46318" x2="45318" y2="51900"/>
                        <a14:foregroundMark x1="52370" y1="47150" x2="48671" y2="53682"/>
                        <a14:foregroundMark x1="57457" y1="46556" x2="63353" y2="46556"/>
                        <a14:foregroundMark x1="58844" y1="47625" x2="59769" y2="54394"/>
                        <a14:foregroundMark x1="64277" y1="46081" x2="70289" y2="46556"/>
                        <a14:foregroundMark x1="63931" y1="47150" x2="64277" y2="53682"/>
                        <a14:foregroundMark x1="71329" y1="46318" x2="71329" y2="52494"/>
                        <a14:foregroundMark x1="70867" y1="48219" x2="75376" y2="47743"/>
                        <a14:foregroundMark x1="75954" y1="91211" x2="78960" y2="90855"/>
                        <a14:foregroundMark x1="68555" y1="34798" x2="69133" y2="40380"/>
                      </a14:backgroundRemoval>
                    </a14:imgEffect>
                  </a14:imgLayer>
                </a14:imgProps>
              </a:ext>
              <a:ext uri="{28A0092B-C50C-407E-A947-70E740481C1C}">
                <a14:useLocalDpi xmlns:a14="http://schemas.microsoft.com/office/drawing/2010/main" val="0"/>
              </a:ext>
            </a:extLst>
          </a:blip>
          <a:stretch>
            <a:fillRect/>
          </a:stretch>
        </p:blipFill>
        <p:spPr>
          <a:xfrm>
            <a:off x="3106304" y="1465295"/>
            <a:ext cx="5629374" cy="5479690"/>
          </a:xfrm>
          <a:prstGeom prst="rect">
            <a:avLst/>
          </a:prstGeom>
        </p:spPr>
      </p:pic>
      <p:sp>
        <p:nvSpPr>
          <p:cNvPr id="5" name="TextBox 4"/>
          <p:cNvSpPr txBox="1"/>
          <p:nvPr/>
        </p:nvSpPr>
        <p:spPr>
          <a:xfrm>
            <a:off x="1010804" y="304799"/>
            <a:ext cx="990600" cy="1200329"/>
          </a:xfrm>
          <a:prstGeom prst="rect">
            <a:avLst/>
          </a:prstGeom>
          <a:solidFill>
            <a:srgbClr val="0066B3"/>
          </a:solidFill>
          <a:ln>
            <a:solidFill>
              <a:srgbClr val="0066B3"/>
            </a:solidFill>
          </a:ln>
        </p:spPr>
        <p:txBody>
          <a:bodyPr wrap="square" rtlCol="0" anchor="b">
            <a:spAutoFit/>
          </a:bodyPr>
          <a:lstStyle/>
          <a:p>
            <a:pPr algn="ctr">
              <a:defRPr/>
            </a:pPr>
            <a:r>
              <a:rPr lang="en-US" sz="7200" b="1" dirty="0">
                <a:solidFill>
                  <a:prstClr val="white"/>
                </a:solidFill>
                <a:effectLst>
                  <a:outerShdw blurRad="50800" dist="38100" dir="5400000" algn="t" rotWithShape="0">
                    <a:prstClr val="black">
                      <a:alpha val="40000"/>
                    </a:prstClr>
                  </a:outerShdw>
                </a:effectLst>
                <a:latin typeface="Tiza" panose="02060807000000020004" pitchFamily="18" charset="0"/>
              </a:rPr>
              <a:t>P</a:t>
            </a:r>
            <a:endParaRPr lang="en-CA" sz="7200" dirty="0">
              <a:solidFill>
                <a:prstClr val="white"/>
              </a:solidFill>
              <a:latin typeface="Calibri"/>
            </a:endParaRPr>
          </a:p>
        </p:txBody>
      </p:sp>
      <p:sp>
        <p:nvSpPr>
          <p:cNvPr id="7" name="TextBox 6"/>
          <p:cNvSpPr txBox="1"/>
          <p:nvPr/>
        </p:nvSpPr>
        <p:spPr>
          <a:xfrm>
            <a:off x="2318505" y="292293"/>
            <a:ext cx="1091370" cy="1200329"/>
          </a:xfrm>
          <a:prstGeom prst="rect">
            <a:avLst/>
          </a:prstGeom>
          <a:solidFill>
            <a:srgbClr val="0066B3"/>
          </a:solidFill>
          <a:ln>
            <a:solidFill>
              <a:srgbClr val="0066B3"/>
            </a:solidFill>
          </a:ln>
        </p:spPr>
        <p:txBody>
          <a:bodyPr wrap="square"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algn="ctr">
              <a:defRPr/>
            </a:pPr>
            <a:r>
              <a:rPr lang="en-US" dirty="0"/>
              <a:t>E</a:t>
            </a:r>
            <a:endParaRPr lang="en-CA" dirty="0"/>
          </a:p>
        </p:txBody>
      </p:sp>
      <p:sp>
        <p:nvSpPr>
          <p:cNvPr id="8" name="TextBox 7"/>
          <p:cNvSpPr txBox="1"/>
          <p:nvPr/>
        </p:nvSpPr>
        <p:spPr>
          <a:xfrm>
            <a:off x="3760005" y="304798"/>
            <a:ext cx="1058342" cy="1200329"/>
          </a:xfrm>
          <a:prstGeom prst="rect">
            <a:avLst/>
          </a:prstGeom>
          <a:solidFill>
            <a:srgbClr val="0066B3"/>
          </a:solidFill>
          <a:ln>
            <a:solidFill>
              <a:srgbClr val="0066B3"/>
            </a:solidFill>
          </a:ln>
        </p:spPr>
        <p:txBody>
          <a:bodyPr wrap="square"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algn="ctr">
              <a:defRPr/>
            </a:pPr>
            <a:r>
              <a:rPr lang="en-US" dirty="0"/>
              <a:t>E</a:t>
            </a:r>
            <a:endParaRPr lang="en-CA" dirty="0"/>
          </a:p>
        </p:txBody>
      </p:sp>
      <p:sp>
        <p:nvSpPr>
          <p:cNvPr id="9" name="TextBox 8"/>
          <p:cNvSpPr txBox="1"/>
          <p:nvPr/>
        </p:nvSpPr>
        <p:spPr>
          <a:xfrm>
            <a:off x="5168476" y="292292"/>
            <a:ext cx="1058841" cy="1200329"/>
          </a:xfrm>
          <a:prstGeom prst="rect">
            <a:avLst/>
          </a:prstGeom>
          <a:solidFill>
            <a:srgbClr val="0066B3"/>
          </a:solidFill>
          <a:ln>
            <a:solidFill>
              <a:srgbClr val="0066B3"/>
            </a:solidFill>
          </a:ln>
        </p:spPr>
        <p:txBody>
          <a:bodyPr wrap="square"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algn="ctr">
              <a:defRPr/>
            </a:pPr>
            <a:r>
              <a:rPr lang="en-US" dirty="0"/>
              <a:t>L</a:t>
            </a:r>
            <a:endParaRPr lang="en-CA" dirty="0"/>
          </a:p>
        </p:txBody>
      </p:sp>
      <p:sp>
        <p:nvSpPr>
          <p:cNvPr id="6" name="TextBox 5"/>
          <p:cNvSpPr txBox="1"/>
          <p:nvPr/>
        </p:nvSpPr>
        <p:spPr>
          <a:xfrm>
            <a:off x="6541994" y="371909"/>
            <a:ext cx="3148769" cy="923330"/>
          </a:xfrm>
          <a:prstGeom prst="rect">
            <a:avLst/>
          </a:prstGeom>
          <a:noFill/>
        </p:spPr>
        <p:txBody>
          <a:bodyPr wrap="square" rtlCol="0">
            <a:spAutoFit/>
          </a:bodyPr>
          <a:lstStyle/>
          <a:p>
            <a:pPr>
              <a:defRPr/>
            </a:pPr>
            <a:r>
              <a:rPr lang="en-US" b="1" spc="100" dirty="0">
                <a:solidFill>
                  <a:prstClr val="black"/>
                </a:solidFill>
                <a:latin typeface="Calibri"/>
              </a:rPr>
              <a:t>Town of Caledon</a:t>
            </a:r>
          </a:p>
          <a:p>
            <a:pPr>
              <a:defRPr/>
            </a:pPr>
            <a:r>
              <a:rPr lang="en-US" b="1" spc="100" dirty="0">
                <a:solidFill>
                  <a:prstClr val="black"/>
                </a:solidFill>
                <a:latin typeface="Calibri"/>
              </a:rPr>
              <a:t>City of Brampton</a:t>
            </a:r>
          </a:p>
          <a:p>
            <a:pPr>
              <a:defRPr/>
            </a:pPr>
            <a:r>
              <a:rPr lang="en-US" b="1" spc="100" dirty="0">
                <a:solidFill>
                  <a:prstClr val="black"/>
                </a:solidFill>
                <a:latin typeface="Calibri"/>
              </a:rPr>
              <a:t>City of Mississauga </a:t>
            </a:r>
            <a:endParaRPr lang="en-CA" b="1" spc="100" dirty="0">
              <a:solidFill>
                <a:prstClr val="black"/>
              </a:solidFill>
              <a:latin typeface="Calibri"/>
            </a:endParaRPr>
          </a:p>
        </p:txBody>
      </p:sp>
      <p:grpSp>
        <p:nvGrpSpPr>
          <p:cNvPr id="15" name="Group 14">
            <a:extLst>
              <a:ext uri="{FF2B5EF4-FFF2-40B4-BE49-F238E27FC236}">
                <a16:creationId xmlns:a16="http://schemas.microsoft.com/office/drawing/2014/main" id="{C9A25F31-7DE9-4087-A350-AFA21077B2D3}"/>
              </a:ext>
            </a:extLst>
          </p:cNvPr>
          <p:cNvGrpSpPr/>
          <p:nvPr/>
        </p:nvGrpSpPr>
        <p:grpSpPr>
          <a:xfrm>
            <a:off x="9109098" y="4343400"/>
            <a:ext cx="1999372" cy="1803467"/>
            <a:chOff x="9109098" y="4343400"/>
            <a:chExt cx="1999372" cy="1803467"/>
          </a:xfrm>
        </p:grpSpPr>
        <p:sp>
          <p:nvSpPr>
            <p:cNvPr id="21" name="TextBox 20"/>
            <p:cNvSpPr txBox="1"/>
            <p:nvPr/>
          </p:nvSpPr>
          <p:spPr>
            <a:xfrm>
              <a:off x="9109098" y="5315870"/>
              <a:ext cx="1999372" cy="830997"/>
            </a:xfrm>
            <a:prstGeom prst="rect">
              <a:avLst/>
            </a:prstGeom>
            <a:noFill/>
          </p:spPr>
          <p:txBody>
            <a:bodyPr wrap="square" rtlCol="0">
              <a:spAutoFit/>
            </a:bodyPr>
            <a:lstStyle/>
            <a:p>
              <a:pPr algn="ctr">
                <a:defRPr/>
              </a:pPr>
              <a:r>
                <a:rPr lang="en-US" sz="3000" b="1" spc="100" dirty="0">
                  <a:solidFill>
                    <a:srgbClr val="0066B3"/>
                  </a:solidFill>
                  <a:latin typeface="Calibri"/>
                </a:rPr>
                <a:t>15 wells</a:t>
              </a:r>
            </a:p>
            <a:p>
              <a:pPr algn="ctr">
                <a:defRPr/>
              </a:pPr>
              <a:r>
                <a:rPr lang="en-US" dirty="0">
                  <a:solidFill>
                    <a:prstClr val="black"/>
                  </a:solidFill>
                  <a:latin typeface="Calibri"/>
                </a:rPr>
                <a:t>Municipal</a:t>
              </a:r>
              <a:endParaRPr lang="en-CA" dirty="0">
                <a:solidFill>
                  <a:prstClr val="black"/>
                </a:solidFill>
                <a:latin typeface="Calibri"/>
              </a:endParaRPr>
            </a:p>
          </p:txBody>
        </p:sp>
        <p:pic>
          <p:nvPicPr>
            <p:cNvPr id="2053" name="Picture 5" descr="Image result for water treatment plant silhouette clip art"/>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7556" b="70222" l="9778" r="89778">
                          <a14:foregroundMark x1="48889" y1="66222" x2="55556" y2="70222"/>
                        </a14:backgroundRemoval>
                      </a14:imgEffect>
                    </a14:imgLayer>
                  </a14:imgProps>
                </a:ext>
                <a:ext uri="{28A0092B-C50C-407E-A947-70E740481C1C}">
                  <a14:useLocalDpi xmlns:a14="http://schemas.microsoft.com/office/drawing/2010/main" val="0"/>
                </a:ext>
              </a:extLst>
            </a:blip>
            <a:srcRect b="22298"/>
            <a:stretch/>
          </p:blipFill>
          <p:spPr bwMode="auto">
            <a:xfrm>
              <a:off x="9372600" y="4343400"/>
              <a:ext cx="1351226" cy="104993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DAD8483D-1097-4B6B-8AF3-10C9E36BC5BC}"/>
              </a:ext>
            </a:extLst>
          </p:cNvPr>
          <p:cNvGrpSpPr/>
          <p:nvPr/>
        </p:nvGrpSpPr>
        <p:grpSpPr>
          <a:xfrm>
            <a:off x="1010804" y="3971385"/>
            <a:ext cx="4067936" cy="2329369"/>
            <a:chOff x="1010804" y="3971385"/>
            <a:chExt cx="4067936" cy="2329369"/>
          </a:xfrm>
        </p:grpSpPr>
        <p:pic>
          <p:nvPicPr>
            <p:cNvPr id="24" name="Picture 3"/>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1205425" y="3971385"/>
              <a:ext cx="1348429" cy="1630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22EF0CFB-4E19-4F3C-8194-ADA280512058}"/>
                </a:ext>
              </a:extLst>
            </p:cNvPr>
            <p:cNvSpPr txBox="1"/>
            <p:nvPr/>
          </p:nvSpPr>
          <p:spPr>
            <a:xfrm>
              <a:off x="1010804" y="5161981"/>
              <a:ext cx="4067936" cy="1138773"/>
            </a:xfrm>
            <a:prstGeom prst="rect">
              <a:avLst/>
            </a:prstGeom>
            <a:noFill/>
          </p:spPr>
          <p:txBody>
            <a:bodyPr wrap="square" rtlCol="0">
              <a:spAutoFit/>
            </a:bodyPr>
            <a:lstStyle/>
            <a:p>
              <a:pPr algn="ctr">
                <a:defRPr/>
              </a:pPr>
              <a:r>
                <a:rPr lang="en-US" sz="2500" b="1" spc="100" dirty="0">
                  <a:solidFill>
                    <a:srgbClr val="EEECE1">
                      <a:lumMod val="50000"/>
                    </a:srgbClr>
                  </a:solidFill>
                  <a:latin typeface="Calibri"/>
                </a:rPr>
                <a:t>3 wastewater </a:t>
              </a:r>
            </a:p>
            <a:p>
              <a:pPr algn="ctr">
                <a:defRPr/>
              </a:pPr>
              <a:r>
                <a:rPr lang="en-US" sz="2500" b="1" spc="100" dirty="0">
                  <a:solidFill>
                    <a:srgbClr val="EEECE1">
                      <a:lumMod val="50000"/>
                    </a:srgbClr>
                  </a:solidFill>
                  <a:latin typeface="Calibri"/>
                </a:rPr>
                <a:t>treatment plants</a:t>
              </a:r>
            </a:p>
            <a:p>
              <a:pPr algn="ctr">
                <a:defRPr/>
              </a:pPr>
              <a:r>
                <a:rPr lang="en-US" dirty="0">
                  <a:solidFill>
                    <a:prstClr val="black"/>
                  </a:solidFill>
                  <a:latin typeface="Calibri"/>
                </a:rPr>
                <a:t>GE Booth, Clarkson &amp; Inglewood</a:t>
              </a:r>
              <a:endParaRPr lang="en-CA" dirty="0">
                <a:solidFill>
                  <a:prstClr val="black"/>
                </a:solidFill>
                <a:latin typeface="Calibri"/>
              </a:endParaRPr>
            </a:p>
          </p:txBody>
        </p:sp>
      </p:grpSp>
      <p:grpSp>
        <p:nvGrpSpPr>
          <p:cNvPr id="2" name="Group 1">
            <a:extLst>
              <a:ext uri="{FF2B5EF4-FFF2-40B4-BE49-F238E27FC236}">
                <a16:creationId xmlns:a16="http://schemas.microsoft.com/office/drawing/2014/main" id="{45CCA326-F7D4-453C-B013-EF2B12CE41F5}"/>
              </a:ext>
            </a:extLst>
          </p:cNvPr>
          <p:cNvGrpSpPr/>
          <p:nvPr/>
        </p:nvGrpSpPr>
        <p:grpSpPr>
          <a:xfrm>
            <a:off x="8266193" y="1033545"/>
            <a:ext cx="3148769" cy="2894596"/>
            <a:chOff x="8266193" y="1033545"/>
            <a:chExt cx="3148769" cy="2894596"/>
          </a:xfrm>
        </p:grpSpPr>
        <p:pic>
          <p:nvPicPr>
            <p:cNvPr id="2051" name="Picture 3"/>
            <p:cNvPicPr>
              <a:picLocks noChangeAspect="1" noChangeArrowheads="1"/>
            </p:cNvPicPr>
            <p:nvPr/>
          </p:nvPicPr>
          <p:blipFill>
            <a:blip r:embed="rId9">
              <a:duotone>
                <a:schemeClr val="accent1">
                  <a:shade val="45000"/>
                  <a:satMod val="135000"/>
                </a:schemeClr>
                <a:prstClr val="white"/>
              </a:duotone>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881129" y="1033545"/>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a:extLst>
                <a:ext uri="{FF2B5EF4-FFF2-40B4-BE49-F238E27FC236}">
                  <a16:creationId xmlns:a16="http://schemas.microsoft.com/office/drawing/2014/main" id="{E8C199B6-BFE5-4629-A307-60629CF96392}"/>
                </a:ext>
              </a:extLst>
            </p:cNvPr>
            <p:cNvSpPr txBox="1"/>
            <p:nvPr/>
          </p:nvSpPr>
          <p:spPr>
            <a:xfrm>
              <a:off x="8266193" y="2789368"/>
              <a:ext cx="3148769" cy="1138773"/>
            </a:xfrm>
            <a:prstGeom prst="rect">
              <a:avLst/>
            </a:prstGeom>
            <a:noFill/>
          </p:spPr>
          <p:txBody>
            <a:bodyPr wrap="square" rtlCol="0">
              <a:spAutoFit/>
            </a:bodyPr>
            <a:lstStyle/>
            <a:p>
              <a:pPr algn="ctr">
                <a:defRPr/>
              </a:pPr>
              <a:r>
                <a:rPr lang="en-US" sz="2500" b="1" spc="100" dirty="0">
                  <a:solidFill>
                    <a:srgbClr val="0066B3"/>
                  </a:solidFill>
                  <a:latin typeface="Calibri"/>
                </a:rPr>
                <a:t>2 water treatment plants</a:t>
              </a:r>
            </a:p>
            <a:p>
              <a:pPr algn="ctr">
                <a:defRPr/>
              </a:pPr>
              <a:r>
                <a:rPr lang="en-US" dirty="0">
                  <a:solidFill>
                    <a:prstClr val="black"/>
                  </a:solidFill>
                  <a:latin typeface="Calibri"/>
                </a:rPr>
                <a:t>Arthur P. Kennedy &amp; Lorne Park</a:t>
              </a:r>
              <a:endParaRPr lang="en-CA" dirty="0">
                <a:solidFill>
                  <a:prstClr val="black"/>
                </a:solidFill>
                <a:latin typeface="Calibri"/>
              </a:endParaRPr>
            </a:p>
          </p:txBody>
        </p:sp>
      </p:grpSp>
      <p:grpSp>
        <p:nvGrpSpPr>
          <p:cNvPr id="16" name="Group 15">
            <a:extLst>
              <a:ext uri="{FF2B5EF4-FFF2-40B4-BE49-F238E27FC236}">
                <a16:creationId xmlns:a16="http://schemas.microsoft.com/office/drawing/2014/main" id="{3F9520F0-C967-4942-96A1-91A098A192BB}"/>
              </a:ext>
            </a:extLst>
          </p:cNvPr>
          <p:cNvGrpSpPr/>
          <p:nvPr/>
        </p:nvGrpSpPr>
        <p:grpSpPr>
          <a:xfrm>
            <a:off x="899029" y="1973533"/>
            <a:ext cx="2221316" cy="1858953"/>
            <a:chOff x="899029" y="1973533"/>
            <a:chExt cx="2221316" cy="1858953"/>
          </a:xfrm>
        </p:grpSpPr>
        <p:grpSp>
          <p:nvGrpSpPr>
            <p:cNvPr id="12" name="Group 11">
              <a:extLst>
                <a:ext uri="{FF2B5EF4-FFF2-40B4-BE49-F238E27FC236}">
                  <a16:creationId xmlns:a16="http://schemas.microsoft.com/office/drawing/2014/main" id="{FB9E2908-720C-4AF9-ACBE-BDFDF22518BA}"/>
                </a:ext>
              </a:extLst>
            </p:cNvPr>
            <p:cNvGrpSpPr/>
            <p:nvPr/>
          </p:nvGrpSpPr>
          <p:grpSpPr>
            <a:xfrm>
              <a:off x="899029" y="1973533"/>
              <a:ext cx="2209800" cy="1858953"/>
              <a:chOff x="899029" y="1973533"/>
              <a:chExt cx="2209800" cy="1858953"/>
            </a:xfrm>
          </p:grpSpPr>
          <p:sp>
            <p:nvSpPr>
              <p:cNvPr id="48" name="TextBox 47"/>
              <p:cNvSpPr txBox="1"/>
              <p:nvPr/>
            </p:nvSpPr>
            <p:spPr>
              <a:xfrm>
                <a:off x="972446" y="3078433"/>
                <a:ext cx="2060441" cy="754053"/>
              </a:xfrm>
              <a:prstGeom prst="rect">
                <a:avLst/>
              </a:prstGeom>
              <a:noFill/>
            </p:spPr>
            <p:txBody>
              <a:bodyPr wrap="square" rtlCol="0">
                <a:spAutoFit/>
              </a:bodyPr>
              <a:lstStyle/>
              <a:p>
                <a:pPr algn="ctr">
                  <a:defRPr/>
                </a:pPr>
                <a:r>
                  <a:rPr lang="en-US" sz="2500" b="1" spc="100" dirty="0">
                    <a:solidFill>
                      <a:srgbClr val="0066B3"/>
                    </a:solidFill>
                    <a:latin typeface="Calibri"/>
                  </a:rPr>
                  <a:t>1.51 million</a:t>
                </a:r>
              </a:p>
              <a:p>
                <a:pPr algn="ctr">
                  <a:defRPr/>
                </a:pPr>
                <a:r>
                  <a:rPr lang="en-US" dirty="0">
                    <a:solidFill>
                      <a:prstClr val="black"/>
                    </a:solidFill>
                    <a:latin typeface="Calibri"/>
                  </a:rPr>
                  <a:t>residents</a:t>
                </a:r>
                <a:endParaRPr lang="en-CA" dirty="0">
                  <a:solidFill>
                    <a:prstClr val="black"/>
                  </a:solidFill>
                  <a:latin typeface="Calibri"/>
                </a:endParaRPr>
              </a:p>
            </p:txBody>
          </p:sp>
          <p:pic>
            <p:nvPicPr>
              <p:cNvPr id="10" name="Picture 9" descr="A group of people posing for a photo&#10;&#10;Description automatically generated">
                <a:extLst>
                  <a:ext uri="{FF2B5EF4-FFF2-40B4-BE49-F238E27FC236}">
                    <a16:creationId xmlns:a16="http://schemas.microsoft.com/office/drawing/2014/main" id="{61E67F0A-9145-41E4-9294-CDEF4CBAC711}"/>
                  </a:ext>
                </a:extLst>
              </p:cNvPr>
              <p:cNvPicPr>
                <a:picLocks noChangeAspect="1"/>
              </p:cNvPicPr>
              <p:nvPr/>
            </p:nvPicPr>
            <p:blipFill>
              <a:blip r:embed="rId10" cstate="print">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899029" y="1973533"/>
                <a:ext cx="2209800" cy="1104900"/>
              </a:xfrm>
              <a:prstGeom prst="rect">
                <a:avLst/>
              </a:prstGeom>
            </p:spPr>
          </p:pic>
        </p:grpSp>
        <p:sp>
          <p:nvSpPr>
            <p:cNvPr id="11" name="TextBox 10">
              <a:extLst>
                <a:ext uri="{FF2B5EF4-FFF2-40B4-BE49-F238E27FC236}">
                  <a16:creationId xmlns:a16="http://schemas.microsoft.com/office/drawing/2014/main" id="{824DC466-A082-46AB-81D3-27155F4B3814}"/>
                </a:ext>
              </a:extLst>
            </p:cNvPr>
            <p:cNvSpPr txBox="1"/>
            <p:nvPr/>
          </p:nvSpPr>
          <p:spPr>
            <a:xfrm>
              <a:off x="910545" y="2939534"/>
              <a:ext cx="2209800" cy="184666"/>
            </a:xfrm>
            <a:prstGeom prst="rect">
              <a:avLst/>
            </a:prstGeom>
            <a:noFill/>
          </p:spPr>
          <p:txBody>
            <a:bodyPr wrap="square" rtlCol="0">
              <a:spAutoFit/>
            </a:bodyPr>
            <a:lstStyle/>
            <a:p>
              <a:r>
                <a:rPr lang="en-CA" sz="600" dirty="0">
                  <a:hlinkClick r:id="rId11" tooltip="http://www.allwhitebackground.com/people.html"/>
                </a:rPr>
                <a:t>This Photo</a:t>
              </a:r>
              <a:r>
                <a:rPr lang="en-CA" sz="600" dirty="0"/>
                <a:t> by Unknown Author is licensed under </a:t>
              </a:r>
              <a:r>
                <a:rPr lang="en-CA" sz="600" dirty="0">
                  <a:hlinkClick r:id="rId12" tooltip="https://creativecommons.org/licenses/by-nc/3.0/"/>
                </a:rPr>
                <a:t>CC BY-NC</a:t>
              </a:r>
              <a:endParaRPr lang="en-CA" sz="600" dirty="0"/>
            </a:p>
          </p:txBody>
        </p:sp>
      </p:grpSp>
    </p:spTree>
    <p:extLst>
      <p:ext uri="{BB962C8B-B14F-4D97-AF65-F5344CB8AC3E}">
        <p14:creationId xmlns:p14="http://schemas.microsoft.com/office/powerpoint/2010/main" val="51463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700" kern="1200">
                <a:solidFill>
                  <a:schemeClr val="tx1"/>
                </a:solidFill>
                <a:latin typeface="+mj-lt"/>
                <a:ea typeface="+mj-ea"/>
                <a:cs typeface="+mj-cs"/>
              </a:rPr>
              <a:t>Investing in our Water</a:t>
            </a:r>
          </a:p>
        </p:txBody>
      </p:sp>
      <p:sp>
        <p:nvSpPr>
          <p:cNvPr id="33" name="Rectangle 3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Online Media 7" title="Investing In water">
            <a:hlinkClick r:id="" action="ppaction://media"/>
            <a:extLst>
              <a:ext uri="{FF2B5EF4-FFF2-40B4-BE49-F238E27FC236}">
                <a16:creationId xmlns:a16="http://schemas.microsoft.com/office/drawing/2014/main" id="{42DA119D-44D9-444F-B152-3C781A1F4893}"/>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37" name="Rectangle 3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280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7F265E-E490-4390-BC51-783308FB8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0159" y="0"/>
            <a:ext cx="9906000" cy="6858000"/>
          </a:xfrm>
          <a:prstGeom prst="rect">
            <a:avLst/>
          </a:prstGeom>
        </p:spPr>
      </p:pic>
      <p:sp>
        <p:nvSpPr>
          <p:cNvPr id="7" name="TextBox 6">
            <a:extLst>
              <a:ext uri="{FF2B5EF4-FFF2-40B4-BE49-F238E27FC236}">
                <a16:creationId xmlns:a16="http://schemas.microsoft.com/office/drawing/2014/main" id="{7803B1E8-E7F1-4825-BB83-1475BDF4A498}"/>
              </a:ext>
            </a:extLst>
          </p:cNvPr>
          <p:cNvSpPr txBox="1"/>
          <p:nvPr/>
        </p:nvSpPr>
        <p:spPr>
          <a:xfrm>
            <a:off x="6934200" y="1524000"/>
            <a:ext cx="12192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6F552D45-F480-4464-A2E8-F8F6F1F6918E}"/>
              </a:ext>
            </a:extLst>
          </p:cNvPr>
          <p:cNvSpPr txBox="1"/>
          <p:nvPr/>
        </p:nvSpPr>
        <p:spPr>
          <a:xfrm>
            <a:off x="3200400" y="3657600"/>
            <a:ext cx="10668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E4EAAADB-074D-4714-AFA1-EB5F92780372}"/>
              </a:ext>
            </a:extLst>
          </p:cNvPr>
          <p:cNvSpPr txBox="1"/>
          <p:nvPr/>
        </p:nvSpPr>
        <p:spPr>
          <a:xfrm>
            <a:off x="2667000" y="2286000"/>
            <a:ext cx="12954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10F788F8-D56E-4F05-8214-73DA175D9009}"/>
              </a:ext>
            </a:extLst>
          </p:cNvPr>
          <p:cNvSpPr txBox="1"/>
          <p:nvPr/>
        </p:nvSpPr>
        <p:spPr>
          <a:xfrm>
            <a:off x="4572000" y="652046"/>
            <a:ext cx="13716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2975E066-A892-46BF-9983-AD9C12389EDB}"/>
              </a:ext>
            </a:extLst>
          </p:cNvPr>
          <p:cNvSpPr txBox="1"/>
          <p:nvPr/>
        </p:nvSpPr>
        <p:spPr>
          <a:xfrm>
            <a:off x="9448800" y="482769"/>
            <a:ext cx="5334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B42C29D1-11A3-4BDA-B892-313958F41DD9}"/>
              </a:ext>
            </a:extLst>
          </p:cNvPr>
          <p:cNvSpPr txBox="1"/>
          <p:nvPr/>
        </p:nvSpPr>
        <p:spPr>
          <a:xfrm>
            <a:off x="5715000" y="4495800"/>
            <a:ext cx="1295401" cy="338554"/>
          </a:xfrm>
          <a:prstGeom prst="rect">
            <a:avLst/>
          </a:prstGeom>
          <a:solidFill>
            <a:schemeClr val="tx1">
              <a:lumMod val="75000"/>
              <a:lumOff val="2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61C02973-AB32-42AA-B754-56C831818EA0}"/>
              </a:ext>
            </a:extLst>
          </p:cNvPr>
          <p:cNvSpPr txBox="1"/>
          <p:nvPr/>
        </p:nvSpPr>
        <p:spPr>
          <a:xfrm>
            <a:off x="4413614" y="3176826"/>
            <a:ext cx="4958986" cy="86177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1" i="0" u="none" strike="noStrike" kern="1200" cap="none" spc="0" normalizeH="0" baseline="0" noProof="0" dirty="0">
                <a:ln>
                  <a:noFill/>
                </a:ln>
                <a:solidFill>
                  <a:prstClr val="black"/>
                </a:solidFill>
                <a:effectLst/>
                <a:uLnTx/>
                <a:uFillTx/>
                <a:latin typeface="Calibri"/>
                <a:ea typeface="+mn-ea"/>
                <a:cs typeface="+mn-cs"/>
              </a:rPr>
              <a:t>THE WATER CYCLE</a:t>
            </a:r>
            <a:endParaRPr kumimoji="0" lang="en-CA" sz="5000" b="1"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074B1851-BA55-4181-92A9-404235F6D937}"/>
              </a:ext>
            </a:extLst>
          </p:cNvPr>
          <p:cNvSpPr txBox="1"/>
          <p:nvPr/>
        </p:nvSpPr>
        <p:spPr>
          <a:xfrm>
            <a:off x="9463668" y="466774"/>
            <a:ext cx="503664" cy="338554"/>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Sun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060D890C-39C9-43D5-8D62-C1B425A4ECF3}"/>
              </a:ext>
            </a:extLst>
          </p:cNvPr>
          <p:cNvSpPr txBox="1"/>
          <p:nvPr/>
        </p:nvSpPr>
        <p:spPr>
          <a:xfrm>
            <a:off x="5714568" y="4495800"/>
            <a:ext cx="126515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Lake Ontario</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77E6047F-FA30-46D3-BC37-15431BB4408B}"/>
              </a:ext>
            </a:extLst>
          </p:cNvPr>
          <p:cNvSpPr txBox="1"/>
          <p:nvPr/>
        </p:nvSpPr>
        <p:spPr>
          <a:xfrm>
            <a:off x="2667000" y="2286000"/>
            <a:ext cx="1273297"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Precipitation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69EC2152-CCE1-4846-B992-96E8AD005EDA}"/>
              </a:ext>
            </a:extLst>
          </p:cNvPr>
          <p:cNvSpPr txBox="1"/>
          <p:nvPr/>
        </p:nvSpPr>
        <p:spPr>
          <a:xfrm>
            <a:off x="4577325" y="660305"/>
            <a:ext cx="1360950"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Condensation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0AF25876-B8AE-4556-A23A-634CEBB226FD}"/>
              </a:ext>
            </a:extLst>
          </p:cNvPr>
          <p:cNvSpPr txBox="1"/>
          <p:nvPr/>
        </p:nvSpPr>
        <p:spPr>
          <a:xfrm>
            <a:off x="6947942" y="1524000"/>
            <a:ext cx="1205459"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Evaporation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682C5ED5-9F7A-48DE-81A0-23E7B2ACC680}"/>
              </a:ext>
            </a:extLst>
          </p:cNvPr>
          <p:cNvSpPr txBox="1"/>
          <p:nvPr/>
        </p:nvSpPr>
        <p:spPr>
          <a:xfrm>
            <a:off x="3320638" y="3645725"/>
            <a:ext cx="763351"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Runoff</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41466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17" name="Group 16"/>
          <p:cNvGrpSpPr/>
          <p:nvPr/>
        </p:nvGrpSpPr>
        <p:grpSpPr>
          <a:xfrm>
            <a:off x="2898542" y="330348"/>
            <a:ext cx="6394914" cy="2133600"/>
            <a:chOff x="1374543" y="838200"/>
            <a:chExt cx="6394914" cy="2133600"/>
          </a:xfrm>
        </p:grpSpPr>
        <p:sp>
          <p:nvSpPr>
            <p:cNvPr id="4" name="Rectangle 3"/>
            <p:cNvSpPr>
              <a:spLocks noChangeAspect="1"/>
            </p:cNvSpPr>
            <p:nvPr/>
          </p:nvSpPr>
          <p:spPr>
            <a:xfrm>
              <a:off x="1374543" y="838200"/>
              <a:ext cx="6394914" cy="2133600"/>
            </a:xfrm>
            <a:prstGeom prst="rect">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CA" dirty="0">
                <a:solidFill>
                  <a:prstClr val="white"/>
                </a:solidFill>
                <a:latin typeface="Calibri"/>
              </a:endParaRPr>
            </a:p>
          </p:txBody>
        </p:sp>
        <p:grpSp>
          <p:nvGrpSpPr>
            <p:cNvPr id="16" name="Group 15"/>
            <p:cNvGrpSpPr/>
            <p:nvPr/>
          </p:nvGrpSpPr>
          <p:grpSpPr>
            <a:xfrm>
              <a:off x="1603143" y="933125"/>
              <a:ext cx="5937714" cy="1962475"/>
              <a:chOff x="1905000" y="949577"/>
              <a:chExt cx="5937714" cy="1962475"/>
            </a:xfrm>
          </p:grpSpPr>
          <p:pic>
            <p:nvPicPr>
              <p:cNvPr id="1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949577"/>
                <a:ext cx="1089332" cy="1949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3"/>
              <p:cNvGrpSpPr/>
              <p:nvPr/>
            </p:nvGrpSpPr>
            <p:grpSpPr>
              <a:xfrm>
                <a:off x="3053677" y="949577"/>
                <a:ext cx="4789037" cy="1962475"/>
                <a:chOff x="3053677" y="949577"/>
                <a:chExt cx="4789037" cy="1962475"/>
              </a:xfrm>
            </p:grpSpPr>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6087" y="949577"/>
                  <a:ext cx="1676627" cy="19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3053677" y="955614"/>
                  <a:ext cx="3036646" cy="1950402"/>
                  <a:chOff x="2819400" y="955614"/>
                  <a:chExt cx="3036646" cy="1950402"/>
                </a:xfrm>
              </p:grpSpPr>
              <p:pic>
                <p:nvPicPr>
                  <p:cNvPr id="12" name="Picture 31" descr="glass_of_water"/>
                  <p:cNvPicPr>
                    <a:picLocks noChangeAspect="1" noChangeArrowheads="1"/>
                  </p:cNvPicPr>
                  <p:nvPr/>
                </p:nvPicPr>
                <p:blipFill rotWithShape="1">
                  <a:blip r:embed="rId5">
                    <a:extLst>
                      <a:ext uri="{28A0092B-C50C-407E-A947-70E740481C1C}">
                        <a14:useLocalDpi xmlns:a14="http://schemas.microsoft.com/office/drawing/2010/main" val="0"/>
                      </a:ext>
                    </a:extLst>
                  </a:blip>
                  <a:srcRect l="25762" t="3588" r="3371" b="3631"/>
                  <a:stretch/>
                </p:blipFill>
                <p:spPr bwMode="auto">
                  <a:xfrm>
                    <a:off x="2819400" y="955614"/>
                    <a:ext cx="1454761" cy="195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10653" r="14591"/>
                  <a:stretch/>
                </p:blipFill>
                <p:spPr bwMode="auto">
                  <a:xfrm>
                    <a:off x="4343400" y="955615"/>
                    <a:ext cx="1512646" cy="194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grpSp>
      <p:grpSp>
        <p:nvGrpSpPr>
          <p:cNvPr id="8" name="Group 7"/>
          <p:cNvGrpSpPr>
            <a:grpSpLocks noChangeAspect="1"/>
          </p:cNvGrpSpPr>
          <p:nvPr/>
        </p:nvGrpSpPr>
        <p:grpSpPr>
          <a:xfrm>
            <a:off x="4123374" y="4139776"/>
            <a:ext cx="3784190" cy="2547010"/>
            <a:chOff x="1676400" y="4114800"/>
            <a:chExt cx="4017043" cy="2703736"/>
          </a:xfrm>
        </p:grpSpPr>
        <p:sp>
          <p:nvSpPr>
            <p:cNvPr id="5" name="Oval 4"/>
            <p:cNvSpPr/>
            <p:nvPr/>
          </p:nvSpPr>
          <p:spPr>
            <a:xfrm>
              <a:off x="1676400" y="4114800"/>
              <a:ext cx="4017043" cy="2703736"/>
            </a:xfrm>
            <a:prstGeom prst="ellipse">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CA" dirty="0">
                <a:solidFill>
                  <a:prstClr val="white"/>
                </a:solidFill>
                <a:latin typeface="Calibri"/>
              </a:endParaRPr>
            </a:p>
          </p:txBody>
        </p:sp>
        <p:pic>
          <p:nvPicPr>
            <p:cNvPr id="26" name="Picture 2" descr="C:\Users\69395\AppData\Local\Microsoft\Windows\Temporary Internet Files\Content.IE5\NLPRJ8IH\iStock_000077345999_Larg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07448" y="4218242"/>
              <a:ext cx="3754946" cy="2496853"/>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sp>
        <p:nvSpPr>
          <p:cNvPr id="18" name="Bent Arrow 17"/>
          <p:cNvSpPr/>
          <p:nvPr/>
        </p:nvSpPr>
        <p:spPr>
          <a:xfrm rot="5400000">
            <a:off x="9219651" y="940434"/>
            <a:ext cx="1695911" cy="1186645"/>
          </a:xfrm>
          <a:prstGeom prst="bentArrow">
            <a:avLst/>
          </a:prstGeom>
          <a:solidFill>
            <a:srgbClr val="733F0B"/>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algn="ctr" defTabSz="1600200">
              <a:lnSpc>
                <a:spcPct val="90000"/>
              </a:lnSpc>
              <a:spcBef>
                <a:spcPct val="0"/>
              </a:spcBef>
              <a:spcAft>
                <a:spcPct val="35000"/>
              </a:spcAft>
              <a:defRPr/>
            </a:pPr>
            <a:endParaRPr lang="en-CA" sz="3600" dirty="0">
              <a:solidFill>
                <a:prstClr val="white"/>
              </a:solidFill>
              <a:latin typeface="Calibri"/>
            </a:endParaRPr>
          </a:p>
        </p:txBody>
      </p:sp>
      <p:sp>
        <p:nvSpPr>
          <p:cNvPr id="20" name="Bent Arrow 19"/>
          <p:cNvSpPr/>
          <p:nvPr/>
        </p:nvSpPr>
        <p:spPr>
          <a:xfrm>
            <a:off x="1443439" y="609600"/>
            <a:ext cx="1226503" cy="1732543"/>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algn="ctr" defTabSz="1600200">
              <a:lnSpc>
                <a:spcPct val="90000"/>
              </a:lnSpc>
              <a:spcBef>
                <a:spcPct val="0"/>
              </a:spcBef>
              <a:spcAft>
                <a:spcPct val="35000"/>
              </a:spcAft>
              <a:defRPr/>
            </a:pPr>
            <a:endParaRPr lang="en-CA" sz="3600" dirty="0">
              <a:solidFill>
                <a:prstClr val="white"/>
              </a:solidFill>
              <a:latin typeface="Calibri"/>
            </a:endParaRPr>
          </a:p>
        </p:txBody>
      </p:sp>
      <p:sp>
        <p:nvSpPr>
          <p:cNvPr id="22" name="Bent Arrow 21"/>
          <p:cNvSpPr/>
          <p:nvPr/>
        </p:nvSpPr>
        <p:spPr>
          <a:xfrm rot="16200000">
            <a:off x="1965963" y="4454028"/>
            <a:ext cx="1197452" cy="1881026"/>
          </a:xfrm>
          <a:prstGeom prst="bentArrow">
            <a:avLst/>
          </a:prstGeom>
          <a:solidFill>
            <a:schemeClr val="bg2">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algn="ctr" defTabSz="1600200">
              <a:lnSpc>
                <a:spcPct val="90000"/>
              </a:lnSpc>
              <a:spcBef>
                <a:spcPct val="0"/>
              </a:spcBef>
              <a:spcAft>
                <a:spcPct val="35000"/>
              </a:spcAft>
              <a:defRPr/>
            </a:pPr>
            <a:endParaRPr lang="en-CA" sz="3600" dirty="0">
              <a:solidFill>
                <a:prstClr val="white"/>
              </a:solidFill>
              <a:latin typeface="Calibri"/>
            </a:endParaRPr>
          </a:p>
        </p:txBody>
      </p:sp>
      <p:sp>
        <p:nvSpPr>
          <p:cNvPr id="29" name="Bent Arrow 28"/>
          <p:cNvSpPr/>
          <p:nvPr/>
        </p:nvSpPr>
        <p:spPr>
          <a:xfrm rot="10800000">
            <a:off x="8210561" y="4795814"/>
            <a:ext cx="1857046" cy="1197450"/>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algn="ctr" defTabSz="1600200">
              <a:lnSpc>
                <a:spcPct val="90000"/>
              </a:lnSpc>
              <a:spcBef>
                <a:spcPct val="0"/>
              </a:spcBef>
              <a:spcAft>
                <a:spcPct val="35000"/>
              </a:spcAft>
              <a:defRPr/>
            </a:pPr>
            <a:endParaRPr lang="en-CA" sz="3600" dirty="0">
              <a:solidFill>
                <a:prstClr val="white"/>
              </a:solidFill>
              <a:latin typeface="Calibri"/>
            </a:endParaRPr>
          </a:p>
        </p:txBody>
      </p:sp>
      <p:sp>
        <p:nvSpPr>
          <p:cNvPr id="21" name="Rectangle 20"/>
          <p:cNvSpPr/>
          <p:nvPr/>
        </p:nvSpPr>
        <p:spPr>
          <a:xfrm>
            <a:off x="2921411" y="2342143"/>
            <a:ext cx="6041122" cy="1938992"/>
          </a:xfrm>
          <a:prstGeom prst="rect">
            <a:avLst/>
          </a:prstGeom>
          <a:noFill/>
          <a:ln>
            <a:noFill/>
          </a:ln>
        </p:spPr>
        <p:txBody>
          <a:bodyPr wrap="square" lIns="91440" tIns="45720" rIns="91440" bIns="45720">
            <a:spAutoFit/>
          </a:bodyPr>
          <a:lstStyle/>
          <a:p>
            <a:pPr algn="ctr">
              <a:defRPr/>
            </a:pPr>
            <a:r>
              <a:rPr lang="en-US" sz="6000" b="1" dirty="0">
                <a:ln w="10541" cmpd="sng">
                  <a:solidFill>
                    <a:prstClr val="black"/>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latin typeface="Calibri"/>
              </a:rPr>
              <a:t>HUMAN WATER CYCLE</a:t>
            </a:r>
          </a:p>
        </p:txBody>
      </p:sp>
      <p:grpSp>
        <p:nvGrpSpPr>
          <p:cNvPr id="2" name="Group 1">
            <a:extLst>
              <a:ext uri="{FF2B5EF4-FFF2-40B4-BE49-F238E27FC236}">
                <a16:creationId xmlns:a16="http://schemas.microsoft.com/office/drawing/2014/main" id="{A5837C1F-952B-4B28-88B4-EC2A6B8AA7E9}"/>
              </a:ext>
            </a:extLst>
          </p:cNvPr>
          <p:cNvGrpSpPr/>
          <p:nvPr/>
        </p:nvGrpSpPr>
        <p:grpSpPr>
          <a:xfrm>
            <a:off x="100337" y="2375139"/>
            <a:ext cx="3902741" cy="2259715"/>
            <a:chOff x="241762" y="2556846"/>
            <a:chExt cx="3509959" cy="2026533"/>
          </a:xfrm>
        </p:grpSpPr>
        <p:pic>
          <p:nvPicPr>
            <p:cNvPr id="23" name="Picture 3">
              <a:extLst>
                <a:ext uri="{FF2B5EF4-FFF2-40B4-BE49-F238E27FC236}">
                  <a16:creationId xmlns:a16="http://schemas.microsoft.com/office/drawing/2014/main" id="{57654ACD-D60C-4E97-BDE4-410310E75C4A}"/>
                </a:ext>
              </a:extLst>
            </p:cNvPr>
            <p:cNvPicPr>
              <a:picLocks noChangeAspect="1" noChangeArrowheads="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38777" y="2556846"/>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a:extLst>
                <a:ext uri="{FF2B5EF4-FFF2-40B4-BE49-F238E27FC236}">
                  <a16:creationId xmlns:a16="http://schemas.microsoft.com/office/drawing/2014/main" id="{A2CB63CC-ABA1-4C4B-BACF-344F326F0947}"/>
                </a:ext>
              </a:extLst>
            </p:cNvPr>
            <p:cNvSpPr txBox="1"/>
            <p:nvPr/>
          </p:nvSpPr>
          <p:spPr>
            <a:xfrm>
              <a:off x="241762" y="4196956"/>
              <a:ext cx="3509959" cy="386423"/>
            </a:xfrm>
            <a:prstGeom prst="rect">
              <a:avLst/>
            </a:prstGeom>
            <a:noFill/>
          </p:spPr>
          <p:txBody>
            <a:bodyPr wrap="square" rtlCol="0">
              <a:spAutoFit/>
            </a:bodyPr>
            <a:lstStyle/>
            <a:p>
              <a:pPr algn="ctr">
                <a:defRPr/>
              </a:pPr>
              <a:r>
                <a:rPr lang="en-US" sz="2200" b="1" spc="100" dirty="0">
                  <a:solidFill>
                    <a:srgbClr val="0066B3"/>
                  </a:solidFill>
                  <a:latin typeface="Calibri"/>
                </a:rPr>
                <a:t>Water Treatment Plant</a:t>
              </a:r>
            </a:p>
          </p:txBody>
        </p:sp>
      </p:grpSp>
      <p:grpSp>
        <p:nvGrpSpPr>
          <p:cNvPr id="31" name="Group 30">
            <a:extLst>
              <a:ext uri="{FF2B5EF4-FFF2-40B4-BE49-F238E27FC236}">
                <a16:creationId xmlns:a16="http://schemas.microsoft.com/office/drawing/2014/main" id="{1617E688-3DBB-4DE5-AD3A-A9934BAF2860}"/>
              </a:ext>
            </a:extLst>
          </p:cNvPr>
          <p:cNvGrpSpPr/>
          <p:nvPr/>
        </p:nvGrpSpPr>
        <p:grpSpPr>
          <a:xfrm>
            <a:off x="7514906" y="2241010"/>
            <a:ext cx="5105400" cy="2444664"/>
            <a:chOff x="7467600" y="2176313"/>
            <a:chExt cx="5105400" cy="2444664"/>
          </a:xfrm>
        </p:grpSpPr>
        <p:pic>
          <p:nvPicPr>
            <p:cNvPr id="32" name="Picture 3">
              <a:extLst>
                <a:ext uri="{FF2B5EF4-FFF2-40B4-BE49-F238E27FC236}">
                  <a16:creationId xmlns:a16="http://schemas.microsoft.com/office/drawing/2014/main" id="{FA642B8B-A5A2-4A21-BE2B-20670C5F32DA}"/>
                </a:ext>
              </a:extLst>
            </p:cNvPr>
            <p:cNvPicPr>
              <a:picLocks noChangeAspect="1" noChangeArrowheads="1"/>
            </p:cNvPicPr>
            <p:nvPr/>
          </p:nvPicPr>
          <p:blipFill>
            <a:blip r:embed="rId10">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9226991" y="2176313"/>
              <a:ext cx="1953555" cy="2362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a:extLst>
                <a:ext uri="{FF2B5EF4-FFF2-40B4-BE49-F238E27FC236}">
                  <a16:creationId xmlns:a16="http://schemas.microsoft.com/office/drawing/2014/main" id="{B41F5ADA-2626-4440-9C0D-C17B37565145}"/>
                </a:ext>
              </a:extLst>
            </p:cNvPr>
            <p:cNvSpPr txBox="1"/>
            <p:nvPr/>
          </p:nvSpPr>
          <p:spPr>
            <a:xfrm>
              <a:off x="7467600" y="4190090"/>
              <a:ext cx="5105400" cy="430887"/>
            </a:xfrm>
            <a:prstGeom prst="rect">
              <a:avLst/>
            </a:prstGeom>
            <a:noFill/>
          </p:spPr>
          <p:txBody>
            <a:bodyPr wrap="square" rtlCol="0">
              <a:spAutoFit/>
            </a:bodyPr>
            <a:lstStyle/>
            <a:p>
              <a:pPr algn="ctr">
                <a:defRPr/>
              </a:pPr>
              <a:r>
                <a:rPr lang="en-US" sz="2200" b="1" spc="100" dirty="0">
                  <a:solidFill>
                    <a:srgbClr val="EEECE1">
                      <a:lumMod val="50000"/>
                    </a:srgbClr>
                  </a:solidFill>
                  <a:latin typeface="Calibri"/>
                </a:rPr>
                <a:t>Wastewater Treatment Plant</a:t>
              </a:r>
            </a:p>
          </p:txBody>
        </p:sp>
      </p:grpSp>
    </p:spTree>
    <p:extLst>
      <p:ext uri="{BB962C8B-B14F-4D97-AF65-F5344CB8AC3E}">
        <p14:creationId xmlns:p14="http://schemas.microsoft.com/office/powerpoint/2010/main" val="276593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animBg="1"/>
      <p:bldP spid="29" grpId="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p:txBody>
          <a:bodyPr>
            <a:normAutofit/>
          </a:bodyPr>
          <a:lstStyle/>
          <a:p>
            <a:r>
              <a:rPr lang="en-US" sz="4500" dirty="0"/>
              <a:t>Dew’s Water Adventure </a:t>
            </a:r>
            <a:endParaRPr lang="en-CA" sz="4500" dirty="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AA89FE81-B09E-46A9-B36B-16991D8F663A}"/>
              </a:ext>
            </a:extLst>
          </p:cNvPr>
          <p:cNvSpPr/>
          <p:nvPr/>
        </p:nvSpPr>
        <p:spPr>
          <a:xfrm>
            <a:off x="1231494" y="2206396"/>
            <a:ext cx="5093106" cy="2246769"/>
          </a:xfrm>
          <a:prstGeom prst="rect">
            <a:avLst/>
          </a:prstGeom>
        </p:spPr>
        <p:txBody>
          <a:bodyPr wrap="square">
            <a:spAutoFit/>
          </a:bodyPr>
          <a:lstStyle/>
          <a:p>
            <a:r>
              <a:rPr lang="en-CA" sz="3500" b="1" dirty="0">
                <a:solidFill>
                  <a:srgbClr val="0066B3"/>
                </a:solidFill>
                <a:hlinkClick r:id="rId6">
                  <a:extLst>
                    <a:ext uri="{A12FA001-AC4F-418D-AE19-62706E023703}">
                      <ahyp:hlinkClr xmlns:ahyp="http://schemas.microsoft.com/office/drawing/2018/hyperlinkcolor" val="tx"/>
                    </a:ext>
                  </a:extLst>
                </a:hlinkClick>
              </a:rPr>
              <a:t>https://peelregion.vids.io/videos/ac9cd9b41d19e1c225/dews-water-adventure</a:t>
            </a:r>
            <a:endParaRPr lang="en-CA" sz="3500" b="1" dirty="0">
              <a:solidFill>
                <a:srgbClr val="0066B3"/>
              </a:solidFill>
            </a:endParaRPr>
          </a:p>
        </p:txBody>
      </p:sp>
    </p:spTree>
    <p:extLst>
      <p:ext uri="{BB962C8B-B14F-4D97-AF65-F5344CB8AC3E}">
        <p14:creationId xmlns:p14="http://schemas.microsoft.com/office/powerpoint/2010/main" val="1537355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a:xfrm>
            <a:off x="685800" y="274638"/>
            <a:ext cx="10690572" cy="1143000"/>
          </a:xfrm>
        </p:spPr>
        <p:txBody>
          <a:bodyPr>
            <a:normAutofit/>
          </a:bodyPr>
          <a:lstStyle/>
          <a:p>
            <a:r>
              <a:rPr lang="en-US" sz="4500" dirty="0"/>
              <a:t>Dew’s Wastewater Adventure </a:t>
            </a:r>
            <a:endParaRPr lang="en-CA" sz="4500" dirty="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83A7E7CA-31C7-4FD0-949F-1A1DBDF866C2}"/>
              </a:ext>
            </a:extLst>
          </p:cNvPr>
          <p:cNvSpPr/>
          <p:nvPr/>
        </p:nvSpPr>
        <p:spPr>
          <a:xfrm>
            <a:off x="1397548" y="2206396"/>
            <a:ext cx="5155651" cy="2246769"/>
          </a:xfrm>
          <a:prstGeom prst="rect">
            <a:avLst/>
          </a:prstGeom>
        </p:spPr>
        <p:txBody>
          <a:bodyPr wrap="square">
            <a:spAutoFit/>
          </a:bodyPr>
          <a:lstStyle/>
          <a:p>
            <a:r>
              <a:rPr lang="en-CA" sz="3500" b="1" dirty="0">
                <a:solidFill>
                  <a:srgbClr val="0066B3"/>
                </a:solidFill>
                <a:hlinkClick r:id="rId6">
                  <a:extLst>
                    <a:ext uri="{A12FA001-AC4F-418D-AE19-62706E023703}">
                      <ahyp:hlinkClr xmlns:ahyp="http://schemas.microsoft.com/office/drawing/2018/hyperlinkcolor" val="tx"/>
                    </a:ext>
                  </a:extLst>
                </a:hlinkClick>
              </a:rPr>
              <a:t>https://peelregion.vids.io/videos/069cd6b81717e3c58f/dews-wastewater-adventure</a:t>
            </a:r>
            <a:endParaRPr lang="en-CA" sz="3500" b="1" dirty="0">
              <a:solidFill>
                <a:srgbClr val="0066B3"/>
              </a:solidFill>
            </a:endParaRPr>
          </a:p>
        </p:txBody>
      </p:sp>
    </p:spTree>
    <p:extLst>
      <p:ext uri="{BB962C8B-B14F-4D97-AF65-F5344CB8AC3E}">
        <p14:creationId xmlns:p14="http://schemas.microsoft.com/office/powerpoint/2010/main" val="3858580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8" name="Picture 5" descr="sewer 2">
            <a:extLst>
              <a:ext uri="{FF2B5EF4-FFF2-40B4-BE49-F238E27FC236}">
                <a16:creationId xmlns:a16="http://schemas.microsoft.com/office/drawing/2014/main" id="{072607DB-2D1D-4ACE-AA69-41A8E14F63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373" r="21516"/>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sewer 1">
            <a:extLst>
              <a:ext uri="{FF2B5EF4-FFF2-40B4-BE49-F238E27FC236}">
                <a16:creationId xmlns:a16="http://schemas.microsoft.com/office/drawing/2014/main" id="{1C832BAF-FF74-4C63-8040-10A44E6CFE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817" r="22072"/>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ame 29">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Title 1"/>
          <p:cNvSpPr>
            <a:spLocks noGrp="1"/>
          </p:cNvSpPr>
          <p:nvPr>
            <p:ph type="title"/>
          </p:nvPr>
        </p:nvSpPr>
        <p:spPr>
          <a:xfrm>
            <a:off x="4286858" y="2761554"/>
            <a:ext cx="3618284" cy="1345720"/>
          </a:xfrm>
          <a:noFill/>
        </p:spPr>
        <p:txBody>
          <a:bodyPr vert="horz" lIns="91440" tIns="45720" rIns="91440" bIns="45720" rtlCol="0" anchor="ctr">
            <a:noAutofit/>
          </a:bodyPr>
          <a:lstStyle/>
          <a:p>
            <a:pPr algn="ctr" defTabSz="914400">
              <a:lnSpc>
                <a:spcPct val="90000"/>
              </a:lnSpc>
            </a:pPr>
            <a:r>
              <a:rPr lang="en-US" sz="4500" kern="1200" spc="-140" dirty="0">
                <a:latin typeface="+mj-lt"/>
                <a:ea typeface="+mj-ea"/>
                <a:cs typeface="+mj-cs"/>
              </a:rPr>
              <a:t>Where does the water go from here?</a:t>
            </a:r>
          </a:p>
        </p:txBody>
      </p:sp>
      <p:sp>
        <p:nvSpPr>
          <p:cNvPr id="3" name="TextBox 2">
            <a:extLst>
              <a:ext uri="{FF2B5EF4-FFF2-40B4-BE49-F238E27FC236}">
                <a16:creationId xmlns:a16="http://schemas.microsoft.com/office/drawing/2014/main" id="{E1DCF074-BC18-477B-97C6-0B0AB6C5786A}"/>
              </a:ext>
            </a:extLst>
          </p:cNvPr>
          <p:cNvSpPr txBox="1"/>
          <p:nvPr/>
        </p:nvSpPr>
        <p:spPr>
          <a:xfrm>
            <a:off x="8284206" y="1676400"/>
            <a:ext cx="2362200" cy="477054"/>
          </a:xfrm>
          <a:prstGeom prst="rect">
            <a:avLst/>
          </a:prstGeom>
          <a:solidFill>
            <a:srgbClr val="CC99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Calibri"/>
                <a:ea typeface="+mn-ea"/>
                <a:cs typeface="+mn-cs"/>
              </a:rPr>
              <a:t>Sanitary Sewers</a:t>
            </a:r>
            <a:endParaRPr kumimoji="0" lang="en-CA" sz="2500" b="1" i="0" u="none" strike="noStrike" kern="1200" cap="none" spc="0" normalizeH="0" baseline="0" noProof="0" dirty="0">
              <a:ln>
                <a:noFill/>
              </a:ln>
              <a:solidFill>
                <a:prstClr val="black"/>
              </a:solidFill>
              <a:effectLst/>
              <a:uLnTx/>
              <a:uFillTx/>
              <a:latin typeface="Calibri"/>
              <a:ea typeface="+mn-ea"/>
              <a:cs typeface="+mn-cs"/>
            </a:endParaRPr>
          </a:p>
        </p:txBody>
      </p:sp>
      <p:sp>
        <p:nvSpPr>
          <p:cNvPr id="9" name="TextBox 8">
            <a:extLst>
              <a:ext uri="{FF2B5EF4-FFF2-40B4-BE49-F238E27FC236}">
                <a16:creationId xmlns:a16="http://schemas.microsoft.com/office/drawing/2014/main" id="{F22B4F0A-B94A-4A2E-9B74-DC88DBA14455}"/>
              </a:ext>
            </a:extLst>
          </p:cNvPr>
          <p:cNvSpPr txBox="1"/>
          <p:nvPr/>
        </p:nvSpPr>
        <p:spPr>
          <a:xfrm>
            <a:off x="1858026" y="1676400"/>
            <a:ext cx="2362200" cy="477054"/>
          </a:xfrm>
          <a:prstGeom prst="rect">
            <a:avLst/>
          </a:prstGeom>
          <a:solidFill>
            <a:srgbClr val="CC99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Calibri"/>
                <a:ea typeface="+mn-ea"/>
                <a:cs typeface="+mn-cs"/>
              </a:rPr>
              <a:t>Storm Sewers</a:t>
            </a:r>
            <a:endParaRPr kumimoji="0" lang="en-CA" sz="25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0425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66B3"/>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9972" y="0"/>
            <a:ext cx="6421721" cy="6858000"/>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p:cNvSpPr>
            <a:spLocks noGrp="1"/>
          </p:cNvSpPr>
          <p:nvPr>
            <p:ph type="title"/>
          </p:nvPr>
        </p:nvSpPr>
        <p:spPr>
          <a:xfrm>
            <a:off x="762000" y="668177"/>
            <a:ext cx="6132860" cy="1254445"/>
          </a:xfrm>
        </p:spPr>
        <p:txBody>
          <a:bodyPr>
            <a:noAutofit/>
          </a:bodyPr>
          <a:lstStyle/>
          <a:p>
            <a:r>
              <a:rPr lang="en-US" sz="4500" dirty="0"/>
              <a:t>Wastewater Detectives:</a:t>
            </a:r>
          </a:p>
        </p:txBody>
      </p:sp>
      <p:sp>
        <p:nvSpPr>
          <p:cNvPr id="3" name="Content Placeholder 2"/>
          <p:cNvSpPr>
            <a:spLocks noGrp="1"/>
          </p:cNvSpPr>
          <p:nvPr>
            <p:ph idx="1"/>
          </p:nvPr>
        </p:nvSpPr>
        <p:spPr>
          <a:xfrm>
            <a:off x="762000" y="1828800"/>
            <a:ext cx="5862332" cy="4495800"/>
          </a:xfrm>
        </p:spPr>
        <p:txBody>
          <a:bodyPr anchor="t">
            <a:normAutofit fontScale="92500" lnSpcReduction="10000"/>
          </a:bodyPr>
          <a:lstStyle/>
          <a:p>
            <a:pPr marL="457200" indent="-457200">
              <a:lnSpc>
                <a:spcPct val="90000"/>
              </a:lnSpc>
              <a:buAutoNum type="arabicParenR"/>
            </a:pPr>
            <a:r>
              <a:rPr lang="en-US" sz="2000" b="1" dirty="0">
                <a:solidFill>
                  <a:srgbClr val="000000"/>
                </a:solidFill>
              </a:rPr>
              <a:t>Dental Floss </a:t>
            </a:r>
          </a:p>
          <a:p>
            <a:pPr marL="457200" indent="-457200">
              <a:lnSpc>
                <a:spcPct val="90000"/>
              </a:lnSpc>
              <a:buAutoNum type="arabicParenR"/>
            </a:pPr>
            <a:r>
              <a:rPr lang="en-US" sz="2000" b="1" dirty="0">
                <a:solidFill>
                  <a:srgbClr val="000000"/>
                </a:solidFill>
              </a:rPr>
              <a:t>Wet Wipes </a:t>
            </a:r>
          </a:p>
          <a:p>
            <a:pPr marL="457200" indent="-457200">
              <a:lnSpc>
                <a:spcPct val="90000"/>
              </a:lnSpc>
              <a:buAutoNum type="arabicParenR"/>
            </a:pPr>
            <a:r>
              <a:rPr lang="en-US" sz="2000" b="1" dirty="0">
                <a:solidFill>
                  <a:srgbClr val="000000"/>
                </a:solidFill>
              </a:rPr>
              <a:t>Tissues </a:t>
            </a:r>
          </a:p>
          <a:p>
            <a:pPr marL="457200" indent="-457200">
              <a:lnSpc>
                <a:spcPct val="90000"/>
              </a:lnSpc>
              <a:buAutoNum type="arabicParenR"/>
            </a:pPr>
            <a:r>
              <a:rPr lang="en-US" sz="2000" b="1" dirty="0">
                <a:solidFill>
                  <a:srgbClr val="000000"/>
                </a:solidFill>
              </a:rPr>
              <a:t>Toilet Paper </a:t>
            </a:r>
          </a:p>
          <a:p>
            <a:pPr marL="457200" indent="-457200">
              <a:lnSpc>
                <a:spcPct val="90000"/>
              </a:lnSpc>
              <a:buAutoNum type="arabicParenR"/>
            </a:pPr>
            <a:r>
              <a:rPr lang="en-US" sz="2000" b="1" dirty="0">
                <a:solidFill>
                  <a:srgbClr val="000000"/>
                </a:solidFill>
              </a:rPr>
              <a:t>Unused Medication </a:t>
            </a:r>
          </a:p>
          <a:p>
            <a:pPr marL="457200" indent="-457200">
              <a:lnSpc>
                <a:spcPct val="90000"/>
              </a:lnSpc>
              <a:buAutoNum type="arabicParenR"/>
            </a:pPr>
            <a:r>
              <a:rPr lang="en-US" sz="2000" b="1" dirty="0">
                <a:solidFill>
                  <a:srgbClr val="000000"/>
                </a:solidFill>
              </a:rPr>
              <a:t>Cotton swabs/cotton balls</a:t>
            </a:r>
          </a:p>
          <a:p>
            <a:pPr marL="457200" indent="-457200">
              <a:lnSpc>
                <a:spcPct val="90000"/>
              </a:lnSpc>
              <a:buAutoNum type="arabicParenR"/>
            </a:pPr>
            <a:r>
              <a:rPr lang="en-US" sz="2000" b="1" dirty="0">
                <a:solidFill>
                  <a:srgbClr val="000000"/>
                </a:solidFill>
              </a:rPr>
              <a:t>Bandages </a:t>
            </a:r>
          </a:p>
          <a:p>
            <a:pPr marL="457200" indent="-457200">
              <a:lnSpc>
                <a:spcPct val="90000"/>
              </a:lnSpc>
              <a:buAutoNum type="arabicParenR"/>
            </a:pPr>
            <a:r>
              <a:rPr lang="en-US" sz="2000" b="1" dirty="0">
                <a:solidFill>
                  <a:srgbClr val="000000"/>
                </a:solidFill>
              </a:rPr>
              <a:t>Fats, oils, grease </a:t>
            </a:r>
          </a:p>
          <a:p>
            <a:pPr marL="457200" indent="-457200">
              <a:lnSpc>
                <a:spcPct val="90000"/>
              </a:lnSpc>
              <a:buAutoNum type="arabicParenR"/>
            </a:pPr>
            <a:r>
              <a:rPr lang="en-US" sz="2000" b="1" dirty="0">
                <a:solidFill>
                  <a:srgbClr val="000000"/>
                </a:solidFill>
              </a:rPr>
              <a:t>Pet goldfish</a:t>
            </a:r>
          </a:p>
          <a:p>
            <a:pPr marL="457200" indent="-457200">
              <a:lnSpc>
                <a:spcPct val="90000"/>
              </a:lnSpc>
              <a:buAutoNum type="arabicParenR"/>
            </a:pPr>
            <a:r>
              <a:rPr lang="en-US" sz="2000" b="1" dirty="0">
                <a:solidFill>
                  <a:srgbClr val="000000"/>
                </a:solidFill>
              </a:rPr>
              <a:t>Hair</a:t>
            </a:r>
          </a:p>
          <a:p>
            <a:pPr marL="457200" indent="-457200">
              <a:lnSpc>
                <a:spcPct val="90000"/>
              </a:lnSpc>
              <a:buAutoNum type="arabicParenR"/>
            </a:pPr>
            <a:r>
              <a:rPr lang="en-US" sz="2000" b="1" dirty="0">
                <a:solidFill>
                  <a:srgbClr val="000000"/>
                </a:solidFill>
              </a:rPr>
              <a:t>Small toys</a:t>
            </a:r>
          </a:p>
          <a:p>
            <a:pPr marL="457200" indent="-457200">
              <a:lnSpc>
                <a:spcPct val="90000"/>
              </a:lnSpc>
              <a:buAutoNum type="arabicParenR"/>
            </a:pPr>
            <a:r>
              <a:rPr lang="en-US" sz="2000" b="1" dirty="0">
                <a:solidFill>
                  <a:srgbClr val="000000"/>
                </a:solidFill>
              </a:rPr>
              <a:t>Hazardous products i.e. paint thinner</a:t>
            </a:r>
          </a:p>
          <a:p>
            <a:pPr marL="457200" indent="-457200">
              <a:lnSpc>
                <a:spcPct val="90000"/>
              </a:lnSpc>
              <a:buAutoNum type="arabicParenR"/>
            </a:pPr>
            <a:r>
              <a:rPr lang="en-US" sz="2000" b="1" dirty="0">
                <a:solidFill>
                  <a:srgbClr val="000000"/>
                </a:solidFill>
              </a:rPr>
              <a:t>Paper towels</a:t>
            </a:r>
          </a:p>
          <a:p>
            <a:pPr marL="457200" indent="-457200">
              <a:lnSpc>
                <a:spcPct val="90000"/>
              </a:lnSpc>
              <a:buAutoNum type="arabicParenR"/>
            </a:pPr>
            <a:r>
              <a:rPr lang="en-US" sz="2000" b="1" dirty="0">
                <a:solidFill>
                  <a:srgbClr val="000000"/>
                </a:solidFill>
              </a:rPr>
              <a:t>Rags</a:t>
            </a:r>
          </a:p>
          <a:p>
            <a:pPr marL="457200" indent="-457200">
              <a:lnSpc>
                <a:spcPct val="90000"/>
              </a:lnSpc>
              <a:buAutoNum type="arabicParenR"/>
            </a:pPr>
            <a:r>
              <a:rPr lang="en-US" sz="2000" b="1" dirty="0">
                <a:solidFill>
                  <a:srgbClr val="000000"/>
                </a:solidFill>
              </a:rPr>
              <a:t>Diapers </a:t>
            </a:r>
          </a:p>
          <a:p>
            <a:pPr marL="0" indent="0">
              <a:lnSpc>
                <a:spcPct val="90000"/>
              </a:lnSpc>
              <a:buNone/>
            </a:pPr>
            <a:endParaRPr lang="en-US" sz="1700" b="1" dirty="0">
              <a:solidFill>
                <a:srgbClr val="000000"/>
              </a:solidFill>
            </a:endParaRPr>
          </a:p>
        </p:txBody>
      </p:sp>
      <p:sp>
        <p:nvSpPr>
          <p:cNvPr id="31"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27121"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2"/>
                </a:gs>
                <a:gs pos="23000">
                  <a:schemeClr val="accent2"/>
                </a:gs>
                <a:gs pos="83000">
                  <a:schemeClr val="accent1"/>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picture containing table&#10;&#10;Description automatically generated">
            <a:extLst>
              <a:ext uri="{FF2B5EF4-FFF2-40B4-BE49-F238E27FC236}">
                <a16:creationId xmlns:a16="http://schemas.microsoft.com/office/drawing/2014/main" id="{219966C4-225D-4DC9-A21C-EB5A93F8565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708392" y="2435813"/>
            <a:ext cx="4142232" cy="2909917"/>
          </a:xfrm>
          <a:prstGeom prst="rect">
            <a:avLst/>
          </a:prstGeom>
        </p:spPr>
      </p:pic>
      <p:sp>
        <p:nvSpPr>
          <p:cNvPr id="8" name="TextBox 7">
            <a:extLst>
              <a:ext uri="{FF2B5EF4-FFF2-40B4-BE49-F238E27FC236}">
                <a16:creationId xmlns:a16="http://schemas.microsoft.com/office/drawing/2014/main" id="{D278D3DD-8711-4575-8441-26FA61710009}"/>
              </a:ext>
            </a:extLst>
          </p:cNvPr>
          <p:cNvSpPr txBox="1"/>
          <p:nvPr/>
        </p:nvSpPr>
        <p:spPr>
          <a:xfrm>
            <a:off x="9460809" y="5319798"/>
            <a:ext cx="2326278" cy="200055"/>
          </a:xfrm>
          <a:prstGeom prst="rect">
            <a:avLst/>
          </a:prstGeom>
          <a:solidFill>
            <a:srgbClr val="000000"/>
          </a:solidFill>
        </p:spPr>
        <p:txBody>
          <a:bodyPr wrap="none" rtlCol="0">
            <a:spAutoFit/>
          </a:bodyPr>
          <a:lstStyle/>
          <a:p>
            <a:pPr algn="r">
              <a:spcAft>
                <a:spcPts val="600"/>
              </a:spcAft>
            </a:pPr>
            <a:r>
              <a:rPr lang="en-CA" sz="700" dirty="0">
                <a:solidFill>
                  <a:srgbClr val="FFFFFF"/>
                </a:solidFill>
                <a:hlinkClick r:id="rId5" tooltip="https://kathleenjonesauthor.blogspot.com/2012/01/interviewing-for-book.html">
                  <a:extLst>
                    <a:ext uri="{A12FA001-AC4F-418D-AE19-62706E023703}">
                      <ahyp:hlinkClr xmlns:ahyp="http://schemas.microsoft.com/office/drawing/2018/hyperlinkcolor" val="tx"/>
                    </a:ext>
                  </a:extLst>
                </a:hlinkClick>
              </a:rPr>
              <a:t>This Photo</a:t>
            </a:r>
            <a:r>
              <a:rPr lang="en-CA" sz="700" dirty="0">
                <a:solidFill>
                  <a:srgbClr val="FFFFFF"/>
                </a:solidFill>
              </a:rPr>
              <a:t> by Unknown Author is licensed under </a:t>
            </a:r>
            <a:r>
              <a:rPr lang="en-CA" sz="700" dirty="0">
                <a:solidFill>
                  <a:srgbClr val="FFFFFF"/>
                </a:solidFill>
                <a:hlinkClick r:id="rId6" tooltip="https://creativecommons.org/licenses/by-nd/3.0/">
                  <a:extLst>
                    <a:ext uri="{A12FA001-AC4F-418D-AE19-62706E023703}">
                      <ahyp:hlinkClr xmlns:ahyp="http://schemas.microsoft.com/office/drawing/2018/hyperlinkcolor" val="tx"/>
                    </a:ext>
                  </a:extLst>
                </a:hlinkClick>
              </a:rPr>
              <a:t>CC BY-ND</a:t>
            </a:r>
            <a:endParaRPr lang="en-CA" sz="700" dirty="0">
              <a:solidFill>
                <a:srgbClr val="FFFFFF"/>
              </a:solidFill>
            </a:endParaRPr>
          </a:p>
        </p:txBody>
      </p:sp>
    </p:spTree>
    <p:extLst>
      <p:ext uri="{BB962C8B-B14F-4D97-AF65-F5344CB8AC3E}">
        <p14:creationId xmlns:p14="http://schemas.microsoft.com/office/powerpoint/2010/main" val="1517214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2383</Words>
  <Application>Microsoft Office PowerPoint</Application>
  <PresentationFormat>Widescreen</PresentationFormat>
  <Paragraphs>238</Paragraphs>
  <Slides>11</Slides>
  <Notes>11</Notes>
  <HiddenSlides>0</HiddenSlides>
  <MMClips>2</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11</vt:i4>
      </vt:variant>
    </vt:vector>
  </HeadingPairs>
  <TitlesOfParts>
    <vt:vector size="17" baseType="lpstr">
      <vt:lpstr>Arial</vt:lpstr>
      <vt:lpstr>Calibri</vt:lpstr>
      <vt:lpstr>Tiza</vt:lpstr>
      <vt:lpstr>Office Theme</vt:lpstr>
      <vt:lpstr>1_Office Theme</vt:lpstr>
      <vt:lpstr>2_Office Theme</vt:lpstr>
      <vt:lpstr>PowerPoint Presentation</vt:lpstr>
      <vt:lpstr>PowerPoint Presentation</vt:lpstr>
      <vt:lpstr>Investing in our Water</vt:lpstr>
      <vt:lpstr>PowerPoint Presentation</vt:lpstr>
      <vt:lpstr>PowerPoint Presentation</vt:lpstr>
      <vt:lpstr>Dew’s Water Adventure </vt:lpstr>
      <vt:lpstr>Dew’s Wastewater Adventure </vt:lpstr>
      <vt:lpstr>Where does the water go from here?</vt:lpstr>
      <vt:lpstr>Wastewater Detectives:</vt:lpstr>
      <vt:lpstr>I don’t flush –  A Prescription for Clean Water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Andrade, Jennifer</dc:creator>
  <cp:lastModifiedBy>Andrade, Jennifer</cp:lastModifiedBy>
  <cp:revision>29</cp:revision>
  <dcterms:created xsi:type="dcterms:W3CDTF">2020-08-14T19:09:52Z</dcterms:created>
  <dcterms:modified xsi:type="dcterms:W3CDTF">2020-10-13T19:21:25Z</dcterms:modified>
</cp:coreProperties>
</file>