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Lst>
  <p:notesMasterIdLst>
    <p:notesMasterId r:id="rId16"/>
  </p:notesMasterIdLst>
  <p:sldIdLst>
    <p:sldId id="427" r:id="rId4"/>
    <p:sldId id="429" r:id="rId5"/>
    <p:sldId id="330" r:id="rId6"/>
    <p:sldId id="474" r:id="rId7"/>
    <p:sldId id="431" r:id="rId8"/>
    <p:sldId id="418" r:id="rId9"/>
    <p:sldId id="476" r:id="rId10"/>
    <p:sldId id="477" r:id="rId11"/>
    <p:sldId id="434" r:id="rId12"/>
    <p:sldId id="435" r:id="rId13"/>
    <p:sldId id="410" r:id="rId14"/>
    <p:sldId id="437" r:id="rId15"/>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vucci, Daniel" initials="SD" lastIdx="16" clrIdx="0">
    <p:extLst>
      <p:ext uri="{19B8F6BF-5375-455C-9EA6-DF929625EA0E}">
        <p15:presenceInfo xmlns:p15="http://schemas.microsoft.com/office/powerpoint/2012/main" userId="S::daniel.salvucci@peelregion.ca::badba2da-8c55-42e6-a0ae-bb722d814c47" providerId="AD"/>
      </p:ext>
    </p:extLst>
  </p:cmAuthor>
  <p:cmAuthor id="2" name="Andrade, Jennifer" initials="AJ" lastIdx="1" clrIdx="1">
    <p:extLst>
      <p:ext uri="{19B8F6BF-5375-455C-9EA6-DF929625EA0E}">
        <p15:presenceInfo xmlns:p15="http://schemas.microsoft.com/office/powerpoint/2012/main" userId="S::jennifer.andrade@peelregion.ca::085040e4-bea2-458e-aeab-df54b5b3ac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B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82" autoAdjust="0"/>
    <p:restoredTop sz="62570" autoAdjust="0"/>
  </p:normalViewPr>
  <p:slideViewPr>
    <p:cSldViewPr>
      <p:cViewPr varScale="1">
        <p:scale>
          <a:sx n="49" d="100"/>
          <a:sy n="49" d="100"/>
        </p:scale>
        <p:origin x="876"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D58C7DAD-43E4-4DB2-9422-FD603E2BF870}" type="datetimeFigureOut">
              <a:rPr lang="en-CA" smtClean="0"/>
              <a:t>2020-10-13</a:t>
            </a:fld>
            <a:endParaRPr lang="en-CA"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CA"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CA"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FE69863A-92E3-41C0-BC2C-B542D3B1EE80}" type="slidenum">
              <a:rPr lang="en-CA" smtClean="0"/>
              <a:t>‹#›</a:t>
            </a:fld>
            <a:endParaRPr lang="en-CA" dirty="0"/>
          </a:p>
        </p:txBody>
      </p:sp>
    </p:spTree>
    <p:extLst>
      <p:ext uri="{BB962C8B-B14F-4D97-AF65-F5344CB8AC3E}">
        <p14:creationId xmlns:p14="http://schemas.microsoft.com/office/powerpoint/2010/main" val="1077477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calculateme.com/volume/liters/to-cups/90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eelregion.vids.io/videos/ac9cd9b41d19e1c225/dews-water-adventur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eelregion.vids.io/videos/069cd6b81717e3c58f/dews-wastewater-adventur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p>
          <a:p>
            <a:pPr marL="181240" indent="-181240">
              <a:buFont typeface="Arial" panose="020B0604020202020204" pitchFamily="34" charset="0"/>
              <a:buChar char="•"/>
            </a:pPr>
            <a:r>
              <a:rPr lang="en-US" b="0" dirty="0"/>
              <a:t>In this lesson, students will learn about water and wastewater treatment, the human water cycle, water efficiency and the importance of drinking tap water.</a:t>
            </a:r>
          </a:p>
          <a:p>
            <a:endParaRPr lang="en-US" b="0" dirty="0"/>
          </a:p>
          <a:p>
            <a:pPr marL="181240" indent="-181240">
              <a:buFont typeface="Arial" panose="020B0604020202020204" pitchFamily="34" charset="0"/>
              <a:buChar char="•"/>
            </a:pPr>
            <a:r>
              <a:rPr lang="en-US" b="0" dirty="0"/>
              <a:t>Handouts for this lesson</a:t>
            </a:r>
          </a:p>
          <a:p>
            <a:pPr marL="664546" lvl="1" indent="-181240">
              <a:buFont typeface="Arial" panose="020B0604020202020204" pitchFamily="34" charset="0"/>
              <a:buChar char="•"/>
            </a:pPr>
            <a:r>
              <a:rPr lang="en-US" b="0" dirty="0"/>
              <a:t>Water is</a:t>
            </a:r>
          </a:p>
          <a:p>
            <a:pPr marL="664546" lvl="1" indent="-181240">
              <a:buFont typeface="Arial" panose="020B0604020202020204" pitchFamily="34" charset="0"/>
              <a:buChar char="•"/>
            </a:pPr>
            <a:r>
              <a:rPr lang="en-US" b="0" dirty="0"/>
              <a:t>All About Treatment</a:t>
            </a:r>
          </a:p>
          <a:p>
            <a:endParaRPr lang="en-US" b="0" dirty="0"/>
          </a:p>
        </p:txBody>
      </p:sp>
      <p:sp>
        <p:nvSpPr>
          <p:cNvPr id="4" name="Slide Number Placeholder 3"/>
          <p:cNvSpPr>
            <a:spLocks noGrp="1"/>
          </p:cNvSpPr>
          <p:nvPr>
            <p:ph type="sldNum" sz="quarter" idx="10"/>
          </p:nvPr>
        </p:nvSpPr>
        <p:spPr/>
        <p:txBody>
          <a:bodyPr/>
          <a:lstStyle/>
          <a:p>
            <a:pPr defTabSz="483306">
              <a:defRPr/>
            </a:pPr>
            <a:fld id="{B49CD871-587C-4F42-BE49-1C04AB97EE5F}" type="slidenum">
              <a:rPr lang="en-US">
                <a:solidFill>
                  <a:prstClr val="black"/>
                </a:solidFill>
                <a:latin typeface="Calibri"/>
              </a:rPr>
              <a:pPr defTabSz="483306">
                <a:defRPr/>
              </a:pPr>
              <a:t>1</a:t>
            </a:fld>
            <a:endParaRPr lang="en-US" dirty="0">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81240" indent="-181240">
              <a:buFont typeface="Arial" panose="020B0604020202020204" pitchFamily="34" charset="0"/>
              <a:buChar char="•"/>
            </a:pPr>
            <a:r>
              <a:rPr lang="en-CA" sz="1000" dirty="0"/>
              <a:t>70% of the earth is covered with water, but only 3% is freshwater </a:t>
            </a:r>
          </a:p>
          <a:p>
            <a:pPr marL="181240" indent="-181240">
              <a:buFont typeface="Arial" panose="020B0604020202020204" pitchFamily="34" charset="0"/>
              <a:buChar char="•"/>
            </a:pPr>
            <a:r>
              <a:rPr lang="en-CA" sz="1000" dirty="0"/>
              <a:t>97% if the world’s water is salt water, that we can’t drink</a:t>
            </a:r>
          </a:p>
          <a:p>
            <a:pPr marL="181240" indent="-181240">
              <a:buFont typeface="Arial" panose="020B0604020202020204" pitchFamily="34" charset="0"/>
              <a:buChar char="•"/>
            </a:pPr>
            <a:r>
              <a:rPr lang="en-CA" sz="1000" dirty="0"/>
              <a:t>2% of the world’s water is frozen in polar ice caps and glaciers</a:t>
            </a:r>
          </a:p>
          <a:p>
            <a:pPr marL="181240" indent="-181240">
              <a:buFont typeface="Arial" panose="020B0604020202020204" pitchFamily="34" charset="0"/>
              <a:buChar char="•"/>
            </a:pPr>
            <a:r>
              <a:rPr lang="en-CA" sz="1000" dirty="0"/>
              <a:t>1% of the world’s water is fresh water and of that most is unavailable (too far underground, polluted, or trapped in soil)</a:t>
            </a:r>
          </a:p>
          <a:p>
            <a:pPr marL="181240" indent="-181240">
              <a:buFont typeface="Arial" panose="020B0604020202020204" pitchFamily="34" charset="0"/>
              <a:buChar char="•"/>
            </a:pPr>
            <a:r>
              <a:rPr lang="en-CA" sz="1000" dirty="0"/>
              <a:t>Only </a:t>
            </a:r>
            <a:r>
              <a:rPr lang="en-CA" sz="1000" b="1" dirty="0"/>
              <a:t>0.01% of the total water on earth is accessible for humans to consume</a:t>
            </a:r>
            <a:endParaRPr lang="en-CA" sz="1000" dirty="0"/>
          </a:p>
          <a:p>
            <a:r>
              <a:rPr lang="en-CA" sz="1000" dirty="0"/>
              <a:t> </a:t>
            </a:r>
          </a:p>
          <a:p>
            <a:pPr marL="181240" indent="-181240">
              <a:buFont typeface="Arial" panose="020B0604020202020204" pitchFamily="34" charset="0"/>
              <a:buChar char="•"/>
            </a:pPr>
            <a:r>
              <a:rPr lang="en-CA" sz="1000" dirty="0"/>
              <a:t>That 3% is so important to protect, as we use that water every day for</a:t>
            </a:r>
          </a:p>
          <a:p>
            <a:pPr marL="664546" lvl="1" indent="-181240">
              <a:buFont typeface="Arial" panose="020B0604020202020204" pitchFamily="34" charset="0"/>
              <a:buChar char="•"/>
            </a:pPr>
            <a:r>
              <a:rPr lang="en-CA" sz="1000" dirty="0"/>
              <a:t>drinking, showering, farming, cooking food, brushing our teeth</a:t>
            </a:r>
          </a:p>
          <a:p>
            <a:pPr marL="181240" indent="-181240">
              <a:buFont typeface="Arial" panose="020B0604020202020204" pitchFamily="34" charset="0"/>
              <a:buChar char="•"/>
            </a:pPr>
            <a:r>
              <a:rPr lang="en-CA" sz="1000" dirty="0"/>
              <a:t>Could you imagine if we had water shortages – what would that feel or look like?</a:t>
            </a:r>
          </a:p>
          <a:p>
            <a:pPr marL="664546" lvl="1" indent="-181240">
              <a:buFont typeface="Arial" panose="020B0604020202020204" pitchFamily="34" charset="0"/>
              <a:buChar char="•"/>
            </a:pPr>
            <a:r>
              <a:rPr lang="en-CA" sz="1000" dirty="0"/>
              <a:t>Have students share their thoughts </a:t>
            </a:r>
          </a:p>
          <a:p>
            <a:pPr marL="181240" indent="-181240">
              <a:buFont typeface="Arial" panose="020B0604020202020204" pitchFamily="34" charset="0"/>
              <a:buChar char="•"/>
            </a:pPr>
            <a:r>
              <a:rPr lang="en-CA" sz="1000" dirty="0"/>
              <a:t>Just this past summer, the Region had a water use advisory, what do you think that means?</a:t>
            </a:r>
          </a:p>
          <a:p>
            <a:pPr marL="664546" lvl="1" indent="-181240">
              <a:buFont typeface="Arial" panose="020B0604020202020204" pitchFamily="34" charset="0"/>
              <a:buChar char="•"/>
            </a:pPr>
            <a:r>
              <a:rPr lang="en-CA" sz="1000" dirty="0"/>
              <a:t>Have students share their thoughts</a:t>
            </a:r>
          </a:p>
          <a:p>
            <a:pPr marL="664546" lvl="1" indent="-181240">
              <a:buFont typeface="Arial" panose="020B0604020202020204" pitchFamily="34" charset="0"/>
              <a:buChar char="•"/>
            </a:pPr>
            <a:r>
              <a:rPr lang="en-US" sz="1000" b="1" dirty="0"/>
              <a:t>Answer: </a:t>
            </a:r>
            <a:r>
              <a:rPr lang="en-US" sz="1000" dirty="0"/>
              <a:t>it means that we all need to be mindful of the water we use during this time. It means that we should avoid watering our grass every day, not wash our cars. This could result from hot weather, lack of rain, or operational issues at the plant, machines that treat our water break down. The plant cannot treat as much water as they would normally do</a:t>
            </a:r>
            <a:endParaRPr lang="en-CA" sz="1000" dirty="0"/>
          </a:p>
          <a:p>
            <a:pPr marL="181240" indent="-181240">
              <a:buFont typeface="Arial" panose="020B0604020202020204" pitchFamily="34" charset="0"/>
              <a:buChar char="•"/>
            </a:pPr>
            <a:r>
              <a:rPr lang="en-CA" sz="1000" dirty="0"/>
              <a:t>Everyone including you has a part to play in protecting the 3% freshwater we have</a:t>
            </a:r>
          </a:p>
          <a:p>
            <a:r>
              <a:rPr lang="en-CA" sz="1000" b="1" dirty="0"/>
              <a:t> </a:t>
            </a:r>
            <a:endParaRPr lang="en-CA" sz="1000" dirty="0"/>
          </a:p>
          <a:p>
            <a:r>
              <a:rPr lang="en-CA" sz="1000" b="1" dirty="0"/>
              <a:t>Discussion Questions:</a:t>
            </a:r>
            <a:endParaRPr lang="en-CA" sz="1000" dirty="0"/>
          </a:p>
          <a:p>
            <a:pPr marL="181240" indent="-181240">
              <a:buFont typeface="Arial" panose="020B0604020202020204" pitchFamily="34" charset="0"/>
              <a:buChar char="•"/>
            </a:pPr>
            <a:r>
              <a:rPr lang="en-CA" sz="1000" dirty="0"/>
              <a:t>Why do you think water is so important to communities? Think of communities from the past and communities that we live in today?</a:t>
            </a:r>
          </a:p>
          <a:p>
            <a:pPr marL="664546" lvl="1" indent="-181240">
              <a:buFont typeface="Arial" panose="020B0604020202020204" pitchFamily="34" charset="0"/>
              <a:buChar char="•"/>
            </a:pPr>
            <a:r>
              <a:rPr lang="en-CA" sz="1000" dirty="0"/>
              <a:t>Early settlers lived near lakes and waterways </a:t>
            </a:r>
          </a:p>
          <a:p>
            <a:pPr marL="664546" lvl="1" indent="-181240">
              <a:buFont typeface="Arial" panose="020B0604020202020204" pitchFamily="34" charset="0"/>
              <a:buChar char="•"/>
            </a:pPr>
            <a:r>
              <a:rPr lang="en-CA" sz="1000" dirty="0"/>
              <a:t>Used water (lakes, rivers, oceans) as transportation from community to community</a:t>
            </a:r>
          </a:p>
          <a:p>
            <a:pPr marL="664546" lvl="1" indent="-181240">
              <a:buFont typeface="Arial" panose="020B0604020202020204" pitchFamily="34" charset="0"/>
              <a:buChar char="•"/>
            </a:pPr>
            <a:r>
              <a:rPr lang="en-CA" sz="1000" dirty="0"/>
              <a:t>Attraction to live near water </a:t>
            </a:r>
          </a:p>
          <a:p>
            <a:pPr marL="664546" lvl="1" indent="-181240">
              <a:buFont typeface="Arial" panose="020B0604020202020204" pitchFamily="34" charset="0"/>
              <a:buChar char="•"/>
            </a:pPr>
            <a:r>
              <a:rPr lang="en-CA" sz="1000" dirty="0"/>
              <a:t>Recreational activities near water</a:t>
            </a:r>
          </a:p>
          <a:p>
            <a:pPr marL="664546" lvl="1" indent="-181240">
              <a:buFont typeface="Arial" panose="020B0604020202020204" pitchFamily="34" charset="0"/>
              <a:buChar char="•"/>
            </a:pPr>
            <a:r>
              <a:rPr lang="en-CA" sz="1000" dirty="0"/>
              <a:t>Scenic</a:t>
            </a:r>
          </a:p>
          <a:p>
            <a:pPr marL="664546" lvl="1" indent="-181240">
              <a:buFont typeface="Arial" panose="020B0604020202020204" pitchFamily="34" charset="0"/>
              <a:buChar char="•"/>
            </a:pPr>
            <a:r>
              <a:rPr lang="en-CA" sz="1000" dirty="0"/>
              <a:t>It was important in the past and even today to build communities near water. Region of Peel has 2 water treatment plants as well as 2 wastewater treatment plants. All these plants that treat and clean our water, and are near Lake Ontario, located in the City of Mississauga </a:t>
            </a:r>
          </a:p>
          <a:p>
            <a:pPr marL="181240" indent="-181240">
              <a:buFont typeface="Arial" panose="020B0604020202020204" pitchFamily="34" charset="0"/>
              <a:buChar char="•"/>
            </a:pPr>
            <a:endParaRPr lang="en-CA" dirty="0"/>
          </a:p>
        </p:txBody>
      </p:sp>
      <p:sp>
        <p:nvSpPr>
          <p:cNvPr id="4" name="Slide Number Placeholder 3"/>
          <p:cNvSpPr>
            <a:spLocks noGrp="1"/>
          </p:cNvSpPr>
          <p:nvPr>
            <p:ph type="sldNum" sz="quarter" idx="5"/>
          </p:nvPr>
        </p:nvSpPr>
        <p:spPr/>
        <p:txBody>
          <a:bodyPr/>
          <a:lstStyle/>
          <a:p>
            <a:pPr defTabSz="966612">
              <a:defRPr/>
            </a:pPr>
            <a:fld id="{FE69863A-92E3-41C0-BC2C-B542D3B1EE80}" type="slidenum">
              <a:rPr lang="en-CA">
                <a:solidFill>
                  <a:prstClr val="black"/>
                </a:solidFill>
                <a:latin typeface="Calibri"/>
              </a:rPr>
              <a:pPr defTabSz="966612">
                <a:defRPr/>
              </a:pPr>
              <a:t>10</a:t>
            </a:fld>
            <a:endParaRPr lang="en-CA" dirty="0">
              <a:solidFill>
                <a:prstClr val="black"/>
              </a:solidFill>
              <a:latin typeface="Calibri"/>
            </a:endParaRPr>
          </a:p>
        </p:txBody>
      </p:sp>
    </p:spTree>
    <p:extLst>
      <p:ext uri="{BB962C8B-B14F-4D97-AF65-F5344CB8AC3E}">
        <p14:creationId xmlns:p14="http://schemas.microsoft.com/office/powerpoint/2010/main" val="259740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81240" indent="-181240">
              <a:buFont typeface="Arial" panose="020B0604020202020204" pitchFamily="34" charset="0"/>
              <a:buChar char="•"/>
            </a:pPr>
            <a:r>
              <a:rPr lang="en-CA" sz="1000" dirty="0"/>
              <a:t>Get students thinking about water use</a:t>
            </a:r>
          </a:p>
          <a:p>
            <a:pPr marL="181240" indent="-181240">
              <a:buFont typeface="Arial" panose="020B0604020202020204" pitchFamily="34" charset="0"/>
              <a:buChar char="•"/>
            </a:pPr>
            <a:r>
              <a:rPr lang="en-CA" sz="1000" dirty="0"/>
              <a:t>Show students what 1 litre looks like, can use any container that will hold 1 litre of water and a measuring cup </a:t>
            </a:r>
          </a:p>
          <a:p>
            <a:pPr marL="664546" lvl="1" indent="-181240">
              <a:buFont typeface="Arial" panose="020B0604020202020204" pitchFamily="34" charset="0"/>
              <a:buChar char="•"/>
            </a:pPr>
            <a:r>
              <a:rPr lang="en-CA" sz="1000" dirty="0"/>
              <a:t>Example of 1 litre – small carton of milk </a:t>
            </a:r>
          </a:p>
          <a:p>
            <a:r>
              <a:rPr lang="en-CA" sz="1000" b="1" dirty="0"/>
              <a:t> </a:t>
            </a:r>
            <a:endParaRPr lang="en-CA" sz="1000" dirty="0"/>
          </a:p>
          <a:p>
            <a:r>
              <a:rPr lang="en-CA" sz="1000" b="1" dirty="0"/>
              <a:t>Discussion Questions:</a:t>
            </a:r>
            <a:endParaRPr lang="en-CA" sz="1000" dirty="0"/>
          </a:p>
          <a:p>
            <a:pPr marL="181240" indent="-181240">
              <a:buFont typeface="Arial" panose="020B0604020202020204" pitchFamily="34" charset="0"/>
              <a:buChar char="•"/>
            </a:pPr>
            <a:r>
              <a:rPr lang="en-CA" sz="1000" dirty="0"/>
              <a:t>Let’s take a closer look at how much water we use every time we flush down our toilets</a:t>
            </a:r>
          </a:p>
          <a:p>
            <a:pPr marL="664546" lvl="1" indent="-181240">
              <a:buFont typeface="Arial" panose="020B0604020202020204" pitchFamily="34" charset="0"/>
              <a:buChar char="•"/>
            </a:pPr>
            <a:r>
              <a:rPr lang="en-CA" sz="1000" dirty="0"/>
              <a:t>On average a person flushes the toilet 5 times a day</a:t>
            </a:r>
          </a:p>
          <a:p>
            <a:pPr marL="664546" lvl="1" indent="-181240">
              <a:buFont typeface="Arial" panose="020B0604020202020204" pitchFamily="34" charset="0"/>
              <a:buChar char="•"/>
            </a:pPr>
            <a:r>
              <a:rPr lang="en-CA" sz="1000" dirty="0"/>
              <a:t>Toilets use 6 litres of water</a:t>
            </a:r>
          </a:p>
          <a:p>
            <a:pPr marL="664546" lvl="1" indent="-181240">
              <a:buFont typeface="Arial" panose="020B0604020202020204" pitchFamily="34" charset="0"/>
              <a:buChar char="•"/>
            </a:pPr>
            <a:r>
              <a:rPr lang="en-CA" sz="1000" dirty="0"/>
              <a:t>How many litres of water do you flush per day?</a:t>
            </a:r>
          </a:p>
          <a:p>
            <a:pPr marL="664546" lvl="1" indent="-181240">
              <a:buFont typeface="Arial" panose="020B0604020202020204" pitchFamily="34" charset="0"/>
              <a:buChar char="•"/>
            </a:pPr>
            <a:r>
              <a:rPr lang="en-CA" sz="1000" dirty="0"/>
              <a:t>What would the total number of flushes per day be for the entire class?</a:t>
            </a:r>
          </a:p>
          <a:p>
            <a:pPr marL="664546" lvl="1" indent="-181240">
              <a:buFont typeface="Arial" panose="020B0604020202020204" pitchFamily="34" charset="0"/>
              <a:buChar char="•"/>
            </a:pPr>
            <a:r>
              <a:rPr lang="en-CA" sz="1000" dirty="0"/>
              <a:t>How many litres of water does the entire class flush per </a:t>
            </a:r>
            <a:r>
              <a:rPr lang="en-CA" sz="1000" u="sng" dirty="0"/>
              <a:t>day</a:t>
            </a:r>
            <a:r>
              <a:rPr lang="en-CA" sz="1000" dirty="0"/>
              <a:t> ?</a:t>
            </a:r>
          </a:p>
          <a:p>
            <a:pPr marL="664546" lvl="1" indent="-181240">
              <a:buFont typeface="Arial" panose="020B0604020202020204" pitchFamily="34" charset="0"/>
              <a:buChar char="•"/>
            </a:pPr>
            <a:r>
              <a:rPr lang="en-CA" sz="1000" dirty="0"/>
              <a:t>Have students share their thoughts on this exercise, do they think that was a lot of water being used just for toilets, what about other uses for water</a:t>
            </a:r>
          </a:p>
          <a:p>
            <a:r>
              <a:rPr lang="en-CA" sz="1000" dirty="0"/>
              <a:t> </a:t>
            </a:r>
          </a:p>
          <a:p>
            <a:pPr marL="181240" indent="-181240">
              <a:buFont typeface="Arial" panose="020B0604020202020204" pitchFamily="34" charset="0"/>
              <a:buChar char="•"/>
            </a:pPr>
            <a:r>
              <a:rPr lang="en-CA" sz="1000" b="1" dirty="0"/>
              <a:t>Answer</a:t>
            </a:r>
            <a:r>
              <a:rPr lang="en-CA" sz="1000" dirty="0"/>
              <a:t>: </a:t>
            </a:r>
          </a:p>
          <a:p>
            <a:pPr marL="664546" lvl="1" indent="-181240">
              <a:buFont typeface="Arial" panose="020B0604020202020204" pitchFamily="34" charset="0"/>
              <a:buChar char="•"/>
            </a:pPr>
            <a:r>
              <a:rPr lang="en-CA" sz="1000" dirty="0"/>
              <a:t>1 student X 5 flushes x 6 litres/flush = 30 litres of water flushed per day</a:t>
            </a:r>
          </a:p>
          <a:p>
            <a:pPr marL="664546" lvl="1" indent="-181240">
              <a:buFont typeface="Arial" panose="020B0604020202020204" pitchFamily="34" charset="0"/>
              <a:buChar char="•"/>
            </a:pPr>
            <a:r>
              <a:rPr lang="en-CA" sz="1000" dirty="0"/>
              <a:t>30 students: 30 litres of water x 30 students = 900 litres</a:t>
            </a:r>
          </a:p>
          <a:p>
            <a:pPr marL="664546" lvl="1" indent="-181240">
              <a:buFont typeface="Arial" panose="020B0604020202020204" pitchFamily="34" charset="0"/>
              <a:buChar char="•"/>
            </a:pPr>
            <a:r>
              <a:rPr lang="en-CA" sz="1000" dirty="0"/>
              <a:t>900 litres of water get flushed from just 1 classroom per day. That’s enough to fill 3,804 cups of water</a:t>
            </a:r>
          </a:p>
          <a:p>
            <a:pPr marL="664546" lvl="1" indent="-181240">
              <a:buFont typeface="Arial" panose="020B0604020202020204" pitchFamily="34" charset="0"/>
              <a:buChar char="•"/>
            </a:pPr>
            <a:r>
              <a:rPr lang="en-CA" sz="1000" u="sng" dirty="0">
                <a:hlinkClick r:id="rId3"/>
              </a:rPr>
              <a:t>https://www.calculateme.com/volume/liters/to-cups/</a:t>
            </a:r>
            <a:endParaRPr lang="en-CA" sz="1000" dirty="0"/>
          </a:p>
          <a:p>
            <a:pPr marL="664546" lvl="1" indent="-181240">
              <a:buFont typeface="Arial" panose="020B0604020202020204" pitchFamily="34" charset="0"/>
              <a:buChar char="•"/>
            </a:pPr>
            <a:r>
              <a:rPr lang="en-CA" sz="1000" dirty="0"/>
              <a:t>Total flushes = 5 flushes per day x 30 students = 150 flushes </a:t>
            </a:r>
          </a:p>
          <a:p>
            <a:r>
              <a:rPr lang="en-CA" sz="1000" dirty="0"/>
              <a:t> </a:t>
            </a:r>
          </a:p>
          <a:p>
            <a:pPr marL="181240" indent="-181240">
              <a:buFont typeface="Arial" panose="020B0604020202020204" pitchFamily="34" charset="0"/>
              <a:buChar char="•"/>
            </a:pPr>
            <a:r>
              <a:rPr lang="en-CA" sz="1000" dirty="0"/>
              <a:t>Think of ways everyone can conserve water?</a:t>
            </a:r>
          </a:p>
          <a:p>
            <a:pPr marL="181240" indent="-181240">
              <a:buFont typeface="Arial" panose="020B0604020202020204" pitchFamily="34" charset="0"/>
              <a:buChar char="•"/>
            </a:pPr>
            <a:r>
              <a:rPr lang="en-CA" sz="1000" dirty="0"/>
              <a:t>Why is it important that we conserve water?</a:t>
            </a:r>
          </a:p>
          <a:p>
            <a:pPr marL="664546" lvl="1" indent="-181240">
              <a:buFont typeface="Arial" panose="020B0604020202020204" pitchFamily="34" charset="0"/>
              <a:buChar char="•"/>
            </a:pPr>
            <a:r>
              <a:rPr lang="en-CA" sz="1000" dirty="0"/>
              <a:t>Have students share their thoughts </a:t>
            </a:r>
          </a:p>
          <a:p>
            <a:endParaRPr lang="en-CA" sz="1300" b="1" dirty="0"/>
          </a:p>
        </p:txBody>
      </p:sp>
      <p:sp>
        <p:nvSpPr>
          <p:cNvPr id="4" name="Slide Number Placeholder 3"/>
          <p:cNvSpPr>
            <a:spLocks noGrp="1"/>
          </p:cNvSpPr>
          <p:nvPr>
            <p:ph type="sldNum" sz="quarter" idx="5"/>
          </p:nvPr>
        </p:nvSpPr>
        <p:spPr/>
        <p:txBody>
          <a:bodyPr/>
          <a:lstStyle/>
          <a:p>
            <a:fld id="{FE69863A-92E3-41C0-BC2C-B542D3B1EE80}" type="slidenum">
              <a:rPr lang="en-CA" smtClean="0"/>
              <a:t>11</a:t>
            </a:fld>
            <a:endParaRPr lang="en-CA" dirty="0"/>
          </a:p>
        </p:txBody>
      </p:sp>
    </p:spTree>
    <p:extLst>
      <p:ext uri="{BB962C8B-B14F-4D97-AF65-F5344CB8AC3E}">
        <p14:creationId xmlns:p14="http://schemas.microsoft.com/office/powerpoint/2010/main" val="1460501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p>
          <a:p>
            <a:r>
              <a:rPr lang="en-CA" sz="1300" dirty="0"/>
              <a:t>End of the lesson, ask students</a:t>
            </a:r>
          </a:p>
          <a:p>
            <a:pPr marL="181240" indent="-181240">
              <a:buFont typeface="Arial" panose="020B0604020202020204" pitchFamily="34" charset="0"/>
              <a:buChar char="•"/>
            </a:pPr>
            <a:r>
              <a:rPr lang="en-CA" sz="1300" dirty="0"/>
              <a:t>What have they learned today about water?</a:t>
            </a:r>
          </a:p>
          <a:p>
            <a:pPr marL="664546" lvl="1" indent="-181240">
              <a:buFont typeface="Arial" panose="020B0604020202020204" pitchFamily="34" charset="0"/>
              <a:buChar char="•"/>
            </a:pPr>
            <a:r>
              <a:rPr lang="en-CA" sz="1300" dirty="0"/>
              <a:t>Have students share their findings </a:t>
            </a:r>
          </a:p>
          <a:p>
            <a:pPr marL="181240" indent="-181240">
              <a:buFont typeface="Arial" panose="020B0604020202020204" pitchFamily="34" charset="0"/>
              <a:buChar char="•"/>
            </a:pPr>
            <a:r>
              <a:rPr lang="en-CA" sz="1300" dirty="0"/>
              <a:t>Share with students that everyone including them, have a part in protecting and conserving water </a:t>
            </a:r>
            <a:endParaRPr lang="en-US" b="0" dirty="0"/>
          </a:p>
          <a:p>
            <a:pPr marL="181240" indent="-181240">
              <a:buFont typeface="Arial" panose="020B0604020202020204" pitchFamily="34" charset="0"/>
              <a:buChar char="•"/>
            </a:pPr>
            <a:endParaRPr lang="en-US" b="0" dirty="0"/>
          </a:p>
          <a:p>
            <a:pPr marL="181240" indent="-181240">
              <a:buFont typeface="Arial" panose="020B0604020202020204" pitchFamily="34" charset="0"/>
              <a:buChar char="•"/>
            </a:pPr>
            <a:r>
              <a:rPr lang="en-US" b="0" dirty="0"/>
              <a:t>For more information on water education, please visit our new website:</a:t>
            </a:r>
          </a:p>
          <a:p>
            <a:pPr marL="181240" indent="-181240">
              <a:buFont typeface="Arial" panose="020B0604020202020204" pitchFamily="34" charset="0"/>
              <a:buChar char="•"/>
            </a:pPr>
            <a:endParaRPr lang="en-US" b="0" dirty="0"/>
          </a:p>
          <a:p>
            <a:pPr defTabSz="966612">
              <a:defRPr/>
            </a:pPr>
            <a:r>
              <a:rPr lang="en-CA" sz="1300" dirty="0"/>
              <a:t>Worksheet:</a:t>
            </a:r>
          </a:p>
          <a:p>
            <a:pPr marL="181240" indent="-181240" defTabSz="966612">
              <a:buFont typeface="Arial" panose="020B0604020202020204" pitchFamily="34" charset="0"/>
              <a:buChar char="•"/>
              <a:defRPr/>
            </a:pPr>
            <a:r>
              <a:rPr lang="en-CA" sz="1300" dirty="0"/>
              <a:t>To wrap up the lesson, have students come up with different words that describes water using, ‘Water is’ worksheet   </a:t>
            </a:r>
            <a:endParaRPr lang="en-CA" b="1" dirty="0"/>
          </a:p>
          <a:p>
            <a:endParaRPr lang="en-US" b="0" dirty="0"/>
          </a:p>
        </p:txBody>
      </p:sp>
      <p:sp>
        <p:nvSpPr>
          <p:cNvPr id="4" name="Slide Number Placeholder 3"/>
          <p:cNvSpPr>
            <a:spLocks noGrp="1"/>
          </p:cNvSpPr>
          <p:nvPr>
            <p:ph type="sldNum" sz="quarter" idx="5"/>
          </p:nvPr>
        </p:nvSpPr>
        <p:spPr/>
        <p:txBody>
          <a:bodyPr/>
          <a:lstStyle/>
          <a:p>
            <a:pPr defTabSz="966612">
              <a:defRPr/>
            </a:pPr>
            <a:fld id="{FE69863A-92E3-41C0-BC2C-B542D3B1EE80}" type="slidenum">
              <a:rPr lang="en-CA">
                <a:solidFill>
                  <a:prstClr val="black"/>
                </a:solidFill>
                <a:latin typeface="Calibri"/>
              </a:rPr>
              <a:pPr defTabSz="966612">
                <a:defRPr/>
              </a:pPr>
              <a:t>12</a:t>
            </a:fld>
            <a:endParaRPr lang="en-CA" dirty="0">
              <a:solidFill>
                <a:prstClr val="black"/>
              </a:solidFill>
              <a:latin typeface="Calibri"/>
            </a:endParaRPr>
          </a:p>
        </p:txBody>
      </p:sp>
    </p:spTree>
    <p:extLst>
      <p:ext uri="{BB962C8B-B14F-4D97-AF65-F5344CB8AC3E}">
        <p14:creationId xmlns:p14="http://schemas.microsoft.com/office/powerpoint/2010/main" val="3451634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6275" cy="3238500"/>
          </a:xfrm>
        </p:spPr>
      </p:sp>
      <p:sp>
        <p:nvSpPr>
          <p:cNvPr id="3" name="Notes Placeholder 2"/>
          <p:cNvSpPr>
            <a:spLocks noGrp="1"/>
          </p:cNvSpPr>
          <p:nvPr>
            <p:ph type="body" idx="1"/>
          </p:nvPr>
        </p:nvSpPr>
        <p:spPr/>
        <p:txBody>
          <a:bodyPr/>
          <a:lstStyle/>
          <a:p>
            <a:r>
              <a:rPr lang="en-CA" sz="1000" b="1" dirty="0"/>
              <a:t>Teacher Note:</a:t>
            </a:r>
            <a:r>
              <a:rPr lang="en-CA" sz="1000" dirty="0"/>
              <a:t> </a:t>
            </a:r>
          </a:p>
          <a:p>
            <a:pPr marL="181240" indent="-181240">
              <a:buFont typeface="Arial" panose="020B0604020202020204" pitchFamily="34" charset="0"/>
              <a:buChar char="•"/>
            </a:pPr>
            <a:r>
              <a:rPr lang="en-CA" sz="1000" b="1" dirty="0"/>
              <a:t>(Click-1) </a:t>
            </a:r>
            <a:r>
              <a:rPr lang="en-CA" sz="1000" dirty="0"/>
              <a:t>Ask students - What city or town do they live in? </a:t>
            </a:r>
          </a:p>
          <a:p>
            <a:pPr marL="664546" lvl="1" indent="-181240">
              <a:buFont typeface="Arial" panose="020B0604020202020204" pitchFamily="34" charset="0"/>
              <a:buChar char="•"/>
            </a:pPr>
            <a:r>
              <a:rPr lang="en-CA" sz="1000" dirty="0"/>
              <a:t>Let students know the city or town they mentioned is part of a larger area that is called the Region of Peel</a:t>
            </a:r>
          </a:p>
          <a:p>
            <a:pPr marL="664546" lvl="1" indent="-181240">
              <a:buFont typeface="Arial" panose="020B0604020202020204" pitchFamily="34" charset="0"/>
              <a:buChar char="•"/>
            </a:pPr>
            <a:r>
              <a:rPr lang="en-CA" sz="1000" dirty="0"/>
              <a:t>The Region of Peel includes the Town of Caledon and 2 cities – City of Brampton and City of Mississauga </a:t>
            </a:r>
          </a:p>
          <a:p>
            <a:pPr marL="483306" lvl="1"/>
            <a:endParaRPr lang="en-CA" sz="1000" dirty="0"/>
          </a:p>
          <a:p>
            <a:pPr marL="181240" indent="-181240">
              <a:buFont typeface="Arial" panose="020B0604020202020204" pitchFamily="34" charset="0"/>
              <a:buChar char="•"/>
            </a:pPr>
            <a:r>
              <a:rPr lang="en-CA" sz="1000" dirty="0"/>
              <a:t>Some of the programs and services that the Region of Peel provides to our communities includes:</a:t>
            </a:r>
          </a:p>
          <a:p>
            <a:pPr marL="664546" lvl="1" indent="-181240">
              <a:buFont typeface="Arial" panose="020B0604020202020204" pitchFamily="34" charset="0"/>
              <a:buChar char="•"/>
            </a:pPr>
            <a:r>
              <a:rPr lang="en-CA" sz="1000" b="1" dirty="0"/>
              <a:t>(Click-2) </a:t>
            </a:r>
            <a:r>
              <a:rPr lang="en-CA" sz="1000" dirty="0"/>
              <a:t>Garbage, recycling and organics collection;</a:t>
            </a:r>
          </a:p>
          <a:p>
            <a:pPr marL="664546" lvl="1" indent="-181240">
              <a:buFont typeface="Arial" panose="020B0604020202020204" pitchFamily="34" charset="0"/>
              <a:buChar char="•"/>
            </a:pPr>
            <a:r>
              <a:rPr lang="en-CA" sz="1000" b="1" dirty="0"/>
              <a:t>(Click-3) </a:t>
            </a:r>
            <a:r>
              <a:rPr lang="en-CA" sz="1000" dirty="0"/>
              <a:t>Maintenance of regional roads, including snowploughing in the winter and paving in the summer;</a:t>
            </a:r>
          </a:p>
          <a:p>
            <a:pPr marL="664546" lvl="1" indent="-181240">
              <a:buFont typeface="Arial" panose="020B0604020202020204" pitchFamily="34" charset="0"/>
              <a:buChar char="•"/>
            </a:pPr>
            <a:r>
              <a:rPr lang="en-CA" sz="1000" b="1" dirty="0"/>
              <a:t>(Click-4) </a:t>
            </a:r>
            <a:r>
              <a:rPr lang="en-CA" sz="1000" dirty="0"/>
              <a:t>Paramedics (ambulance)</a:t>
            </a:r>
          </a:p>
          <a:p>
            <a:pPr marL="664546" lvl="1" indent="-181240">
              <a:buFont typeface="Arial" panose="020B0604020202020204" pitchFamily="34" charset="0"/>
              <a:buChar char="•"/>
            </a:pPr>
            <a:r>
              <a:rPr lang="en-CA" sz="1000" b="1" dirty="0"/>
              <a:t>(Click-5) </a:t>
            </a:r>
            <a:r>
              <a:rPr lang="en-CA" sz="1000" dirty="0"/>
              <a:t>Police </a:t>
            </a:r>
          </a:p>
          <a:p>
            <a:pPr marL="664546" lvl="1" indent="-181240">
              <a:buFont typeface="Arial" panose="020B0604020202020204" pitchFamily="34" charset="0"/>
              <a:buChar char="•"/>
            </a:pPr>
            <a:r>
              <a:rPr lang="en-CA" sz="1000" b="1" dirty="0"/>
              <a:t>(Click-6+7) Peel Region also provides you with clean, safe drinking water and wastewater treatment </a:t>
            </a:r>
          </a:p>
          <a:p>
            <a:pPr marL="483306" lvl="1"/>
            <a:r>
              <a:rPr lang="en-CA" b="1" dirty="0"/>
              <a:t> </a:t>
            </a:r>
          </a:p>
          <a:p>
            <a:pPr marL="664546" lvl="1" indent="-181240">
              <a:buFont typeface="Arial" panose="020B0604020202020204" pitchFamily="34" charset="0"/>
              <a:buChar char="•"/>
            </a:pPr>
            <a:r>
              <a:rPr lang="en-CA" sz="1000" dirty="0"/>
              <a:t>Today, we are going to learn about how water is important to all living things, and how we use water everyday at school and at home. </a:t>
            </a:r>
          </a:p>
          <a:p>
            <a:pPr marL="1147852" lvl="2" indent="-181240">
              <a:buFont typeface="Arial" panose="020B0604020202020204" pitchFamily="34" charset="0"/>
              <a:buChar char="•"/>
            </a:pPr>
            <a:r>
              <a:rPr lang="en-CA" sz="1000" dirty="0"/>
              <a:t>Peel has a population of 1.51 million people, who live, work and play and a part of this community </a:t>
            </a:r>
            <a:endParaRPr lang="en-US" sz="1000" dirty="0"/>
          </a:p>
        </p:txBody>
      </p:sp>
      <p:sp>
        <p:nvSpPr>
          <p:cNvPr id="4" name="Slide Number Placeholder 3"/>
          <p:cNvSpPr>
            <a:spLocks noGrp="1"/>
          </p:cNvSpPr>
          <p:nvPr>
            <p:ph type="sldNum" sz="quarter" idx="10"/>
          </p:nvPr>
        </p:nvSpPr>
        <p:spPr/>
        <p:txBody>
          <a:bodyPr/>
          <a:lstStyle/>
          <a:p>
            <a:pPr defTabSz="966612">
              <a:defRPr/>
            </a:pPr>
            <a:fld id="{B49CD871-587C-4F42-BE49-1C04AB97EE5F}" type="slidenum">
              <a:rPr lang="en-US">
                <a:solidFill>
                  <a:prstClr val="black"/>
                </a:solidFill>
                <a:latin typeface="Calibri"/>
              </a:rPr>
              <a:pPr defTabSz="966612">
                <a:defRPr/>
              </a:pPr>
              <a:t>2</a:t>
            </a:fld>
            <a:endParaRPr lang="en-US">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6275" cy="3238500"/>
          </a:xfrm>
        </p:spPr>
      </p:sp>
      <p:sp>
        <p:nvSpPr>
          <p:cNvPr id="3" name="Notes Placeholder 2"/>
          <p:cNvSpPr>
            <a:spLocks noGrp="1"/>
          </p:cNvSpPr>
          <p:nvPr>
            <p:ph type="body" idx="1"/>
          </p:nvPr>
        </p:nvSpPr>
        <p:spPr/>
        <p:txBody>
          <a:bodyPr/>
          <a:lstStyle/>
          <a:p>
            <a:r>
              <a:rPr lang="en-US" sz="1000" b="1" dirty="0"/>
              <a:t>Teacher Note:</a:t>
            </a:r>
            <a:endParaRPr lang="en-US" sz="1000" dirty="0"/>
          </a:p>
          <a:p>
            <a:pPr marL="181240" indent="-181240">
              <a:buFont typeface="Arial" panose="020B0604020202020204" pitchFamily="34" charset="0"/>
              <a:buChar char="•"/>
            </a:pPr>
            <a:r>
              <a:rPr lang="en-CA" sz="1000" dirty="0"/>
              <a:t>Brainstorm with the class different ways they use water at home and at school. This can be done on chart paper or a board</a:t>
            </a:r>
          </a:p>
          <a:p>
            <a:pPr marL="664546" lvl="1" indent="-181240">
              <a:buFont typeface="Arial" panose="020B0604020202020204" pitchFamily="34" charset="0"/>
              <a:buChar char="•"/>
            </a:pPr>
            <a:r>
              <a:rPr lang="en-CA" sz="1000" dirty="0"/>
              <a:t>10-15 minutes to complete this activity  </a:t>
            </a:r>
          </a:p>
          <a:p>
            <a:endParaRPr lang="en-US" sz="1000" dirty="0"/>
          </a:p>
          <a:p>
            <a:pPr marL="181240" indent="-181240">
              <a:buFont typeface="Arial" panose="020B0604020202020204" pitchFamily="34" charset="0"/>
              <a:buChar char="•"/>
            </a:pPr>
            <a:r>
              <a:rPr lang="en-US" sz="1000" b="1" dirty="0"/>
              <a:t>(Click-1) </a:t>
            </a:r>
            <a:r>
              <a:rPr lang="en-US" sz="1000" dirty="0"/>
              <a:t>show different ways people use water after students create their list </a:t>
            </a:r>
          </a:p>
          <a:p>
            <a:pPr marL="664546" lvl="1" indent="-181240">
              <a:buFont typeface="Arial" panose="020B0604020202020204" pitchFamily="34" charset="0"/>
              <a:buChar char="•"/>
            </a:pPr>
            <a:r>
              <a:rPr lang="en-US" sz="1000" dirty="0"/>
              <a:t>Look at all the ways we use water every day </a:t>
            </a:r>
          </a:p>
        </p:txBody>
      </p:sp>
      <p:sp>
        <p:nvSpPr>
          <p:cNvPr id="4" name="Slide Number Placeholder 3"/>
          <p:cNvSpPr>
            <a:spLocks noGrp="1"/>
          </p:cNvSpPr>
          <p:nvPr>
            <p:ph type="sldNum" sz="quarter" idx="10"/>
          </p:nvPr>
        </p:nvSpPr>
        <p:spPr/>
        <p:txBody>
          <a:bodyPr/>
          <a:lstStyle/>
          <a:p>
            <a:pPr defTabSz="966612">
              <a:defRPr/>
            </a:pPr>
            <a:fld id="{B49CD871-587C-4F42-BE49-1C04AB97EE5F}" type="slidenum">
              <a:rPr lang="en-US">
                <a:solidFill>
                  <a:prstClr val="black"/>
                </a:solidFill>
                <a:latin typeface="Calibri"/>
              </a:rPr>
              <a:pPr defTabSz="966612">
                <a:defRPr/>
              </a:pPr>
              <a:t>3</a:t>
            </a:fld>
            <a:endParaRPr lang="en-US">
              <a:solidFill>
                <a:prstClr val="black"/>
              </a:solidFill>
              <a:latin typeface="Calibri"/>
            </a:endParaRPr>
          </a:p>
        </p:txBody>
      </p:sp>
    </p:spTree>
    <p:extLst>
      <p:ext uri="{BB962C8B-B14F-4D97-AF65-F5344CB8AC3E}">
        <p14:creationId xmlns:p14="http://schemas.microsoft.com/office/powerpoint/2010/main" val="8027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1" dirty="0"/>
              <a:t>Teacher Note:</a:t>
            </a:r>
          </a:p>
          <a:p>
            <a:pPr marL="181240" indent="-181240">
              <a:buFont typeface="Arial" panose="020B0604020202020204" pitchFamily="34" charset="0"/>
              <a:buChar char="•"/>
            </a:pPr>
            <a:r>
              <a:rPr lang="en-CA" sz="1000" b="1" dirty="0"/>
              <a:t>Ask: </a:t>
            </a:r>
            <a:r>
              <a:rPr lang="en-CA" sz="1000" dirty="0"/>
              <a:t>why they think water is important to everyone?</a:t>
            </a:r>
          </a:p>
          <a:p>
            <a:pPr marL="664546" lvl="1" indent="-181240">
              <a:buFont typeface="Arial" panose="020B0604020202020204" pitchFamily="34" charset="0"/>
              <a:buChar char="•"/>
            </a:pPr>
            <a:r>
              <a:rPr lang="en-CA" sz="1000" b="1" dirty="0"/>
              <a:t>Answer: </a:t>
            </a:r>
            <a:r>
              <a:rPr lang="en-CA" sz="1000" dirty="0"/>
              <a:t>All living things needs water to live (humans, animals, our pets, plants, flowers, trees, all the food that grows on farms)</a:t>
            </a:r>
          </a:p>
          <a:p>
            <a:pPr marL="664546" lvl="1" indent="-181240">
              <a:buFont typeface="Arial" panose="020B0604020202020204" pitchFamily="34" charset="0"/>
              <a:buChar char="•"/>
            </a:pPr>
            <a:r>
              <a:rPr lang="en-CA" sz="1000" b="1" dirty="0"/>
              <a:t>Ask: </a:t>
            </a:r>
            <a:r>
              <a:rPr lang="en-CA" sz="1000" dirty="0"/>
              <a:t>Where do we in the Region of Peel get our water from? (Lake Ontario)</a:t>
            </a:r>
          </a:p>
          <a:p>
            <a:pPr marL="1147852" lvl="2" indent="-181240">
              <a:buFont typeface="Arial" panose="020B0604020202020204" pitchFamily="34" charset="0"/>
              <a:buChar char="•"/>
            </a:pPr>
            <a:r>
              <a:rPr lang="en-CA" sz="1000" dirty="0"/>
              <a:t>Brampton, Mississauga and Bolton get water from the Lake. Other people who live in Caledon get water from wells, either on their own property, or municipal wells that are owned by the Region</a:t>
            </a:r>
          </a:p>
          <a:p>
            <a:pPr marL="1147852" lvl="2" indent="-181240">
              <a:buFont typeface="Arial" panose="020B0604020202020204" pitchFamily="34" charset="0"/>
              <a:buChar char="•"/>
            </a:pPr>
            <a:r>
              <a:rPr lang="en-CA" sz="1000" dirty="0"/>
              <a:t>Water from Lake Ontario is fresh, which means that the water is not salty like the water in oceans and seas</a:t>
            </a:r>
          </a:p>
          <a:p>
            <a:pPr marL="181240" indent="-181240">
              <a:buFont typeface="Arial" panose="020B0604020202020204" pitchFamily="34" charset="0"/>
              <a:buChar char="•"/>
            </a:pPr>
            <a:r>
              <a:rPr lang="en-CA" sz="1000" dirty="0"/>
              <a:t>Review the water cycle with the students</a:t>
            </a:r>
          </a:p>
          <a:p>
            <a:pPr marL="181240" indent="-181240">
              <a:buFont typeface="Arial" panose="020B0604020202020204" pitchFamily="34" charset="0"/>
              <a:buChar char="•"/>
            </a:pPr>
            <a:r>
              <a:rPr lang="en-CA" sz="1000" dirty="0"/>
              <a:t>The water cycle is a continuous circulation of water from rivers, lakes and oceans into the atmosphere onto the land and back</a:t>
            </a:r>
          </a:p>
          <a:p>
            <a:pPr marL="677172" lvl="1" indent="-184684">
              <a:buFont typeface="Arial" panose="020B0604020202020204" pitchFamily="34" charset="0"/>
              <a:buChar char="•"/>
            </a:pPr>
            <a:r>
              <a:rPr lang="en-CA" sz="1000" b="1" dirty="0"/>
              <a:t>(CLICK-1) Sun:</a:t>
            </a:r>
            <a:r>
              <a:rPr lang="en-CA" sz="1000" dirty="0"/>
              <a:t> the source of energy that drives the whole cycle</a:t>
            </a:r>
          </a:p>
          <a:p>
            <a:pPr marL="677172" lvl="1" indent="-184684">
              <a:buFont typeface="Arial" panose="020B0604020202020204" pitchFamily="34" charset="0"/>
              <a:buChar char="•"/>
            </a:pPr>
            <a:r>
              <a:rPr lang="en-CA" sz="1000" b="1" dirty="0"/>
              <a:t>(CLICK-2) Lake Ontario</a:t>
            </a:r>
            <a:r>
              <a:rPr lang="en-CA" sz="1000" dirty="0"/>
              <a:t>: this is our water source</a:t>
            </a:r>
          </a:p>
          <a:p>
            <a:pPr marL="677172" lvl="1" indent="-184684">
              <a:buFont typeface="Arial" panose="020B0604020202020204" pitchFamily="34" charset="0"/>
              <a:buChar char="•"/>
            </a:pPr>
            <a:r>
              <a:rPr lang="en-CA" sz="1000" b="1" dirty="0"/>
              <a:t>(CLICK-3) Evaporation:</a:t>
            </a:r>
            <a:r>
              <a:rPr lang="en-CA" sz="1000" dirty="0"/>
              <a:t> the sun heats up the water in lakes, rivers and oceans and turns it onto vapour</a:t>
            </a:r>
          </a:p>
          <a:p>
            <a:pPr marL="677172" lvl="1" indent="-184684">
              <a:buFont typeface="Arial" panose="020B0604020202020204" pitchFamily="34" charset="0"/>
              <a:buChar char="•"/>
            </a:pPr>
            <a:r>
              <a:rPr lang="en-CA" sz="1000" b="1" dirty="0"/>
              <a:t>(CLICK-4) Condensation:</a:t>
            </a:r>
            <a:r>
              <a:rPr lang="en-CA" sz="1000" dirty="0"/>
              <a:t> water vapour in the air gets cold and changes back into liquid form</a:t>
            </a:r>
          </a:p>
          <a:p>
            <a:pPr marL="677172" lvl="1" indent="-184684">
              <a:buFont typeface="Arial" panose="020B0604020202020204" pitchFamily="34" charset="0"/>
              <a:buChar char="•"/>
            </a:pPr>
            <a:r>
              <a:rPr lang="en-CA" sz="1000" b="1" dirty="0"/>
              <a:t>(CLICK-5) Precipitation: </a:t>
            </a:r>
            <a:r>
              <a:rPr lang="en-CA" sz="1000" dirty="0"/>
              <a:t>the clouds get heavy and water falls back to the earth in the form of rain, hail, sleet or snow</a:t>
            </a:r>
          </a:p>
          <a:p>
            <a:pPr marL="677172" lvl="1" indent="-184684">
              <a:buFont typeface="Arial" panose="020B0604020202020204" pitchFamily="34" charset="0"/>
              <a:buChar char="•"/>
            </a:pPr>
            <a:r>
              <a:rPr lang="en-CA" sz="1000" b="1" dirty="0"/>
              <a:t>(CLICK-6) Runoff: </a:t>
            </a:r>
            <a:r>
              <a:rPr lang="en-CA" sz="1000" dirty="0"/>
              <a:t>moves water across land and makes its way to the nearest body of water such as a lake 	</a:t>
            </a:r>
          </a:p>
          <a:p>
            <a:pPr marL="677172" lvl="1" indent="-184684">
              <a:buFont typeface="Arial" panose="020B0604020202020204" pitchFamily="34" charset="0"/>
              <a:buChar char="•"/>
            </a:pPr>
            <a:r>
              <a:rPr lang="en-CA" sz="1000" b="1" dirty="0"/>
              <a:t>This process is called the natural water cycle. But humans also change the path of water</a:t>
            </a:r>
          </a:p>
        </p:txBody>
      </p:sp>
      <p:sp>
        <p:nvSpPr>
          <p:cNvPr id="4" name="Slide Number Placeholder 3"/>
          <p:cNvSpPr>
            <a:spLocks noGrp="1"/>
          </p:cNvSpPr>
          <p:nvPr>
            <p:ph type="sldNum" sz="quarter" idx="5"/>
          </p:nvPr>
        </p:nvSpPr>
        <p:spPr/>
        <p:txBody>
          <a:bodyPr/>
          <a:lstStyle/>
          <a:p>
            <a:pPr defTabSz="984978">
              <a:defRPr/>
            </a:pPr>
            <a:fld id="{FE69863A-92E3-41C0-BC2C-B542D3B1EE80}" type="slidenum">
              <a:rPr lang="en-CA">
                <a:solidFill>
                  <a:prstClr val="black"/>
                </a:solidFill>
                <a:latin typeface="Calibri"/>
              </a:rPr>
              <a:pPr defTabSz="984978">
                <a:defRPr/>
              </a:pPr>
              <a:t>4</a:t>
            </a:fld>
            <a:endParaRPr lang="en-CA" dirty="0">
              <a:solidFill>
                <a:prstClr val="black"/>
              </a:solidFill>
              <a:latin typeface="Calibri"/>
            </a:endParaRPr>
          </a:p>
        </p:txBody>
      </p:sp>
    </p:spTree>
    <p:extLst>
      <p:ext uri="{BB962C8B-B14F-4D97-AF65-F5344CB8AC3E}">
        <p14:creationId xmlns:p14="http://schemas.microsoft.com/office/powerpoint/2010/main" val="1259449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6275" cy="3238500"/>
          </a:xfrm>
        </p:spPr>
      </p:sp>
      <p:sp>
        <p:nvSpPr>
          <p:cNvPr id="3" name="Notes Placeholder 2"/>
          <p:cNvSpPr>
            <a:spLocks noGrp="1"/>
          </p:cNvSpPr>
          <p:nvPr>
            <p:ph type="body" idx="1"/>
          </p:nvPr>
        </p:nvSpPr>
        <p:spPr/>
        <p:txBody>
          <a:bodyPr/>
          <a:lstStyle/>
          <a:p>
            <a:r>
              <a:rPr lang="en-US" sz="1000" b="1" dirty="0"/>
              <a:t>Teacher Note:</a:t>
            </a:r>
          </a:p>
          <a:p>
            <a:pPr marL="181240" indent="-181240">
              <a:buFont typeface="Arial" panose="020B0604020202020204" pitchFamily="34" charset="0"/>
              <a:buChar char="•"/>
            </a:pPr>
            <a:r>
              <a:rPr lang="en-CA" sz="1000" dirty="0"/>
              <a:t>What happens when we use water to brush our teeth, shower, go the bathroom – where does it go?</a:t>
            </a:r>
          </a:p>
          <a:p>
            <a:pPr marL="181240" indent="-181240">
              <a:buFont typeface="Arial" panose="020B0604020202020204" pitchFamily="34" charset="0"/>
              <a:buChar char="•"/>
            </a:pPr>
            <a:r>
              <a:rPr lang="en-CA" sz="1000" b="1" dirty="0"/>
              <a:t>Ask: </a:t>
            </a:r>
            <a:r>
              <a:rPr lang="en-CA" sz="1000" dirty="0"/>
              <a:t>Do we send it directly to the Lake?</a:t>
            </a:r>
          </a:p>
          <a:p>
            <a:pPr marL="664546" lvl="1" indent="-181240">
              <a:buFont typeface="Arial" panose="020B0604020202020204" pitchFamily="34" charset="0"/>
              <a:buChar char="•"/>
            </a:pPr>
            <a:r>
              <a:rPr lang="en-CA" sz="1000" b="1" dirty="0"/>
              <a:t>Answer:</a:t>
            </a:r>
            <a:r>
              <a:rPr lang="en-CA" sz="1000" dirty="0"/>
              <a:t> NO</a:t>
            </a:r>
          </a:p>
          <a:p>
            <a:pPr marL="181240" indent="-181240">
              <a:buFont typeface="Arial" panose="020B0604020202020204" pitchFamily="34" charset="0"/>
              <a:buChar char="•"/>
            </a:pPr>
            <a:r>
              <a:rPr lang="en-CA" sz="1000" b="1" dirty="0"/>
              <a:t>Ask:</a:t>
            </a:r>
            <a:r>
              <a:rPr lang="en-CA" sz="1000" dirty="0"/>
              <a:t> If I was thirsty, can I go down to Lake Ontario and take a cup of water directly from the lake and drink it?</a:t>
            </a:r>
          </a:p>
          <a:p>
            <a:pPr marL="664546" lvl="1" indent="-181240">
              <a:buFont typeface="Arial" panose="020B0604020202020204" pitchFamily="34" charset="0"/>
              <a:buChar char="•"/>
            </a:pPr>
            <a:r>
              <a:rPr lang="en-CA" sz="1000" b="1" dirty="0"/>
              <a:t>Answer:</a:t>
            </a:r>
            <a:r>
              <a:rPr lang="en-CA" sz="1000" dirty="0"/>
              <a:t> NO</a:t>
            </a:r>
          </a:p>
          <a:p>
            <a:pPr marL="181240" indent="-181240">
              <a:buFont typeface="Arial" panose="020B0604020202020204" pitchFamily="34" charset="0"/>
              <a:buChar char="•"/>
            </a:pPr>
            <a:r>
              <a:rPr lang="en-CA" sz="1000" dirty="0"/>
              <a:t>Why not?</a:t>
            </a:r>
          </a:p>
          <a:p>
            <a:pPr marL="664546" lvl="1" indent="-181240">
              <a:buFont typeface="Arial" panose="020B0604020202020204" pitchFamily="34" charset="0"/>
              <a:buChar char="•"/>
            </a:pPr>
            <a:r>
              <a:rPr lang="en-CA" sz="1000" dirty="0"/>
              <a:t>Have students share their responses (i.e. water is dirty, not treated, has pet waste, trash in the water, bacteria and germs)</a:t>
            </a:r>
          </a:p>
          <a:p>
            <a:pPr marL="664546" lvl="1" indent="-181240">
              <a:buFont typeface="Arial" panose="020B0604020202020204" pitchFamily="34" charset="0"/>
              <a:buChar char="•"/>
            </a:pPr>
            <a:r>
              <a:rPr lang="en-CA" sz="1000" dirty="0"/>
              <a:t>The water in Lake Ontario might have bacteria, viruses, and germs in it. All those things could make us very sick if not treated. </a:t>
            </a:r>
          </a:p>
          <a:p>
            <a:endParaRPr lang="en-CA" sz="1000" dirty="0"/>
          </a:p>
          <a:p>
            <a:pPr marL="181240" indent="-181240">
              <a:buFont typeface="Arial" panose="020B0604020202020204" pitchFamily="34" charset="0"/>
              <a:buChar char="•"/>
            </a:pPr>
            <a:r>
              <a:rPr lang="en-CA" sz="1000" dirty="0"/>
              <a:t>The next few slides will cover how we treat all that dirty water at our wastewater plant</a:t>
            </a:r>
          </a:p>
        </p:txBody>
      </p:sp>
      <p:sp>
        <p:nvSpPr>
          <p:cNvPr id="4" name="Slide Number Placeholder 3"/>
          <p:cNvSpPr>
            <a:spLocks noGrp="1"/>
          </p:cNvSpPr>
          <p:nvPr>
            <p:ph type="sldNum" sz="quarter" idx="10"/>
          </p:nvPr>
        </p:nvSpPr>
        <p:spPr/>
        <p:txBody>
          <a:bodyPr/>
          <a:lstStyle/>
          <a:p>
            <a:pPr defTabSz="966612">
              <a:defRPr/>
            </a:pPr>
            <a:fld id="{B49CD871-587C-4F42-BE49-1C04AB97EE5F}" type="slidenum">
              <a:rPr lang="en-US">
                <a:solidFill>
                  <a:prstClr val="black"/>
                </a:solidFill>
                <a:latin typeface="Calibri"/>
              </a:rPr>
              <a:pPr defTabSz="966612">
                <a:defRPr/>
              </a:pPr>
              <a:t>5</a:t>
            </a:fld>
            <a:endParaRPr lang="en-US">
              <a:solidFill>
                <a:prstClr val="black"/>
              </a:solidFill>
              <a:latin typeface="Calibri"/>
            </a:endParaRPr>
          </a:p>
        </p:txBody>
      </p:sp>
    </p:spTree>
    <p:extLst>
      <p:ext uri="{BB962C8B-B14F-4D97-AF65-F5344CB8AC3E}">
        <p14:creationId xmlns:p14="http://schemas.microsoft.com/office/powerpoint/2010/main" val="1074984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p>
          <a:p>
            <a:pPr marL="181240" indent="-181240">
              <a:buFont typeface="Arial" panose="020B0604020202020204" pitchFamily="34" charset="0"/>
              <a:buChar char="•"/>
            </a:pPr>
            <a:r>
              <a:rPr lang="en-US" dirty="0"/>
              <a:t>Go Noodle</a:t>
            </a:r>
            <a:r>
              <a:rPr lang="en-US" baseline="0" dirty="0"/>
              <a:t> Water Cycle Video</a:t>
            </a:r>
          </a:p>
          <a:p>
            <a:pPr marL="181240" indent="-181240">
              <a:buFont typeface="Arial" panose="020B0604020202020204" pitchFamily="34" charset="0"/>
              <a:buChar char="•"/>
            </a:pPr>
            <a:r>
              <a:rPr lang="en-US" baseline="0" dirty="0"/>
              <a:t>Click ‘Play’ on the actual slide </a:t>
            </a:r>
          </a:p>
          <a:p>
            <a:endParaRPr lang="en-US" baseline="0" dirty="0"/>
          </a:p>
          <a:p>
            <a:pPr marL="664546" lvl="1" indent="-181240">
              <a:buFont typeface="Arial" panose="020B0604020202020204" pitchFamily="34" charset="0"/>
              <a:buChar char="•"/>
            </a:pPr>
            <a:r>
              <a:rPr lang="en-CA" sz="1300" dirty="0"/>
              <a:t>Feel free to get the class up and dance/move along to the actions of the song</a:t>
            </a:r>
          </a:p>
          <a:p>
            <a:pPr marL="664546" lvl="1" indent="-181240">
              <a:buFont typeface="Arial" panose="020B0604020202020204" pitchFamily="34" charset="0"/>
              <a:buChar char="•"/>
            </a:pPr>
            <a:r>
              <a:rPr lang="en-CA" sz="1300" dirty="0"/>
              <a:t>Review the stages and terms of the water cycle </a:t>
            </a:r>
          </a:p>
          <a:p>
            <a:pPr marL="1147852" lvl="2" indent="-181240">
              <a:buFont typeface="Arial" panose="020B0604020202020204" pitchFamily="34" charset="0"/>
              <a:buChar char="•"/>
            </a:pPr>
            <a:r>
              <a:rPr lang="en-CA" sz="1300" dirty="0"/>
              <a:t>Evaporation, Condensation, Precipitation</a:t>
            </a:r>
            <a:endParaRPr lang="en-US" baseline="0" dirty="0"/>
          </a:p>
        </p:txBody>
      </p:sp>
      <p:sp>
        <p:nvSpPr>
          <p:cNvPr id="4" name="Slide Number Placeholder 3"/>
          <p:cNvSpPr>
            <a:spLocks noGrp="1"/>
          </p:cNvSpPr>
          <p:nvPr>
            <p:ph type="sldNum" sz="quarter" idx="10"/>
          </p:nvPr>
        </p:nvSpPr>
        <p:spPr/>
        <p:txBody>
          <a:bodyPr/>
          <a:lstStyle/>
          <a:p>
            <a:fld id="{FEB670F2-87C0-4045-B4D0-236A8CE44612}" type="slidenum">
              <a:rPr lang="en-CA" smtClean="0"/>
              <a:t>6</a:t>
            </a:fld>
            <a:endParaRPr lang="en-CA"/>
          </a:p>
        </p:txBody>
      </p:sp>
    </p:spTree>
    <p:extLst>
      <p:ext uri="{BB962C8B-B14F-4D97-AF65-F5344CB8AC3E}">
        <p14:creationId xmlns:p14="http://schemas.microsoft.com/office/powerpoint/2010/main" val="3904143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endParaRPr lang="en-US" b="0" dirty="0"/>
          </a:p>
          <a:p>
            <a:pPr marL="174708" indent="-174708">
              <a:buFont typeface="Arial" panose="020B0604020202020204" pitchFamily="34" charset="0"/>
              <a:buChar char="•"/>
            </a:pPr>
            <a:r>
              <a:rPr lang="en-CA" dirty="0"/>
              <a:t>Animated slides that will cover and explain 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Please click on the link on the slide to get to the video </a:t>
            </a:r>
          </a:p>
          <a:p>
            <a:pPr marL="631908" lvl="1" indent="-174708">
              <a:buFont typeface="Arial" panose="020B0604020202020204" pitchFamily="34" charset="0"/>
              <a:buChar char="•"/>
            </a:pPr>
            <a:r>
              <a:rPr lang="en-CA" dirty="0">
                <a:hlinkClick r:id="rId3"/>
              </a:rPr>
              <a:t>https://peelregion.vids.io/videos/ac9cd9b41d19e1c225/dews-water-adventure</a:t>
            </a:r>
            <a:endParaRPr lang="en-CA" dirty="0"/>
          </a:p>
          <a:p>
            <a:pPr lvl="0"/>
            <a:endParaRPr lang="en-CA" dirty="0"/>
          </a:p>
          <a:p>
            <a:pPr lvl="0"/>
            <a:r>
              <a:rPr lang="en-CA" b="1" dirty="0"/>
              <a:t>Discussion Questions </a:t>
            </a:r>
          </a:p>
          <a:p>
            <a:pPr marL="174708" indent="-174708">
              <a:buFont typeface="Arial" panose="020B0604020202020204" pitchFamily="34" charset="0"/>
              <a:buChar char="•"/>
            </a:pPr>
            <a:r>
              <a:rPr lang="en-CA" dirty="0"/>
              <a:t>Before playing the slides</a:t>
            </a:r>
          </a:p>
          <a:p>
            <a:pPr marL="640594" lvl="1" indent="-174708">
              <a:buFont typeface="Arial" panose="020B0604020202020204" pitchFamily="34" charset="0"/>
              <a:buChar char="•"/>
            </a:pPr>
            <a:r>
              <a:rPr lang="en-CA" dirty="0"/>
              <a:t>Why does water have to be treated before we use it?</a:t>
            </a:r>
          </a:p>
          <a:p>
            <a:r>
              <a:rPr lang="en-CA" b="1" dirty="0"/>
              <a:t> </a:t>
            </a:r>
            <a:endParaRPr lang="en-CA" dirty="0"/>
          </a:p>
          <a:p>
            <a:pPr marL="174708" indent="-174708">
              <a:buFont typeface="Arial" panose="020B0604020202020204" pitchFamily="34" charset="0"/>
              <a:buChar char="•"/>
            </a:pPr>
            <a:r>
              <a:rPr lang="en-CA" dirty="0"/>
              <a:t>All About Treatment worksheet: Have the students match the stages of water treatment while listening to the animated slides </a:t>
            </a:r>
            <a:endParaRPr lang="en-US" b="0" dirty="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7</a:t>
            </a:fld>
            <a:endParaRPr kumimoji="0" lang="en-CA"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9474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74708" indent="-174708">
              <a:buFont typeface="Arial" panose="020B0604020202020204" pitchFamily="34" charset="0"/>
              <a:buChar char="•"/>
            </a:pPr>
            <a:r>
              <a:rPr lang="en-CA" sz="1000" dirty="0"/>
              <a:t>Animated slides that will cover and explain wastewater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Please click on the link on the slide to get to the video </a:t>
            </a:r>
            <a:endParaRPr lang="en-CA" sz="1000" dirty="0"/>
          </a:p>
          <a:p>
            <a:pPr marL="631908" lvl="1" indent="-174708">
              <a:buFont typeface="Arial" panose="020B0604020202020204" pitchFamily="34" charset="0"/>
              <a:buChar char="•"/>
            </a:pPr>
            <a:r>
              <a:rPr lang="en-CA" sz="1000" dirty="0">
                <a:hlinkClick r:id="rId3"/>
              </a:rPr>
              <a:t>https://peelregion.vids.io/videos/069cd6b81717e3c58f/dews-wastewater-adventure</a:t>
            </a:r>
            <a:endParaRPr lang="en-CA" sz="1000" dirty="0"/>
          </a:p>
          <a:p>
            <a:pPr marL="174708" indent="-174708" defTabSz="931774">
              <a:buFont typeface="Arial" panose="020B0604020202020204" pitchFamily="34" charset="0"/>
              <a:buChar char="•"/>
              <a:defRPr/>
            </a:pPr>
            <a:r>
              <a:rPr lang="en-CA" sz="1000" dirty="0"/>
              <a:t>Have the students match the stages of wastewater treatment while listening to the animated slides (see All about water treatment worksheet)</a:t>
            </a:r>
            <a:endParaRPr lang="en-US" sz="1000" dirty="0"/>
          </a:p>
          <a:p>
            <a:endParaRPr lang="en-CA" sz="1000" dirty="0"/>
          </a:p>
          <a:p>
            <a:r>
              <a:rPr lang="en-CA" sz="1000" b="1" dirty="0"/>
              <a:t>Discussion Questions:</a:t>
            </a:r>
            <a:endParaRPr lang="en-CA" sz="1000" dirty="0"/>
          </a:p>
          <a:p>
            <a:pPr marL="181240" indent="-181240">
              <a:buFont typeface="Arial" panose="020B0604020202020204" pitchFamily="34" charset="0"/>
              <a:buChar char="•"/>
            </a:pPr>
            <a:r>
              <a:rPr lang="en-CA" sz="1000" dirty="0"/>
              <a:t>What is the purpose of a wastewater plant?</a:t>
            </a:r>
          </a:p>
          <a:p>
            <a:pPr marL="664546" lvl="1" indent="-181240">
              <a:buFont typeface="Arial" panose="020B0604020202020204" pitchFamily="34" charset="0"/>
              <a:buChar char="•"/>
            </a:pPr>
            <a:r>
              <a:rPr lang="en-CA" sz="1000" dirty="0"/>
              <a:t>Have students share their thoughts on what they know, or heard about wastewater treatment, before showing the animated slides</a:t>
            </a:r>
          </a:p>
          <a:p>
            <a:pPr marL="181240" indent="-181240">
              <a:buFont typeface="Arial" panose="020B0604020202020204" pitchFamily="34" charset="0"/>
              <a:buChar char="•"/>
            </a:pPr>
            <a:r>
              <a:rPr lang="en-CA" sz="1000" dirty="0"/>
              <a:t>Why is it important that we treat the water we use?</a:t>
            </a:r>
          </a:p>
          <a:p>
            <a:pPr marL="664546" lvl="1" indent="-181240">
              <a:buFont typeface="Arial" panose="020B0604020202020204" pitchFamily="34" charset="0"/>
              <a:buChar char="•"/>
            </a:pPr>
            <a:r>
              <a:rPr lang="en-CA" sz="1000" dirty="0"/>
              <a:t>Think of all the animal life and plants that live or are near the Lake. </a:t>
            </a:r>
          </a:p>
          <a:p>
            <a:pPr marL="664546" lvl="1" indent="-181240">
              <a:buFont typeface="Arial" panose="020B0604020202020204" pitchFamily="34" charset="0"/>
              <a:buChar char="•"/>
            </a:pPr>
            <a:r>
              <a:rPr lang="en-CA" sz="1000" dirty="0"/>
              <a:t>If wastewater that is used never got treated, would you go for a swim, enjoy a boat ride, go fishing in water that is full of stuff we poured or flushed down from our home?</a:t>
            </a:r>
          </a:p>
          <a:p>
            <a:pPr algn="l"/>
            <a:r>
              <a:rPr lang="en-CA" sz="1000" b="1" dirty="0"/>
              <a:t> </a:t>
            </a:r>
            <a:endParaRPr lang="en-CA" sz="1000" dirty="0"/>
          </a:p>
          <a:p>
            <a:pPr algn="l"/>
            <a:r>
              <a:rPr lang="en-CA" sz="1000" b="1" dirty="0"/>
              <a:t>Did you know?</a:t>
            </a:r>
            <a:endParaRPr lang="en-CA" sz="1000" dirty="0"/>
          </a:p>
          <a:p>
            <a:pPr marL="181240" indent="-181240">
              <a:buFont typeface="Arial" panose="020B0604020202020204" pitchFamily="34" charset="0"/>
              <a:buChar char="•"/>
            </a:pPr>
            <a:r>
              <a:rPr lang="en-CA" sz="1000" dirty="0"/>
              <a:t>Did you know that we have over 200 staff in the Region of Peel who treat and maintain our water to make sure every time you turn on the tap, the water is fresh and healthy to drink? </a:t>
            </a:r>
          </a:p>
          <a:p>
            <a:pPr marL="181240" indent="-181240">
              <a:buFont typeface="Arial" panose="020B0604020202020204" pitchFamily="34" charset="0"/>
              <a:buChar char="•"/>
            </a:pPr>
            <a:r>
              <a:rPr lang="en-CA" sz="1000" dirty="0"/>
              <a:t>And every time you flush your toilets, or take a bath, staff also work to make sure that dirty water gets cleaned before putting it back to the lake</a:t>
            </a:r>
          </a:p>
          <a:p>
            <a:pPr algn="l"/>
            <a:r>
              <a:rPr lang="en-CA" sz="1000" b="1" dirty="0"/>
              <a:t> </a:t>
            </a:r>
            <a:endParaRPr lang="en-CA" sz="1000" dirty="0"/>
          </a:p>
          <a:p>
            <a:pPr marL="181240" indent="-181240">
              <a:buFont typeface="Arial" panose="020B0604020202020204" pitchFamily="34" charset="0"/>
              <a:buChar char="•"/>
            </a:pPr>
            <a:r>
              <a:rPr lang="en-CA" sz="1000" dirty="0"/>
              <a:t>All About Treatment worksheet: Have students complete the worksheet while listening to the animated slides about wastewater treatment</a:t>
            </a:r>
          </a:p>
          <a:p>
            <a:pPr marL="664546" lvl="1" indent="-181240">
              <a:buFont typeface="Arial" panose="020B0604020202020204" pitchFamily="34" charset="0"/>
              <a:buChar char="•"/>
            </a:pPr>
            <a:r>
              <a:rPr lang="en-CA" sz="1000" dirty="0"/>
              <a:t>Take a few minutes to go over and cover the worksheet as a class </a:t>
            </a:r>
            <a:endParaRPr lang="en-US" sz="1000" dirty="0"/>
          </a:p>
          <a:p>
            <a:r>
              <a:rPr lang="en-CA" sz="1000" dirty="0"/>
              <a:t> </a:t>
            </a:r>
          </a:p>
          <a:p>
            <a:endParaRPr lang="en-US" sz="1000" dirty="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8</a:t>
            </a:fld>
            <a:endParaRPr kumimoji="0" lang="en-CA"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4080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endParaRPr lang="en-US" sz="1000" dirty="0"/>
          </a:p>
          <a:p>
            <a:r>
              <a:rPr lang="en-CA" sz="1000" b="1" dirty="0"/>
              <a:t>Discussion Questions:</a:t>
            </a:r>
            <a:endParaRPr lang="en-CA" sz="1000" dirty="0"/>
          </a:p>
          <a:p>
            <a:pPr marL="181240" indent="-181240">
              <a:buFont typeface="Arial" panose="020B0604020202020204" pitchFamily="34" charset="0"/>
              <a:buChar char="•"/>
            </a:pPr>
            <a:r>
              <a:rPr lang="en-CA" sz="1000" dirty="0"/>
              <a:t>Did you know that our bodies are made up of 60% water? (some parts of our bodies like our brain is made of even more!)</a:t>
            </a:r>
          </a:p>
          <a:p>
            <a:pPr marL="181240" indent="-181240">
              <a:buFont typeface="Arial" panose="020B0604020202020204" pitchFamily="34" charset="0"/>
              <a:buChar char="•"/>
            </a:pPr>
            <a:r>
              <a:rPr lang="en-CA" sz="1000" dirty="0"/>
              <a:t>Can you remember the last time you were thirsty? </a:t>
            </a:r>
          </a:p>
          <a:p>
            <a:pPr marL="181240" indent="-181240">
              <a:buFont typeface="Arial" panose="020B0604020202020204" pitchFamily="34" charset="0"/>
              <a:buChar char="•"/>
            </a:pPr>
            <a:r>
              <a:rPr lang="en-CA" sz="1000" dirty="0"/>
              <a:t>What did it feel like?</a:t>
            </a:r>
          </a:p>
          <a:p>
            <a:pPr marL="664546" lvl="1" indent="-181240">
              <a:buFont typeface="Arial" panose="020B0604020202020204" pitchFamily="34" charset="0"/>
              <a:buChar char="•"/>
            </a:pPr>
            <a:r>
              <a:rPr lang="en-CA" sz="1000" dirty="0"/>
              <a:t>Water is essential to everyone; we need it in order to stay healthy and hydrated </a:t>
            </a:r>
          </a:p>
          <a:p>
            <a:r>
              <a:rPr lang="en-CA" sz="1000" b="1" dirty="0"/>
              <a:t>Did you know?</a:t>
            </a:r>
            <a:endParaRPr lang="en-CA" sz="1000" dirty="0"/>
          </a:p>
          <a:p>
            <a:pPr marL="181240" indent="-181240">
              <a:buFont typeface="Arial" panose="020B0604020202020204" pitchFamily="34" charset="0"/>
              <a:buChar char="•"/>
            </a:pPr>
            <a:r>
              <a:rPr lang="en-CA" sz="1000" dirty="0"/>
              <a:t>That water is a healthy beverage choice than pop or juice and our bodies need water every day? </a:t>
            </a:r>
          </a:p>
          <a:p>
            <a:pPr marL="181240" indent="-181240">
              <a:buFont typeface="Arial" panose="020B0604020202020204" pitchFamily="34" charset="0"/>
              <a:buChar char="•"/>
            </a:pPr>
            <a:r>
              <a:rPr lang="en-CA" sz="1000" dirty="0"/>
              <a:t>Choosing a reusable bottle helps reduce waste and save money. Instead of buying single use beverages, a reusable water bottle can be filled with tap water about 770 times for only $1.00</a:t>
            </a:r>
            <a:endParaRPr lang="en-US" sz="1000" dirty="0"/>
          </a:p>
        </p:txBody>
      </p:sp>
      <p:sp>
        <p:nvSpPr>
          <p:cNvPr id="4" name="Slide Number Placeholder 3"/>
          <p:cNvSpPr>
            <a:spLocks noGrp="1"/>
          </p:cNvSpPr>
          <p:nvPr>
            <p:ph type="sldNum" sz="quarter" idx="5"/>
          </p:nvPr>
        </p:nvSpPr>
        <p:spPr/>
        <p:txBody>
          <a:bodyPr/>
          <a:lstStyle/>
          <a:p>
            <a:pPr defTabSz="966612">
              <a:defRPr/>
            </a:pPr>
            <a:fld id="{FE69863A-92E3-41C0-BC2C-B542D3B1EE80}" type="slidenum">
              <a:rPr lang="en-CA">
                <a:solidFill>
                  <a:prstClr val="black"/>
                </a:solidFill>
                <a:latin typeface="Calibri"/>
              </a:rPr>
              <a:pPr defTabSz="966612">
                <a:defRPr/>
              </a:pPr>
              <a:t>9</a:t>
            </a:fld>
            <a:endParaRPr lang="en-CA" dirty="0">
              <a:solidFill>
                <a:prstClr val="black"/>
              </a:solidFill>
              <a:latin typeface="Calibri"/>
            </a:endParaRPr>
          </a:p>
        </p:txBody>
      </p:sp>
    </p:spTree>
    <p:extLst>
      <p:ext uri="{BB962C8B-B14F-4D97-AF65-F5344CB8AC3E}">
        <p14:creationId xmlns:p14="http://schemas.microsoft.com/office/powerpoint/2010/main" val="713861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474734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762684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604391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439208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707840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5732729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2020-10-13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750669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2020-10-13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3150421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2020-10-13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0731987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2020-10-13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8049016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01032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33483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2262257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182884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897855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6564730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3591479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198574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793590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866025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71303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449237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8121318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636303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087659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321566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65591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888606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56701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19247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563704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68042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507533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10/13/2020</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dirty="0"/>
          </a:p>
        </p:txBody>
      </p:sp>
    </p:spTree>
    <p:extLst>
      <p:ext uri="{BB962C8B-B14F-4D97-AF65-F5344CB8AC3E}">
        <p14:creationId xmlns:p14="http://schemas.microsoft.com/office/powerpoint/2010/main" val="1842176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10B06E-3B52-489D-A557-4A8F5F31C346}" type="datetimeFigureOut">
              <a:rPr lang="en-CA" smtClean="0"/>
              <a:t>2020-10-13</a:t>
            </a:fld>
            <a:endParaRPr lang="en-CA"/>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20002413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10/13/2020</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dirty="0"/>
          </a:p>
        </p:txBody>
      </p:sp>
    </p:spTree>
    <p:extLst>
      <p:ext uri="{BB962C8B-B14F-4D97-AF65-F5344CB8AC3E}">
        <p14:creationId xmlns:p14="http://schemas.microsoft.com/office/powerpoint/2010/main" val="16716046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www.peelregion.ca/enviroed"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20.png"/><Relationship Id="rId7" Type="http://schemas.openxmlformats.org/officeDocument/2006/relationships/hyperlink" Target="https://biancar16apbioblog.wordpress.com/2015/09/" TargetMode="External"/><Relationship Id="rId12" Type="http://schemas.openxmlformats.org/officeDocument/2006/relationships/hyperlink" Target="https://creativecommons.org/licenses/by-nc/3.0/" TargetMode="External"/><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23.jpg"/><Relationship Id="rId11" Type="http://schemas.openxmlformats.org/officeDocument/2006/relationships/hyperlink" Target="https://www.flickr.com/photos/briancribb/8889806643/" TargetMode="External"/><Relationship Id="rId5" Type="http://schemas.microsoft.com/office/2007/relationships/hdphoto" Target="../media/hdphoto4.wdp"/><Relationship Id="rId10" Type="http://schemas.openxmlformats.org/officeDocument/2006/relationships/image" Target="../media/image25.jpg"/><Relationship Id="rId4" Type="http://schemas.openxmlformats.org/officeDocument/2006/relationships/image" Target="../media/image22.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dimland.blogspot.com/2011_07_01_archive.html" TargetMode="External"/><Relationship Id="rId5" Type="http://schemas.microsoft.com/office/2007/relationships/hdphoto" Target="../media/hdphoto5.wdp"/><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4.png"/><Relationship Id="rId5" Type="http://schemas.microsoft.com/office/2007/relationships/hdphoto" Target="../media/hdphoto3.wdp"/><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1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hyperlink" Target="https://peelregion.vids.io/videos/ac9cd9b41d19e1c225/dews-water-adventure" TargetMode="External"/><Relationship Id="rId5" Type="http://schemas.microsoft.com/office/2007/relationships/hdphoto" Target="../media/hdphoto3.wdp"/><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hyperlink" Target="https://peelregion.vids.io/videos/069cd6b81717e3c58f/dews-wastewater-adventure" TargetMode="External"/><Relationship Id="rId5" Type="http://schemas.microsoft.com/office/2007/relationships/hdphoto" Target="../media/hdphoto3.wdp"/><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hyperlink" Target="https://creativecommons.org/licenses/by-sa/3.0/" TargetMode="External"/><Relationship Id="rId5" Type="http://schemas.openxmlformats.org/officeDocument/2006/relationships/hyperlink" Target="https://commons.wikimedia.org/wiki/File:Bodywater.svg" TargetMode="Externa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9" name="Picture 8" descr="P-rotated-K 10.jpg"/>
          <p:cNvPicPr>
            <a:picLocks noChangeAspect="1"/>
          </p:cNvPicPr>
          <p:nvPr/>
        </p:nvPicPr>
        <p:blipFill>
          <a:blip r:embed="rId3">
            <a:extLst>
              <a:ext uri="{BEBA8EAE-BF5A-486C-A8C5-ECC9F3942E4B}">
                <a14:imgProps xmlns:a14="http://schemas.microsoft.com/office/drawing/2010/main">
                  <a14:imgLayer r:embed="rId4">
                    <a14:imgEffect>
                      <a14:backgroundRemoval t="992" b="96393" l="2503" r="99404">
                        <a14:foregroundMark x1="10846" y1="14878" x2="70203" y2="4689"/>
                        <a14:foregroundMark x1="70203" y1="4689" x2="78903" y2="4869"/>
                        <a14:foregroundMark x1="56615" y1="1262" x2="70679" y2="1533"/>
                        <a14:foregroundMark x1="2503" y1="14698" x2="3218" y2="30207"/>
                        <a14:foregroundMark x1="38737" y1="31650" x2="66150" y2="28133"/>
                        <a14:foregroundMark x1="66150" y1="28133" x2="89988" y2="18936"/>
                        <a14:foregroundMark x1="89988" y1="18936" x2="92849" y2="18846"/>
                        <a14:foregroundMark x1="97616" y1="22362" x2="99523" y2="27683"/>
                        <a14:foregroundMark x1="65316" y1="1262" x2="65316" y2="1262"/>
                        <a14:foregroundMark x1="59237" y1="992" x2="71275" y2="992"/>
                        <a14:foregroundMark x1="56257" y1="45266" x2="69249" y2="45446"/>
                        <a14:foregroundMark x1="69249" y1="45446" x2="83552" y2="40577"/>
                        <a14:foregroundMark x1="83552" y1="40577" x2="91299" y2="35708"/>
                        <a14:foregroundMark x1="32062" y1="89540" x2="31824" y2="96393"/>
                      </a14:backgroundRemoval>
                    </a14:imgEffect>
                  </a14:imgLayer>
                </a14:imgProps>
              </a:ext>
              <a:ext uri="{28A0092B-C50C-407E-A947-70E740481C1C}">
                <a14:useLocalDpi xmlns:a14="http://schemas.microsoft.com/office/drawing/2010/main" val="0"/>
              </a:ext>
            </a:extLst>
          </a:blip>
          <a:stretch>
            <a:fillRect/>
          </a:stretch>
        </p:blipFill>
        <p:spPr>
          <a:xfrm>
            <a:off x="7924800" y="1882471"/>
            <a:ext cx="3671454" cy="4852970"/>
          </a:xfrm>
          <a:prstGeom prst="rect">
            <a:avLst/>
          </a:prstGeom>
        </p:spPr>
      </p:pic>
      <p:sp>
        <p:nvSpPr>
          <p:cNvPr id="5" name="TextBox 4"/>
          <p:cNvSpPr txBox="1"/>
          <p:nvPr/>
        </p:nvSpPr>
        <p:spPr>
          <a:xfrm>
            <a:off x="1295400" y="4308956"/>
            <a:ext cx="7828106" cy="964367"/>
          </a:xfrm>
          <a:prstGeom prst="rect">
            <a:avLst/>
          </a:prstGeom>
          <a:noFill/>
        </p:spPr>
        <p:txBody>
          <a:bodyPr wrap="square" rtlCol="0">
            <a:spAutoFit/>
          </a:bodyPr>
          <a:lstStyle/>
          <a:p>
            <a:pPr marL="0" marR="0" lvl="0" indent="0" algn="l" defTabSz="457200" rtl="0" eaLnBrk="1" fontAlgn="auto" latinLnBrk="0" hangingPunct="1">
              <a:lnSpc>
                <a:spcPts val="3400"/>
              </a:lnSpc>
              <a:spcBef>
                <a:spcPts val="0"/>
              </a:spcBef>
              <a:spcAft>
                <a:spcPts val="0"/>
              </a:spcAft>
              <a:buClrTx/>
              <a:buSzTx/>
              <a:buFontTx/>
              <a:buNone/>
              <a:tabLst/>
              <a:defRPr/>
            </a:pPr>
            <a:r>
              <a:rPr kumimoji="0" lang="en-CA" sz="3200" b="1" i="0" u="none" strike="noStrike" kern="1200" cap="none" spc="0" normalizeH="0" baseline="0" noProof="0" dirty="0">
                <a:ln>
                  <a:noFill/>
                </a:ln>
                <a:solidFill>
                  <a:srgbClr val="0066B3"/>
                </a:solidFill>
                <a:effectLst/>
                <a:uLnTx/>
                <a:uFillTx/>
                <a:latin typeface="Calibri"/>
                <a:ea typeface="+mn-ea"/>
                <a:cs typeface="+mn-cs"/>
              </a:rPr>
              <a:t>Environmental Education</a:t>
            </a:r>
          </a:p>
          <a:p>
            <a:pPr defTabSz="457200">
              <a:lnSpc>
                <a:spcPts val="3400"/>
              </a:lnSpc>
              <a:defRPr/>
            </a:pPr>
            <a:r>
              <a:rPr kumimoji="0" lang="en-CA" sz="3200" b="1" i="0" u="none" strike="noStrike" kern="1200" cap="none" spc="0" normalizeH="0" baseline="0" noProof="0" dirty="0">
                <a:ln>
                  <a:noFill/>
                </a:ln>
                <a:solidFill>
                  <a:srgbClr val="0066B3"/>
                </a:solidFill>
                <a:effectLst/>
                <a:uLnTx/>
                <a:uFillTx/>
                <a:latin typeface="Calibri"/>
                <a:ea typeface="+mn-ea"/>
                <a:cs typeface="+mn-cs"/>
              </a:rPr>
              <a:t>Website: </a:t>
            </a:r>
            <a:r>
              <a:rPr lang="en-CA" sz="3200" b="1" dirty="0">
                <a:solidFill>
                  <a:srgbClr val="0066B3"/>
                </a:solidFill>
                <a:hlinkClick r:id="rId5"/>
              </a:rPr>
              <a:t>peelregion.ca/enviroed</a:t>
            </a:r>
            <a:endParaRPr kumimoji="0" lang="en-CA" sz="3200" b="1" i="0" u="none" strike="noStrike" kern="1200" cap="none" spc="0" normalizeH="0" baseline="0" noProof="0" dirty="0">
              <a:ln>
                <a:noFill/>
              </a:ln>
              <a:solidFill>
                <a:srgbClr val="0070C0"/>
              </a:solidFill>
              <a:effectLst/>
              <a:uLnTx/>
              <a:uFillTx/>
              <a:latin typeface="Calibri"/>
            </a:endParaRPr>
          </a:p>
        </p:txBody>
      </p:sp>
      <p:sp>
        <p:nvSpPr>
          <p:cNvPr id="15" name="TextBox 14"/>
          <p:cNvSpPr txBox="1"/>
          <p:nvPr/>
        </p:nvSpPr>
        <p:spPr>
          <a:xfrm>
            <a:off x="1066800" y="1676400"/>
            <a:ext cx="8426506" cy="246913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6000" b="1" i="0" u="none" strike="noStrike" kern="1200" cap="none" spc="-140" normalizeH="0" baseline="0" noProof="0" dirty="0">
                <a:ln>
                  <a:noFill/>
                </a:ln>
                <a:solidFill>
                  <a:prstClr val="black"/>
                </a:solidFill>
                <a:effectLst/>
                <a:uLnTx/>
                <a:uFillTx/>
                <a:latin typeface="Calibri"/>
                <a:ea typeface="+mn-ea"/>
                <a:cs typeface="+mn-cs"/>
              </a:rPr>
              <a:t>Grade </a:t>
            </a:r>
            <a:r>
              <a:rPr lang="en-CA" sz="6000" b="1" spc="-140" dirty="0">
                <a:solidFill>
                  <a:prstClr val="black"/>
                </a:solidFill>
                <a:latin typeface="Calibri"/>
              </a:rPr>
              <a:t>3</a:t>
            </a:r>
            <a:endParaRPr kumimoji="0" lang="en-CA" sz="6000" b="1" i="0" u="none" strike="noStrike" kern="1200" cap="none" spc="-14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6000" b="1" i="0" u="none" strike="noStrike" kern="1200" cap="none" spc="-140" normalizeH="0" baseline="0" noProof="0" dirty="0">
                <a:ln>
                  <a:noFill/>
                </a:ln>
                <a:solidFill>
                  <a:prstClr val="black"/>
                </a:solidFill>
                <a:effectLst/>
                <a:uLnTx/>
                <a:uFillTx/>
                <a:latin typeface="Calibri"/>
                <a:ea typeface="+mn-ea"/>
                <a:cs typeface="+mn-cs"/>
              </a:rPr>
              <a:t>Water in the </a:t>
            </a:r>
            <a:r>
              <a:rPr kumimoji="0" lang="en-CA" sz="6000" b="1" i="0" u="none" strike="noStrike" kern="1200" cap="none" spc="-140" normalizeH="0" baseline="0" noProof="0" dirty="0">
                <a:ln>
                  <a:noFill/>
                </a:ln>
                <a:solidFill>
                  <a:srgbClr val="0066B3"/>
                </a:solidFill>
                <a:effectLst/>
                <a:uLnTx/>
                <a:uFillTx/>
                <a:latin typeface="Calibri"/>
                <a:ea typeface="+mn-ea"/>
                <a:cs typeface="+mn-cs"/>
              </a:rPr>
              <a:t>Community</a:t>
            </a:r>
          </a:p>
          <a:p>
            <a:pPr marL="0" marR="0" lvl="0" indent="0" algn="l" defTabSz="457200" rtl="0" eaLnBrk="1" fontAlgn="auto" latinLnBrk="0" hangingPunct="1">
              <a:lnSpc>
                <a:spcPts val="3400"/>
              </a:lnSpc>
              <a:spcBef>
                <a:spcPts val="0"/>
              </a:spcBef>
              <a:spcAft>
                <a:spcPts val="0"/>
              </a:spcAft>
              <a:buClrTx/>
              <a:buSzTx/>
              <a:buFontTx/>
              <a:buNone/>
              <a:tabLst/>
              <a:defRPr/>
            </a:pPr>
            <a:endParaRPr kumimoji="0" lang="en-US" sz="6000" b="1" i="0" u="none" strike="noStrike" kern="1200" cap="none" spc="-140" normalizeH="0" baseline="0" noProof="0" dirty="0">
              <a:ln>
                <a:noFill/>
              </a:ln>
              <a:solidFill>
                <a:srgbClr val="1A67E0"/>
              </a:solidFill>
              <a:effectLst/>
              <a:uLnTx/>
              <a:uFillTx/>
              <a:latin typeface="Calibri"/>
              <a:ea typeface="+mn-ea"/>
              <a:cs typeface="+mn-cs"/>
            </a:endParaRPr>
          </a:p>
        </p:txBody>
      </p:sp>
    </p:spTree>
    <p:extLst>
      <p:ext uri="{BB962C8B-B14F-4D97-AF65-F5344CB8AC3E}">
        <p14:creationId xmlns:p14="http://schemas.microsoft.com/office/powerpoint/2010/main" val="202294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66B3">
            <a:alpha val="95000"/>
          </a:srgb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 name="Picture 19">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Picture 2" descr="K:\ETPS\Programs\Bus&amp;Info\Environmental Education\Waste Education Programs\ROP Development\Photos\istock purchased\iStock_000082516703_Large.jpg">
            <a:extLst>
              <a:ext uri="{FF2B5EF4-FFF2-40B4-BE49-F238E27FC236}">
                <a16:creationId xmlns:a16="http://schemas.microsoft.com/office/drawing/2014/main" id="{D39495EB-1952-4D8D-985B-4FA7E4FCF61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6085" b="84339" l="12586" r="88154">
                        <a14:foregroundMark x1="42940" y1="9101" x2="36171" y2="10688"/>
                        <a14:foregroundMark x1="36171" y1="10688" x2="30407" y2="14074"/>
                        <a14:foregroundMark x1="30407" y1="14074" x2="25278" y2="19788"/>
                        <a14:foregroundMark x1="25278" y1="19788" x2="24326" y2="21852"/>
                        <a14:foregroundMark x1="22528" y1="19735" x2="15230" y2="30000"/>
                        <a14:foregroundMark x1="15230" y1="30000" x2="12004" y2="42593"/>
                        <a14:foregroundMark x1="12004" y1="42593" x2="12586" y2="55714"/>
                        <a14:foregroundMark x1="12586" y1="55714" x2="14437" y2="60741"/>
                        <a14:foregroundMark x1="14543" y1="42275" x2="15230" y2="56984"/>
                        <a14:foregroundMark x1="15230" y1="56984" x2="18033" y2="62857"/>
                        <a14:foregroundMark x1="18033" y1="62857" x2="21311" y2="66243"/>
                        <a14:foregroundMark x1="18456" y1="67354" x2="22528" y2="72593"/>
                        <a14:foregroundMark x1="22528" y1="72593" x2="40032" y2="82011"/>
                        <a14:foregroundMark x1="40032" y1="82011" x2="53940" y2="84444"/>
                        <a14:foregroundMark x1="53940" y1="84444" x2="65680" y2="81164"/>
                        <a14:foregroundMark x1="65680" y1="81164" x2="66843" y2="79947"/>
                        <a14:foregroundMark x1="44632" y1="84127" x2="50978" y2="84339"/>
                        <a14:foregroundMark x1="50978" y1="84339" x2="53728" y2="84233"/>
                        <a14:foregroundMark x1="72131" y1="78148" x2="74722" y2="76243"/>
                        <a14:foregroundMark x1="83342" y1="65926" x2="85669" y2="60265"/>
                        <a14:foregroundMark x1="85669" y1="60265" x2="88260" y2="34550"/>
                        <a14:foregroundMark x1="88260" y1="34550" x2="88154" y2="34074"/>
                        <a14:foregroundMark x1="79958" y1="21429" x2="70439" y2="12540"/>
                        <a14:foregroundMark x1="70439" y1="12540" x2="58276" y2="6667"/>
                        <a14:foregroundMark x1="58276" y1="6667" x2="38763" y2="6349"/>
                        <a14:foregroundMark x1="38763" y1="6349" x2="27181" y2="12011"/>
                        <a14:foregroundMark x1="27181" y1="12011" x2="22105" y2="16138"/>
                        <a14:foregroundMark x1="22105" y1="16138" x2="21206" y2="18519"/>
                        <a14:foregroundMark x1="46959" y1="6085" x2="54363" y2="6455"/>
                        <a14:foregroundMark x1="54363" y1="6455" x2="56372" y2="7196"/>
                        <a14:foregroundMark x1="62031" y1="8201" x2="68429" y2="10212"/>
                        <a14:foregroundMark x1="68429" y1="10212" x2="69276" y2="11005"/>
                      </a14:backgroundRemoval>
                    </a14:imgEffect>
                  </a14:imgLayer>
                </a14:imgProps>
              </a:ext>
              <a:ext uri="{28A0092B-C50C-407E-A947-70E740481C1C}">
                <a14:useLocalDpi xmlns:a14="http://schemas.microsoft.com/office/drawing/2010/main" val="0"/>
              </a:ext>
            </a:extLst>
          </a:blip>
          <a:srcRect l="7155" t="2822" r="8633" b="11484"/>
          <a:stretch/>
        </p:blipFill>
        <p:spPr bwMode="auto">
          <a:xfrm>
            <a:off x="-165050" y="641146"/>
            <a:ext cx="5249445" cy="53369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AC2C18C-B577-4AF0-9636-4CA5B4C67D3E}"/>
              </a:ext>
            </a:extLst>
          </p:cNvPr>
          <p:cNvSpPr txBox="1"/>
          <p:nvPr/>
        </p:nvSpPr>
        <p:spPr>
          <a:xfrm>
            <a:off x="1143000" y="5832133"/>
            <a:ext cx="2438399" cy="769441"/>
          </a:xfrm>
          <a:prstGeom prst="rect">
            <a:avLst/>
          </a:prstGeom>
          <a:noFill/>
        </p:spPr>
        <p:txBody>
          <a:bodyPr wrap="square" rtlCol="0">
            <a:spAutoFit/>
          </a:bodyPr>
          <a:lstStyle/>
          <a:p>
            <a:pPr algn="ctr"/>
            <a:r>
              <a:rPr lang="en-US" sz="2200" dirty="0">
                <a:latin typeface="Arial Black" panose="020B0A04020102020204" pitchFamily="34" charset="0"/>
              </a:rPr>
              <a:t>70% of earth is water</a:t>
            </a:r>
            <a:endParaRPr lang="en-CA" sz="2200" dirty="0">
              <a:latin typeface="Arial Black" panose="020B0A04020102020204" pitchFamily="34" charset="0"/>
            </a:endParaRPr>
          </a:p>
        </p:txBody>
      </p:sp>
      <p:sp>
        <p:nvSpPr>
          <p:cNvPr id="4" name="TextBox 3">
            <a:extLst>
              <a:ext uri="{FF2B5EF4-FFF2-40B4-BE49-F238E27FC236}">
                <a16:creationId xmlns:a16="http://schemas.microsoft.com/office/drawing/2014/main" id="{9F8EDB68-C6E1-4BCC-8F22-8E8928E7BCAB}"/>
              </a:ext>
            </a:extLst>
          </p:cNvPr>
          <p:cNvSpPr txBox="1"/>
          <p:nvPr/>
        </p:nvSpPr>
        <p:spPr>
          <a:xfrm>
            <a:off x="5093268" y="625088"/>
            <a:ext cx="6802805" cy="861774"/>
          </a:xfrm>
          <a:prstGeom prst="rect">
            <a:avLst/>
          </a:prstGeom>
          <a:noFill/>
        </p:spPr>
        <p:txBody>
          <a:bodyPr wrap="square" rtlCol="0">
            <a:spAutoFit/>
          </a:bodyPr>
          <a:lstStyle/>
          <a:p>
            <a:pPr algn="ctr"/>
            <a:r>
              <a:rPr lang="en-US" sz="5000" b="1" dirty="0"/>
              <a:t>Water in our </a:t>
            </a:r>
            <a:r>
              <a:rPr lang="en-US" sz="5000" b="1" dirty="0">
                <a:solidFill>
                  <a:srgbClr val="0066B3"/>
                </a:solidFill>
              </a:rPr>
              <a:t>World</a:t>
            </a:r>
            <a:endParaRPr lang="en-CA" sz="5000" b="1" dirty="0">
              <a:solidFill>
                <a:srgbClr val="0066B3"/>
              </a:solidFill>
            </a:endParaRPr>
          </a:p>
        </p:txBody>
      </p:sp>
      <p:grpSp>
        <p:nvGrpSpPr>
          <p:cNvPr id="15" name="Group 14">
            <a:extLst>
              <a:ext uri="{FF2B5EF4-FFF2-40B4-BE49-F238E27FC236}">
                <a16:creationId xmlns:a16="http://schemas.microsoft.com/office/drawing/2014/main" id="{0BAA902C-F183-48E8-A009-A56CD04361BA}"/>
              </a:ext>
            </a:extLst>
          </p:cNvPr>
          <p:cNvGrpSpPr/>
          <p:nvPr/>
        </p:nvGrpSpPr>
        <p:grpSpPr>
          <a:xfrm>
            <a:off x="6017015" y="2151843"/>
            <a:ext cx="2060117" cy="3154424"/>
            <a:chOff x="6328229" y="3054507"/>
            <a:chExt cx="2060117" cy="3154424"/>
          </a:xfrm>
        </p:grpSpPr>
        <p:pic>
          <p:nvPicPr>
            <p:cNvPr id="6" name="Picture 5" descr="A picture containing bottle, ball, vase&#10;&#10;Description automatically generated">
              <a:extLst>
                <a:ext uri="{FF2B5EF4-FFF2-40B4-BE49-F238E27FC236}">
                  <a16:creationId xmlns:a16="http://schemas.microsoft.com/office/drawing/2014/main" id="{09C23483-9BF7-41E6-8004-D44C69760A8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328229" y="3054507"/>
              <a:ext cx="2060117" cy="2519468"/>
            </a:xfrm>
            <a:prstGeom prst="rect">
              <a:avLst/>
            </a:prstGeom>
          </p:spPr>
        </p:pic>
        <p:sp>
          <p:nvSpPr>
            <p:cNvPr id="14" name="TextBox 13">
              <a:extLst>
                <a:ext uri="{FF2B5EF4-FFF2-40B4-BE49-F238E27FC236}">
                  <a16:creationId xmlns:a16="http://schemas.microsoft.com/office/drawing/2014/main" id="{28F04131-AA26-4893-B530-1542E4F67B6E}"/>
                </a:ext>
              </a:extLst>
            </p:cNvPr>
            <p:cNvSpPr txBox="1"/>
            <p:nvPr/>
          </p:nvSpPr>
          <p:spPr>
            <a:xfrm>
              <a:off x="6655927" y="5404698"/>
              <a:ext cx="1619018" cy="169277"/>
            </a:xfrm>
            <a:prstGeom prst="rect">
              <a:avLst/>
            </a:prstGeom>
            <a:noFill/>
          </p:spPr>
          <p:txBody>
            <a:bodyPr wrap="square" rtlCol="0">
              <a:spAutoFit/>
            </a:bodyPr>
            <a:lstStyle/>
            <a:p>
              <a:r>
                <a:rPr lang="en-CA" sz="500" dirty="0">
                  <a:hlinkClick r:id="rId7" tooltip="https://biancar16apbioblog.wordpress.com/2015/09/"/>
                </a:rPr>
                <a:t>This Photo</a:t>
              </a:r>
              <a:r>
                <a:rPr lang="en-CA" sz="500" dirty="0"/>
                <a:t> by Unknown Author is licensed under </a:t>
              </a:r>
              <a:r>
                <a:rPr lang="en-CA" sz="500" dirty="0">
                  <a:hlinkClick r:id="rId8" tooltip="https://creativecommons.org/licenses/by/3.0/"/>
                </a:rPr>
                <a:t>CC BY</a:t>
              </a:r>
              <a:endParaRPr lang="en-CA" sz="500" dirty="0"/>
            </a:p>
          </p:txBody>
        </p:sp>
        <p:sp>
          <p:nvSpPr>
            <p:cNvPr id="19" name="TextBox 18">
              <a:extLst>
                <a:ext uri="{FF2B5EF4-FFF2-40B4-BE49-F238E27FC236}">
                  <a16:creationId xmlns:a16="http://schemas.microsoft.com/office/drawing/2014/main" id="{F97D5683-E55C-4477-8863-BAAF66E34746}"/>
                </a:ext>
              </a:extLst>
            </p:cNvPr>
            <p:cNvSpPr txBox="1"/>
            <p:nvPr/>
          </p:nvSpPr>
          <p:spPr>
            <a:xfrm>
              <a:off x="6531809" y="5562600"/>
              <a:ext cx="1764907" cy="646331"/>
            </a:xfrm>
            <a:prstGeom prst="rect">
              <a:avLst/>
            </a:prstGeom>
            <a:noFill/>
          </p:spPr>
          <p:txBody>
            <a:bodyPr wrap="square" rtlCol="0">
              <a:spAutoFit/>
            </a:bodyPr>
            <a:lstStyle/>
            <a:p>
              <a:pPr algn="ctr"/>
              <a:r>
                <a:rPr lang="en-US" dirty="0">
                  <a:solidFill>
                    <a:prstClr val="black"/>
                  </a:solidFill>
                  <a:latin typeface="Arial Black" panose="020B0A04020102020204" pitchFamily="34" charset="0"/>
                </a:rPr>
                <a:t>Only 3% is freshwater</a:t>
              </a:r>
              <a:endParaRPr lang="en-CA" dirty="0">
                <a:solidFill>
                  <a:prstClr val="black"/>
                </a:solidFill>
                <a:latin typeface="Arial Black" panose="020B0A04020102020204" pitchFamily="34" charset="0"/>
              </a:endParaRPr>
            </a:p>
          </p:txBody>
        </p:sp>
      </p:grpSp>
      <p:pic>
        <p:nvPicPr>
          <p:cNvPr id="26" name="Picture 25">
            <a:extLst>
              <a:ext uri="{FF2B5EF4-FFF2-40B4-BE49-F238E27FC236}">
                <a16:creationId xmlns:a16="http://schemas.microsoft.com/office/drawing/2014/main" id="{D41FE43D-48D2-434B-89D2-81F03CE715F0}"/>
              </a:ext>
            </a:extLst>
          </p:cNvPr>
          <p:cNvPicPr>
            <a:picLocks noChangeAspect="1"/>
          </p:cNvPicPr>
          <p:nvPr/>
        </p:nvPicPr>
        <p:blipFill>
          <a:blip r:embed="rId9"/>
          <a:stretch>
            <a:fillRect/>
          </a:stretch>
        </p:blipFill>
        <p:spPr>
          <a:xfrm>
            <a:off x="7924800" y="2438400"/>
            <a:ext cx="4267200" cy="4419600"/>
          </a:xfrm>
          <a:prstGeom prst="rect">
            <a:avLst/>
          </a:prstGeom>
        </p:spPr>
      </p:pic>
      <p:grpSp>
        <p:nvGrpSpPr>
          <p:cNvPr id="25" name="Group 24">
            <a:extLst>
              <a:ext uri="{FF2B5EF4-FFF2-40B4-BE49-F238E27FC236}">
                <a16:creationId xmlns:a16="http://schemas.microsoft.com/office/drawing/2014/main" id="{DDD0E9F3-8D46-4677-BF50-27C48604432C}"/>
              </a:ext>
            </a:extLst>
          </p:cNvPr>
          <p:cNvGrpSpPr/>
          <p:nvPr/>
        </p:nvGrpSpPr>
        <p:grpSpPr>
          <a:xfrm>
            <a:off x="9144000" y="3586264"/>
            <a:ext cx="3048000" cy="2646647"/>
            <a:chOff x="9051453" y="2841687"/>
            <a:chExt cx="2844620" cy="2173596"/>
          </a:xfrm>
        </p:grpSpPr>
        <p:pic>
          <p:nvPicPr>
            <p:cNvPr id="17" name="Picture 16" descr="A group of people standing next to a body of water&#10;&#10;Description automatically generated">
              <a:extLst>
                <a:ext uri="{FF2B5EF4-FFF2-40B4-BE49-F238E27FC236}">
                  <a16:creationId xmlns:a16="http://schemas.microsoft.com/office/drawing/2014/main" id="{CDDAC597-BC12-460B-810A-DA9B2FB8DF2D}"/>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054758" y="2841687"/>
              <a:ext cx="2841315" cy="2123869"/>
            </a:xfrm>
            <a:prstGeom prst="rect">
              <a:avLst/>
            </a:prstGeom>
            <a:ln>
              <a:noFill/>
            </a:ln>
            <a:effectLst>
              <a:outerShdw blurRad="292100" dist="139700" dir="2700000" algn="tl" rotWithShape="0">
                <a:srgbClr val="333333">
                  <a:alpha val="65000"/>
                </a:srgbClr>
              </a:outerShdw>
            </a:effectLst>
          </p:spPr>
        </p:pic>
        <p:sp>
          <p:nvSpPr>
            <p:cNvPr id="21" name="TextBox 20">
              <a:extLst>
                <a:ext uri="{FF2B5EF4-FFF2-40B4-BE49-F238E27FC236}">
                  <a16:creationId xmlns:a16="http://schemas.microsoft.com/office/drawing/2014/main" id="{15823A55-BA76-4A8F-98F5-6A1E663A1DC7}"/>
                </a:ext>
              </a:extLst>
            </p:cNvPr>
            <p:cNvSpPr txBox="1"/>
            <p:nvPr/>
          </p:nvSpPr>
          <p:spPr>
            <a:xfrm>
              <a:off x="9051453" y="4846006"/>
              <a:ext cx="1692581" cy="169277"/>
            </a:xfrm>
            <a:prstGeom prst="rect">
              <a:avLst/>
            </a:prstGeom>
            <a:noFill/>
          </p:spPr>
          <p:txBody>
            <a:bodyPr wrap="square" rtlCol="0">
              <a:spAutoFit/>
            </a:bodyPr>
            <a:lstStyle/>
            <a:p>
              <a:r>
                <a:rPr lang="en-CA" sz="500" dirty="0">
                  <a:hlinkClick r:id="rId11" tooltip="https://www.flickr.com/photos/briancribb/8889806643/"/>
                </a:rPr>
                <a:t>This Photo</a:t>
              </a:r>
              <a:r>
                <a:rPr lang="en-CA" sz="500" dirty="0"/>
                <a:t> by Unknown Author is licensed under </a:t>
              </a:r>
              <a:r>
                <a:rPr lang="en-CA" sz="500" dirty="0">
                  <a:hlinkClick r:id="rId12" tooltip="https://creativecommons.org/licenses/by-nc/3.0/"/>
                </a:rPr>
                <a:t>CC BY-NC</a:t>
              </a:r>
              <a:endParaRPr lang="en-CA" sz="500" dirty="0"/>
            </a:p>
          </p:txBody>
        </p:sp>
      </p:grpSp>
    </p:spTree>
    <p:extLst>
      <p:ext uri="{BB962C8B-B14F-4D97-AF65-F5344CB8AC3E}">
        <p14:creationId xmlns:p14="http://schemas.microsoft.com/office/powerpoint/2010/main" val="285533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66B3">
            <a:alpha val="95000"/>
          </a:srgb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p:cNvSpPr>
            <a:spLocks noGrp="1"/>
          </p:cNvSpPr>
          <p:nvPr>
            <p:ph type="title"/>
          </p:nvPr>
        </p:nvSpPr>
        <p:spPr>
          <a:xfrm>
            <a:off x="839088" y="282318"/>
            <a:ext cx="5478085" cy="1358452"/>
          </a:xfrm>
        </p:spPr>
        <p:txBody>
          <a:bodyPr>
            <a:noAutofit/>
          </a:bodyPr>
          <a:lstStyle/>
          <a:p>
            <a:r>
              <a:rPr lang="en-US" sz="4500" dirty="0">
                <a:solidFill>
                  <a:schemeClr val="tx1"/>
                </a:solidFill>
              </a:rPr>
              <a:t>Water</a:t>
            </a:r>
            <a:r>
              <a:rPr lang="en-US" sz="4500" dirty="0"/>
              <a:t> Conservation</a:t>
            </a:r>
          </a:p>
        </p:txBody>
      </p:sp>
      <p:sp>
        <p:nvSpPr>
          <p:cNvPr id="3" name="Content Placeholder 2"/>
          <p:cNvSpPr>
            <a:spLocks noGrp="1"/>
          </p:cNvSpPr>
          <p:nvPr>
            <p:ph idx="1"/>
          </p:nvPr>
        </p:nvSpPr>
        <p:spPr>
          <a:xfrm>
            <a:off x="957836" y="1924323"/>
            <a:ext cx="4814286" cy="3976257"/>
          </a:xfrm>
        </p:spPr>
        <p:txBody>
          <a:bodyPr anchor="ctr">
            <a:noAutofit/>
          </a:bodyPr>
          <a:lstStyle/>
          <a:p>
            <a:pPr marL="0" indent="0">
              <a:buNone/>
            </a:pPr>
            <a:r>
              <a:rPr lang="en-US" sz="2500" b="1" dirty="0"/>
              <a:t>How many litres of water do we flush per day?</a:t>
            </a:r>
          </a:p>
          <a:p>
            <a:pPr marL="0" indent="0">
              <a:buNone/>
            </a:pPr>
            <a:endParaRPr lang="en-US" sz="2000" b="1" dirty="0"/>
          </a:p>
          <a:p>
            <a:pPr marL="0" indent="0">
              <a:buNone/>
            </a:pPr>
            <a:r>
              <a:rPr lang="en-US" sz="2500" b="1" dirty="0"/>
              <a:t>What would the total number of flushes per day be for the entire class?</a:t>
            </a:r>
          </a:p>
          <a:p>
            <a:pPr marL="0" indent="0">
              <a:buNone/>
            </a:pPr>
            <a:endParaRPr lang="en-US" sz="2000" b="1" dirty="0"/>
          </a:p>
          <a:p>
            <a:pPr marL="0" indent="0">
              <a:buNone/>
            </a:pPr>
            <a:r>
              <a:rPr lang="en-US" sz="2500" b="1" dirty="0"/>
              <a:t>How many litres of water does your entire class flush per day?</a:t>
            </a:r>
          </a:p>
          <a:p>
            <a:pPr marL="0" indent="0">
              <a:buNone/>
            </a:pPr>
            <a:endParaRPr lang="en-US" sz="2000" b="1" dirty="0"/>
          </a:p>
          <a:p>
            <a:pPr marL="0" indent="0" algn="ctr">
              <a:buNone/>
            </a:pPr>
            <a:r>
              <a:rPr lang="en-US" sz="3000" b="1" dirty="0">
                <a:solidFill>
                  <a:srgbClr val="0066B3"/>
                </a:solidFill>
              </a:rPr>
              <a:t>Why is it important that we conserve water?</a:t>
            </a:r>
            <a:endParaRPr lang="en-CA" sz="3000" b="1" dirty="0">
              <a:solidFill>
                <a:srgbClr val="0066B3"/>
              </a:solidFill>
            </a:endParaRPr>
          </a:p>
        </p:txBody>
      </p:sp>
      <p:sp>
        <p:nvSpPr>
          <p:cNvPr id="22"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A picture containing indoor, sitting, table, dark&#10;&#10;Description automatically generated">
            <a:extLst>
              <a:ext uri="{FF2B5EF4-FFF2-40B4-BE49-F238E27FC236}">
                <a16:creationId xmlns:a16="http://schemas.microsoft.com/office/drawing/2014/main" id="{3D509A98-87A9-40A3-B4BB-4536FD39498F}"/>
              </a:ext>
            </a:extLst>
          </p:cNvPr>
          <p:cNvPicPr>
            <a:picLocks noChangeAspect="1"/>
          </p:cNvPicPr>
          <p:nvPr/>
        </p:nvPicPr>
        <p:blipFill>
          <a:blip r:embed="rId4">
            <a:extLst>
              <a:ext uri="{BEBA8EAE-BF5A-486C-A8C5-ECC9F3942E4B}">
                <a14:imgProps xmlns:a14="http://schemas.microsoft.com/office/drawing/2010/main">
                  <a14:imgLayer r:embed="rId5">
                    <a14:imgEffect>
                      <a14:artisticPlasticWrap/>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837106" y="1519925"/>
            <a:ext cx="4050094" cy="4785054"/>
          </a:xfrm>
          <a:prstGeom prst="rect">
            <a:avLst/>
          </a:prstGeom>
        </p:spPr>
      </p:pic>
    </p:spTree>
    <p:extLst>
      <p:ext uri="{BB962C8B-B14F-4D97-AF65-F5344CB8AC3E}">
        <p14:creationId xmlns:p14="http://schemas.microsoft.com/office/powerpoint/2010/main" val="2083210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05E4F47-B148-49E0-B472-BBF1493155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1721"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2" name="Picture 21">
            <a:extLst>
              <a:ext uri="{FF2B5EF4-FFF2-40B4-BE49-F238E27FC236}">
                <a16:creationId xmlns:a16="http://schemas.microsoft.com/office/drawing/2014/main" id="{7A2CE8EB-F719-4F84-9E91-F538438CAC7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Freeform 50">
            <a:extLst>
              <a:ext uri="{FF2B5EF4-FFF2-40B4-BE49-F238E27FC236}">
                <a16:creationId xmlns:a16="http://schemas.microsoft.com/office/drawing/2014/main" id="{684BF3E1-C321-4F38-85CF-FEBBEEC15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AC50FC97-573F-42BD-AD20-B325D0F0A36D}"/>
              </a:ext>
            </a:extLst>
          </p:cNvPr>
          <p:cNvSpPr txBox="1"/>
          <p:nvPr/>
        </p:nvSpPr>
        <p:spPr>
          <a:xfrm>
            <a:off x="6324600" y="458956"/>
            <a:ext cx="5410200" cy="524759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Calibri"/>
                <a:ea typeface="+mn-ea"/>
                <a:cs typeface="+mn-cs"/>
              </a:rPr>
              <a:t>What have you learned today about water?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Calibri"/>
                <a:ea typeface="+mn-ea"/>
                <a:cs typeface="+mn-cs"/>
              </a:rPr>
              <a:t>Remember: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0066B3"/>
                </a:solidFill>
                <a:effectLst/>
                <a:uLnTx/>
                <a:uFillTx/>
                <a:latin typeface="Calibri"/>
                <a:ea typeface="+mn-ea"/>
                <a:cs typeface="+mn-cs"/>
              </a:rPr>
              <a:t>Everyone plays a part in protecting and conserving our water!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1200" cap="none" spc="0" normalizeH="0" baseline="0" noProof="0" dirty="0">
              <a:ln>
                <a:noFill/>
              </a:ln>
              <a:solidFill>
                <a:srgbClr val="0066B3"/>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78E4F8E3-D738-490D-9601-A1A959BEB117}"/>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t="4999" r="-1" b="4999"/>
          <a:stretch/>
        </p:blipFill>
        <p:spPr>
          <a:xfrm>
            <a:off x="-609600" y="787607"/>
            <a:ext cx="6279619" cy="6070393"/>
          </a:xfrm>
          <a:prstGeom prst="rect">
            <a:avLst/>
          </a:prstGeom>
        </p:spPr>
      </p:pic>
    </p:spTree>
    <p:extLst>
      <p:ext uri="{BB962C8B-B14F-4D97-AF65-F5344CB8AC3E}">
        <p14:creationId xmlns:p14="http://schemas.microsoft.com/office/powerpoint/2010/main" val="185678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26DFC5-D31C-467B-A76F-4AE828BA0D07}"/>
              </a:ext>
            </a:extLst>
          </p:cNvPr>
          <p:cNvSpPr txBox="1"/>
          <p:nvPr/>
        </p:nvSpPr>
        <p:spPr>
          <a:xfrm>
            <a:off x="759113" y="299494"/>
            <a:ext cx="990600" cy="1200329"/>
          </a:xfrm>
          <a:prstGeom prst="rect">
            <a:avLst/>
          </a:prstGeom>
          <a:solidFill>
            <a:srgbClr val="0066B3"/>
          </a:solidFill>
          <a:ln>
            <a:solidFill>
              <a:srgbClr val="0066B3"/>
            </a:solidFill>
          </a:ln>
        </p:spPr>
        <p:txBody>
          <a:bodyPr wrap="square" rtlCol="0" anchor="b">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P</a:t>
            </a:r>
            <a:endParaRPr kumimoji="0" lang="en-CA" sz="72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F4E4485F-7806-42AC-8EF9-CF6D82A67BB8}"/>
              </a:ext>
            </a:extLst>
          </p:cNvPr>
          <p:cNvSpPr txBox="1"/>
          <p:nvPr/>
        </p:nvSpPr>
        <p:spPr>
          <a:xfrm>
            <a:off x="2029801" y="299494"/>
            <a:ext cx="1091371" cy="1200329"/>
          </a:xfrm>
          <a:prstGeom prst="rect">
            <a:avLst/>
          </a:prstGeom>
          <a:solidFill>
            <a:srgbClr val="0066B3"/>
          </a:solidFill>
          <a:ln>
            <a:solidFill>
              <a:srgbClr val="0066B3"/>
            </a:solidFill>
          </a:ln>
        </p:spPr>
        <p:txBody>
          <a:bodyPr wrap="square"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E</a:t>
            </a:r>
            <a:endParaRPr kumimoji="0" lang="en-CA"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endParaRPr>
          </a:p>
        </p:txBody>
      </p:sp>
      <p:sp>
        <p:nvSpPr>
          <p:cNvPr id="6" name="TextBox 5">
            <a:extLst>
              <a:ext uri="{FF2B5EF4-FFF2-40B4-BE49-F238E27FC236}">
                <a16:creationId xmlns:a16="http://schemas.microsoft.com/office/drawing/2014/main" id="{178A0A4B-A35C-47E1-A456-59D38FD36AE2}"/>
              </a:ext>
            </a:extLst>
          </p:cNvPr>
          <p:cNvSpPr txBox="1"/>
          <p:nvPr/>
        </p:nvSpPr>
        <p:spPr>
          <a:xfrm>
            <a:off x="3429003" y="299496"/>
            <a:ext cx="1058343" cy="1200329"/>
          </a:xfrm>
          <a:prstGeom prst="rect">
            <a:avLst/>
          </a:prstGeom>
          <a:solidFill>
            <a:srgbClr val="0066B3"/>
          </a:solidFill>
          <a:ln>
            <a:solidFill>
              <a:srgbClr val="0066B3"/>
            </a:solidFill>
          </a:ln>
        </p:spPr>
        <p:txBody>
          <a:bodyPr wrap="square"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E</a:t>
            </a:r>
            <a:endParaRPr kumimoji="0" lang="en-CA"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endParaRPr>
          </a:p>
        </p:txBody>
      </p:sp>
      <p:sp>
        <p:nvSpPr>
          <p:cNvPr id="8" name="TextBox 7">
            <a:extLst>
              <a:ext uri="{FF2B5EF4-FFF2-40B4-BE49-F238E27FC236}">
                <a16:creationId xmlns:a16="http://schemas.microsoft.com/office/drawing/2014/main" id="{B17DC144-71DB-4F12-B15B-38DDB1576CBA}"/>
              </a:ext>
            </a:extLst>
          </p:cNvPr>
          <p:cNvSpPr txBox="1"/>
          <p:nvPr/>
        </p:nvSpPr>
        <p:spPr>
          <a:xfrm>
            <a:off x="4724404" y="299496"/>
            <a:ext cx="1058841" cy="1200329"/>
          </a:xfrm>
          <a:prstGeom prst="rect">
            <a:avLst/>
          </a:prstGeom>
          <a:solidFill>
            <a:srgbClr val="0066B3"/>
          </a:solidFill>
          <a:ln>
            <a:solidFill>
              <a:srgbClr val="0066B3"/>
            </a:solidFill>
          </a:ln>
        </p:spPr>
        <p:txBody>
          <a:bodyPr wrap="square"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L</a:t>
            </a:r>
            <a:endParaRPr kumimoji="0" lang="en-CA"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endParaRPr>
          </a:p>
        </p:txBody>
      </p:sp>
      <p:sp>
        <p:nvSpPr>
          <p:cNvPr id="9" name="TextBox 8">
            <a:extLst>
              <a:ext uri="{FF2B5EF4-FFF2-40B4-BE49-F238E27FC236}">
                <a16:creationId xmlns:a16="http://schemas.microsoft.com/office/drawing/2014/main" id="{7FB847FC-59D4-4053-9CAE-D6947514C59B}"/>
              </a:ext>
            </a:extLst>
          </p:cNvPr>
          <p:cNvSpPr txBox="1"/>
          <p:nvPr/>
        </p:nvSpPr>
        <p:spPr>
          <a:xfrm>
            <a:off x="6058158" y="445667"/>
            <a:ext cx="3148769" cy="92333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Calibri"/>
                <a:ea typeface="+mn-ea"/>
                <a:cs typeface="+mn-cs"/>
              </a:rPr>
              <a:t>Town of Caledon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Calibri"/>
                <a:ea typeface="+mn-ea"/>
                <a:cs typeface="+mn-cs"/>
              </a:rPr>
              <a:t>City of Brampton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Calibri"/>
                <a:ea typeface="+mn-ea"/>
                <a:cs typeface="+mn-cs"/>
              </a:rPr>
              <a:t>City of Mississauga </a:t>
            </a:r>
            <a:endParaRPr kumimoji="0" lang="en-CA" sz="1800" b="1" i="0" u="none" strike="noStrike" kern="1200" cap="none" spc="100" normalizeH="0" baseline="0" noProof="0" dirty="0">
              <a:ln>
                <a:noFill/>
              </a:ln>
              <a:solidFill>
                <a:prstClr val="black"/>
              </a:solidFill>
              <a:effectLst/>
              <a:uLnTx/>
              <a:uFillTx/>
              <a:latin typeface="Calibri"/>
              <a:ea typeface="+mn-ea"/>
              <a:cs typeface="+mn-cs"/>
            </a:endParaRPr>
          </a:p>
        </p:txBody>
      </p:sp>
      <p:pic>
        <p:nvPicPr>
          <p:cNvPr id="10" name="Picture 3">
            <a:extLst>
              <a:ext uri="{FF2B5EF4-FFF2-40B4-BE49-F238E27FC236}">
                <a16:creationId xmlns:a16="http://schemas.microsoft.com/office/drawing/2014/main" id="{0ADBCE73-A316-4A90-8C95-89FEA5BC4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057" y="1756821"/>
            <a:ext cx="2786963"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A close up of a sign&#10;&#10;Description automatically generated">
            <a:extLst>
              <a:ext uri="{FF2B5EF4-FFF2-40B4-BE49-F238E27FC236}">
                <a16:creationId xmlns:a16="http://schemas.microsoft.com/office/drawing/2014/main" id="{E80480AD-4036-48CD-95FB-79C81D7FB62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107" b="90618" l="9827" r="89827">
                        <a14:foregroundMark x1="42197" y1="9145" x2="54451" y2="8314"/>
                        <a14:foregroundMark x1="54451" y1="8314" x2="56647" y2="5107"/>
                        <a14:foregroundMark x1="76416" y1="90618" x2="79653" y2="90261"/>
                        <a14:foregroundMark x1="33642" y1="34442" x2="34335" y2="41568"/>
                        <a14:foregroundMark x1="31329" y1="34798" x2="33295" y2="42874"/>
                        <a14:foregroundMark x1="36301" y1="34798" x2="38960" y2="41568"/>
                        <a14:foregroundMark x1="27399" y1="35154" x2="55723" y2="37173"/>
                        <a14:foregroundMark x1="43468" y1="32067" x2="47514" y2="43705"/>
                        <a14:foregroundMark x1="47514" y1="43705" x2="47514" y2="43943"/>
                        <a14:foregroundMark x1="55723" y1="33848" x2="56647" y2="43943"/>
                        <a14:foregroundMark x1="62543" y1="34086" x2="68208" y2="44299"/>
                        <a14:foregroundMark x1="41156" y1="47981" x2="74798" y2="50000"/>
                        <a14:foregroundMark x1="64277" y1="43943" x2="65896" y2="52732"/>
                        <a14:foregroundMark x1="59306" y1="44893" x2="59653" y2="54038"/>
                        <a14:foregroundMark x1="51445" y1="47031" x2="53410" y2="55701"/>
                        <a14:foregroundMark x1="38613" y1="49287" x2="49480" y2="53444"/>
                        <a14:foregroundMark x1="49480" y1="53444" x2="49711" y2="53444"/>
                        <a14:foregroundMark x1="61272" y1="33492" x2="63237" y2="44656"/>
                        <a14:foregroundMark x1="67514" y1="35154" x2="69480" y2="40261"/>
                        <a14:foregroundMark x1="70520" y1="44893" x2="75145" y2="51069"/>
                        <a14:foregroundMark x1="72139" y1="45249" x2="76416" y2="49644"/>
                        <a14:foregroundMark x1="62543" y1="52732" x2="70520" y2="54038"/>
                        <a14:foregroundMark x1="75376" y1="45962" x2="75376" y2="47981"/>
                      </a14:backgroundRemoval>
                    </a14:imgEffect>
                  </a14:imgLayer>
                </a14:imgProps>
              </a:ext>
              <a:ext uri="{28A0092B-C50C-407E-A947-70E740481C1C}">
                <a14:useLocalDpi xmlns:a14="http://schemas.microsoft.com/office/drawing/2010/main" val="0"/>
              </a:ext>
            </a:extLst>
          </a:blip>
          <a:stretch>
            <a:fillRect/>
          </a:stretch>
        </p:blipFill>
        <p:spPr>
          <a:xfrm>
            <a:off x="-102301" y="1898659"/>
            <a:ext cx="4148920" cy="4038600"/>
          </a:xfrm>
          <a:prstGeom prst="rect">
            <a:avLst/>
          </a:prstGeom>
        </p:spPr>
      </p:pic>
      <p:pic>
        <p:nvPicPr>
          <p:cNvPr id="12" name="Picture 2">
            <a:extLst>
              <a:ext uri="{FF2B5EF4-FFF2-40B4-BE49-F238E27FC236}">
                <a16:creationId xmlns:a16="http://schemas.microsoft.com/office/drawing/2014/main" id="{6797EDDC-CD59-4796-88BD-76F0DE9799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7825" y="1756821"/>
            <a:ext cx="2255992"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id="{FB8271AC-B9F8-41A1-92F3-481B833C5F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6379" y="4877566"/>
            <a:ext cx="2001541" cy="16479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05684E10-3A32-4780-AC3A-7C4E2AAD4928}"/>
              </a:ext>
            </a:extLst>
          </p:cNvPr>
          <p:cNvPicPr>
            <a:picLocks noChangeAspect="1"/>
          </p:cNvPicPr>
          <p:nvPr/>
        </p:nvPicPr>
        <p:blipFill>
          <a:blip r:embed="rId8"/>
          <a:stretch>
            <a:fillRect/>
          </a:stretch>
        </p:blipFill>
        <p:spPr>
          <a:xfrm>
            <a:off x="3520929" y="1774764"/>
            <a:ext cx="2481563" cy="1273236"/>
          </a:xfrm>
          <a:prstGeom prst="rect">
            <a:avLst/>
          </a:prstGeom>
          <a:ln>
            <a:solidFill>
              <a:schemeClr val="tx1">
                <a:lumMod val="75000"/>
                <a:lumOff val="25000"/>
              </a:schemeClr>
            </a:solid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BD552529-849C-4918-B367-BE01C7AAD8D6}"/>
              </a:ext>
            </a:extLst>
          </p:cNvPr>
          <p:cNvPicPr>
            <a:picLocks noChangeAspect="1"/>
          </p:cNvPicPr>
          <p:nvPr/>
        </p:nvPicPr>
        <p:blipFill>
          <a:blip r:embed="rId9"/>
          <a:stretch>
            <a:fillRect/>
          </a:stretch>
        </p:blipFill>
        <p:spPr>
          <a:xfrm>
            <a:off x="3683423" y="3439623"/>
            <a:ext cx="2284497" cy="1200329"/>
          </a:xfrm>
          <a:prstGeom prst="rect">
            <a:avLst/>
          </a:prstGeom>
          <a:ln>
            <a:solidFill>
              <a:schemeClr val="tx1">
                <a:lumMod val="75000"/>
                <a:lumOff val="25000"/>
              </a:schemeClr>
            </a:solidFill>
          </a:ln>
          <a:effectLst>
            <a:outerShdw blurRad="190500" algn="tl" rotWithShape="0">
              <a:srgbClr val="000000">
                <a:alpha val="70000"/>
              </a:srgbClr>
            </a:outerShdw>
          </a:effectLst>
        </p:spPr>
      </p:pic>
      <p:grpSp>
        <p:nvGrpSpPr>
          <p:cNvPr id="14" name="Group 13">
            <a:extLst>
              <a:ext uri="{FF2B5EF4-FFF2-40B4-BE49-F238E27FC236}">
                <a16:creationId xmlns:a16="http://schemas.microsoft.com/office/drawing/2014/main" id="{79CB60F1-66C0-4C66-8818-45C16C2A6596}"/>
              </a:ext>
            </a:extLst>
          </p:cNvPr>
          <p:cNvGrpSpPr/>
          <p:nvPr/>
        </p:nvGrpSpPr>
        <p:grpSpPr>
          <a:xfrm>
            <a:off x="6204748" y="4062533"/>
            <a:ext cx="5469857" cy="2012435"/>
            <a:chOff x="1374543" y="838200"/>
            <a:chExt cx="6394914" cy="2133600"/>
          </a:xfrm>
        </p:grpSpPr>
        <p:sp>
          <p:nvSpPr>
            <p:cNvPr id="15" name="Rectangle 14">
              <a:extLst>
                <a:ext uri="{FF2B5EF4-FFF2-40B4-BE49-F238E27FC236}">
                  <a16:creationId xmlns:a16="http://schemas.microsoft.com/office/drawing/2014/main" id="{5AAA8A13-22AC-4EA9-9977-E6AF8F1FF667}"/>
                </a:ext>
              </a:extLst>
            </p:cNvPr>
            <p:cNvSpPr>
              <a:spLocks noChangeAspect="1"/>
            </p:cNvSpPr>
            <p:nvPr/>
          </p:nvSpPr>
          <p:spPr>
            <a:xfrm>
              <a:off x="1374543" y="838200"/>
              <a:ext cx="6394914" cy="2133600"/>
            </a:xfrm>
            <a:prstGeom prst="rect">
              <a:avLst/>
            </a:prstGeom>
            <a:solidFill>
              <a:schemeClr val="tx1">
                <a:lumMod val="85000"/>
                <a:lumOff val="15000"/>
              </a:schemeClr>
            </a:solidFill>
            <a:ln>
              <a:solidFill>
                <a:schemeClr val="tx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6" name="Group 15">
              <a:extLst>
                <a:ext uri="{FF2B5EF4-FFF2-40B4-BE49-F238E27FC236}">
                  <a16:creationId xmlns:a16="http://schemas.microsoft.com/office/drawing/2014/main" id="{BB855E9C-F549-43D2-930B-4CFCDE781ECC}"/>
                </a:ext>
              </a:extLst>
            </p:cNvPr>
            <p:cNvGrpSpPr/>
            <p:nvPr/>
          </p:nvGrpSpPr>
          <p:grpSpPr>
            <a:xfrm>
              <a:off x="1603143" y="933125"/>
              <a:ext cx="5937714" cy="1962475"/>
              <a:chOff x="1905000" y="949577"/>
              <a:chExt cx="5937714" cy="1962475"/>
            </a:xfrm>
          </p:grpSpPr>
          <p:pic>
            <p:nvPicPr>
              <p:cNvPr id="17" name="Picture 27">
                <a:extLst>
                  <a:ext uri="{FF2B5EF4-FFF2-40B4-BE49-F238E27FC236}">
                    <a16:creationId xmlns:a16="http://schemas.microsoft.com/office/drawing/2014/main" id="{0D78F723-F9DE-4FA9-8B98-B56AB177523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5000" y="949577"/>
                <a:ext cx="1089332" cy="194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7">
                <a:extLst>
                  <a:ext uri="{FF2B5EF4-FFF2-40B4-BE49-F238E27FC236}">
                    <a16:creationId xmlns:a16="http://schemas.microsoft.com/office/drawing/2014/main" id="{F04317D9-12D7-4428-941C-D99C8623297E}"/>
                  </a:ext>
                </a:extLst>
              </p:cNvPr>
              <p:cNvGrpSpPr/>
              <p:nvPr/>
            </p:nvGrpSpPr>
            <p:grpSpPr>
              <a:xfrm>
                <a:off x="3053677" y="949577"/>
                <a:ext cx="4789037" cy="1962475"/>
                <a:chOff x="3053677" y="949577"/>
                <a:chExt cx="4789037" cy="1962475"/>
              </a:xfrm>
            </p:grpSpPr>
            <p:pic>
              <p:nvPicPr>
                <p:cNvPr id="19" name="Picture 2">
                  <a:extLst>
                    <a:ext uri="{FF2B5EF4-FFF2-40B4-BE49-F238E27FC236}">
                      <a16:creationId xmlns:a16="http://schemas.microsoft.com/office/drawing/2014/main" id="{EDE65662-1400-4822-B205-E23725744AE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66087" y="949577"/>
                  <a:ext cx="1676627" cy="19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a:extLst>
                    <a:ext uri="{FF2B5EF4-FFF2-40B4-BE49-F238E27FC236}">
                      <a16:creationId xmlns:a16="http://schemas.microsoft.com/office/drawing/2014/main" id="{19D1D3DC-95DB-434B-8A37-5FDB775D0C82}"/>
                    </a:ext>
                  </a:extLst>
                </p:cNvPr>
                <p:cNvGrpSpPr/>
                <p:nvPr/>
              </p:nvGrpSpPr>
              <p:grpSpPr>
                <a:xfrm>
                  <a:off x="3053677" y="955614"/>
                  <a:ext cx="3036646" cy="1950402"/>
                  <a:chOff x="2819400" y="955614"/>
                  <a:chExt cx="3036646" cy="1950402"/>
                </a:xfrm>
              </p:grpSpPr>
              <p:pic>
                <p:nvPicPr>
                  <p:cNvPr id="21" name="Picture 31" descr="glass_of_water">
                    <a:extLst>
                      <a:ext uri="{FF2B5EF4-FFF2-40B4-BE49-F238E27FC236}">
                        <a16:creationId xmlns:a16="http://schemas.microsoft.com/office/drawing/2014/main" id="{ADACE94B-F74F-413C-A2BA-10D556E086F4}"/>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5762" t="3588" r="3371" b="3631"/>
                  <a:stretch/>
                </p:blipFill>
                <p:spPr bwMode="auto">
                  <a:xfrm>
                    <a:off x="2819400" y="955614"/>
                    <a:ext cx="1454761" cy="1950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a:extLst>
                      <a:ext uri="{FF2B5EF4-FFF2-40B4-BE49-F238E27FC236}">
                        <a16:creationId xmlns:a16="http://schemas.microsoft.com/office/drawing/2014/main" id="{87D5BE07-EF62-4B50-84B8-1501B991EA52}"/>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0653" r="14591"/>
                  <a:stretch/>
                </p:blipFill>
                <p:spPr bwMode="auto">
                  <a:xfrm>
                    <a:off x="4343400" y="955615"/>
                    <a:ext cx="1512646" cy="1949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spTree>
    <p:extLst>
      <p:ext uri="{BB962C8B-B14F-4D97-AF65-F5344CB8AC3E}">
        <p14:creationId xmlns:p14="http://schemas.microsoft.com/office/powerpoint/2010/main" val="3326000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38DDF8C-19CF-4980-B71E-0A96E79DE18E}"/>
              </a:ext>
            </a:extLst>
          </p:cNvPr>
          <p:cNvPicPr>
            <a:picLocks noChangeAspect="1"/>
          </p:cNvPicPr>
          <p:nvPr/>
        </p:nvPicPr>
        <p:blipFill>
          <a:blip r:embed="rId3"/>
          <a:stretch>
            <a:fillRect/>
          </a:stretch>
        </p:blipFill>
        <p:spPr>
          <a:xfrm>
            <a:off x="322652" y="609600"/>
            <a:ext cx="11546695" cy="5998549"/>
          </a:xfrm>
          <a:prstGeom prst="rect">
            <a:avLst/>
          </a:prstGeom>
        </p:spPr>
      </p:pic>
      <p:pic>
        <p:nvPicPr>
          <p:cNvPr id="11" name="Picture 10">
            <a:extLst>
              <a:ext uri="{FF2B5EF4-FFF2-40B4-BE49-F238E27FC236}">
                <a16:creationId xmlns:a16="http://schemas.microsoft.com/office/drawing/2014/main" id="{7CE7B765-2FB1-4769-ABA6-17DEF9218CEF}"/>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l="8681" r="10459" b="1"/>
          <a:stretch/>
        </p:blipFill>
        <p:spPr>
          <a:xfrm>
            <a:off x="7973231" y="122944"/>
            <a:ext cx="938215" cy="1246235"/>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13" name="Title 1">
            <a:extLst>
              <a:ext uri="{FF2B5EF4-FFF2-40B4-BE49-F238E27FC236}">
                <a16:creationId xmlns:a16="http://schemas.microsoft.com/office/drawing/2014/main" id="{5B6061A5-5BE2-4B62-A22A-E94FE84D2E69}"/>
              </a:ext>
            </a:extLst>
          </p:cNvPr>
          <p:cNvSpPr>
            <a:spLocks noGrp="1"/>
          </p:cNvSpPr>
          <p:nvPr>
            <p:ph type="title"/>
          </p:nvPr>
        </p:nvSpPr>
        <p:spPr>
          <a:xfrm>
            <a:off x="3575908" y="249851"/>
            <a:ext cx="4484521" cy="961813"/>
          </a:xfrm>
        </p:spPr>
        <p:txBody>
          <a:bodyPr anchor="b">
            <a:noAutofit/>
          </a:bodyPr>
          <a:lstStyle/>
          <a:p>
            <a:r>
              <a:rPr lang="en-US" sz="4000" b="1" dirty="0">
                <a:solidFill>
                  <a:srgbClr val="0066B3"/>
                </a:solidFill>
              </a:rPr>
              <a:t>We use water for….</a:t>
            </a:r>
          </a:p>
        </p:txBody>
      </p:sp>
      <p:pic>
        <p:nvPicPr>
          <p:cNvPr id="6" name="Picture 5">
            <a:extLst>
              <a:ext uri="{FF2B5EF4-FFF2-40B4-BE49-F238E27FC236}">
                <a16:creationId xmlns:a16="http://schemas.microsoft.com/office/drawing/2014/main" id="{ABF34621-5D6E-4A3D-80B0-B773B4FFC241}"/>
              </a:ext>
            </a:extLst>
          </p:cNvPr>
          <p:cNvPicPr>
            <a:picLocks noChangeAspect="1"/>
          </p:cNvPicPr>
          <p:nvPr/>
        </p:nvPicPr>
        <p:blipFill>
          <a:blip r:embed="rId6"/>
          <a:stretch>
            <a:fillRect/>
          </a:stretch>
        </p:blipFill>
        <p:spPr>
          <a:xfrm>
            <a:off x="2519524" y="58367"/>
            <a:ext cx="1048603" cy="1353429"/>
          </a:xfrm>
          <a:prstGeom prst="rect">
            <a:avLst/>
          </a:prstGeom>
        </p:spPr>
      </p:pic>
    </p:spTree>
    <p:extLst>
      <p:ext uri="{BB962C8B-B14F-4D97-AF65-F5344CB8AC3E}">
        <p14:creationId xmlns:p14="http://schemas.microsoft.com/office/powerpoint/2010/main" val="16255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7F265E-E490-4390-BC51-783308FB81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159" y="0"/>
            <a:ext cx="9906000" cy="6858000"/>
          </a:xfrm>
          <a:prstGeom prst="rect">
            <a:avLst/>
          </a:prstGeom>
        </p:spPr>
      </p:pic>
      <p:sp>
        <p:nvSpPr>
          <p:cNvPr id="7" name="TextBox 6">
            <a:extLst>
              <a:ext uri="{FF2B5EF4-FFF2-40B4-BE49-F238E27FC236}">
                <a16:creationId xmlns:a16="http://schemas.microsoft.com/office/drawing/2014/main" id="{7803B1E8-E7F1-4825-BB83-1475BDF4A498}"/>
              </a:ext>
            </a:extLst>
          </p:cNvPr>
          <p:cNvSpPr txBox="1"/>
          <p:nvPr/>
        </p:nvSpPr>
        <p:spPr>
          <a:xfrm>
            <a:off x="6934200" y="1524000"/>
            <a:ext cx="12192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6F552D45-F480-4464-A2E8-F8F6F1F6918E}"/>
              </a:ext>
            </a:extLst>
          </p:cNvPr>
          <p:cNvSpPr txBox="1"/>
          <p:nvPr/>
        </p:nvSpPr>
        <p:spPr>
          <a:xfrm>
            <a:off x="3200400" y="3657600"/>
            <a:ext cx="10668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E4EAAADB-074D-4714-AFA1-EB5F92780372}"/>
              </a:ext>
            </a:extLst>
          </p:cNvPr>
          <p:cNvSpPr txBox="1"/>
          <p:nvPr/>
        </p:nvSpPr>
        <p:spPr>
          <a:xfrm>
            <a:off x="2667000" y="2286000"/>
            <a:ext cx="12954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10F788F8-D56E-4F05-8214-73DA175D9009}"/>
              </a:ext>
            </a:extLst>
          </p:cNvPr>
          <p:cNvSpPr txBox="1"/>
          <p:nvPr/>
        </p:nvSpPr>
        <p:spPr>
          <a:xfrm>
            <a:off x="4572000" y="652046"/>
            <a:ext cx="13716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2975E066-A892-46BF-9983-AD9C12389EDB}"/>
              </a:ext>
            </a:extLst>
          </p:cNvPr>
          <p:cNvSpPr txBox="1"/>
          <p:nvPr/>
        </p:nvSpPr>
        <p:spPr>
          <a:xfrm>
            <a:off x="9448800" y="482769"/>
            <a:ext cx="5334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B42C29D1-11A3-4BDA-B892-313958F41DD9}"/>
              </a:ext>
            </a:extLst>
          </p:cNvPr>
          <p:cNvSpPr txBox="1"/>
          <p:nvPr/>
        </p:nvSpPr>
        <p:spPr>
          <a:xfrm>
            <a:off x="5715000" y="4495800"/>
            <a:ext cx="1295401" cy="338554"/>
          </a:xfrm>
          <a:prstGeom prst="rect">
            <a:avLst/>
          </a:prstGeom>
          <a:solidFill>
            <a:schemeClr val="tx1">
              <a:lumMod val="75000"/>
              <a:lumOff val="2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61C02973-AB32-42AA-B754-56C831818EA0}"/>
              </a:ext>
            </a:extLst>
          </p:cNvPr>
          <p:cNvSpPr txBox="1"/>
          <p:nvPr/>
        </p:nvSpPr>
        <p:spPr>
          <a:xfrm>
            <a:off x="4413614" y="3176826"/>
            <a:ext cx="4958986" cy="86177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a:ln>
                  <a:noFill/>
                </a:ln>
                <a:solidFill>
                  <a:prstClr val="black"/>
                </a:solidFill>
                <a:effectLst/>
                <a:uLnTx/>
                <a:uFillTx/>
                <a:latin typeface="Calibri"/>
                <a:ea typeface="+mn-ea"/>
                <a:cs typeface="+mn-cs"/>
              </a:rPr>
              <a:t>THE WATER CYCLE</a:t>
            </a:r>
            <a:endParaRPr kumimoji="0" lang="en-CA" sz="5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074B1851-BA55-4181-92A9-404235F6D937}"/>
              </a:ext>
            </a:extLst>
          </p:cNvPr>
          <p:cNvSpPr txBox="1"/>
          <p:nvPr/>
        </p:nvSpPr>
        <p:spPr>
          <a:xfrm>
            <a:off x="9463668" y="466774"/>
            <a:ext cx="503664" cy="338554"/>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Sun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060D890C-39C9-43D5-8D62-C1B425A4ECF3}"/>
              </a:ext>
            </a:extLst>
          </p:cNvPr>
          <p:cNvSpPr txBox="1"/>
          <p:nvPr/>
        </p:nvSpPr>
        <p:spPr>
          <a:xfrm>
            <a:off x="5714568" y="4495800"/>
            <a:ext cx="126515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Lake Ontario</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77E6047F-FA30-46D3-BC37-15431BB4408B}"/>
              </a:ext>
            </a:extLst>
          </p:cNvPr>
          <p:cNvSpPr txBox="1"/>
          <p:nvPr/>
        </p:nvSpPr>
        <p:spPr>
          <a:xfrm>
            <a:off x="2667000" y="2286000"/>
            <a:ext cx="1273297"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Precipitation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69EC2152-CCE1-4846-B992-96E8AD005EDA}"/>
              </a:ext>
            </a:extLst>
          </p:cNvPr>
          <p:cNvSpPr txBox="1"/>
          <p:nvPr/>
        </p:nvSpPr>
        <p:spPr>
          <a:xfrm>
            <a:off x="4577325" y="660305"/>
            <a:ext cx="136095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Condensation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0AF25876-B8AE-4556-A23A-634CEBB226FD}"/>
              </a:ext>
            </a:extLst>
          </p:cNvPr>
          <p:cNvSpPr txBox="1"/>
          <p:nvPr/>
        </p:nvSpPr>
        <p:spPr>
          <a:xfrm>
            <a:off x="6947942" y="1524000"/>
            <a:ext cx="1205459"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Evaporation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682C5ED5-9F7A-48DE-81A0-23E7B2ACC680}"/>
              </a:ext>
            </a:extLst>
          </p:cNvPr>
          <p:cNvSpPr txBox="1"/>
          <p:nvPr/>
        </p:nvSpPr>
        <p:spPr>
          <a:xfrm>
            <a:off x="3320638" y="3645725"/>
            <a:ext cx="763351"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Runoff</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41466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83A5C14-ED91-4CD1-809E-D29FF97C9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useBgFill="1">
        <p:nvSpPr>
          <p:cNvPr id="9" name="Freeform: Shape 8">
            <a:extLst>
              <a:ext uri="{FF2B5EF4-FFF2-40B4-BE49-F238E27FC236}">
                <a16:creationId xmlns:a16="http://schemas.microsoft.com/office/drawing/2014/main" id="{56065185-5C34-4F86-AA96-AA4D065B0E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01600" sx="102000" sy="102000" algn="ctr"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CAE61C9F-75EB-4ED3-8697-C0BEC8A33858}"/>
              </a:ext>
            </a:extLst>
          </p:cNvPr>
          <p:cNvGrpSpPr/>
          <p:nvPr/>
        </p:nvGrpSpPr>
        <p:grpSpPr>
          <a:xfrm>
            <a:off x="1114426" y="10"/>
            <a:ext cx="9963149" cy="6857990"/>
            <a:chOff x="1114426" y="10"/>
            <a:chExt cx="9963149" cy="6857990"/>
          </a:xfrm>
        </p:grpSpPr>
        <p:pic>
          <p:nvPicPr>
            <p:cNvPr id="2" name="Picture 1">
              <a:extLst>
                <a:ext uri="{FF2B5EF4-FFF2-40B4-BE49-F238E27FC236}">
                  <a16:creationId xmlns:a16="http://schemas.microsoft.com/office/drawing/2014/main" id="{E35C72DA-FC9E-49A6-9A4E-EE4BAC7BCF60}"/>
                </a:ext>
              </a:extLst>
            </p:cNvPr>
            <p:cNvPicPr>
              <a:picLocks noChangeAspect="1"/>
            </p:cNvPicPr>
            <p:nvPr/>
          </p:nvPicPr>
          <p:blipFill rotWithShape="1">
            <a:blip r:embed="rId3"/>
            <a:srcRect t="14847" r="1" b="435"/>
            <a:stretch/>
          </p:blipFill>
          <p:spPr>
            <a:xfrm>
              <a:off x="1114426" y="10"/>
              <a:ext cx="9963149" cy="6857990"/>
            </a:xfrm>
            <a:custGeom>
              <a:avLst/>
              <a:gdLst/>
              <a:ahLst/>
              <a:cxnLst/>
              <a:rect l="l" t="t" r="r" b="b"/>
              <a:pathLst>
                <a:path w="9948672" h="6858000">
                  <a:moveTo>
                    <a:pt x="1593452" y="0"/>
                  </a:moveTo>
                  <a:lnTo>
                    <a:pt x="8355220" y="0"/>
                  </a:lnTo>
                  <a:lnTo>
                    <a:pt x="8491722" y="130333"/>
                  </a:lnTo>
                  <a:cubicBezTo>
                    <a:pt x="9391900" y="1031820"/>
                    <a:pt x="9948672" y="2277214"/>
                    <a:pt x="9948672" y="3652838"/>
                  </a:cubicBezTo>
                  <a:cubicBezTo>
                    <a:pt x="9948672" y="4856509"/>
                    <a:pt x="9522393" y="5960473"/>
                    <a:pt x="8812775" y="6821583"/>
                  </a:cubicBezTo>
                  <a:lnTo>
                    <a:pt x="8781276" y="6858000"/>
                  </a:lnTo>
                  <a:lnTo>
                    <a:pt x="1167397" y="6858000"/>
                  </a:lnTo>
                  <a:lnTo>
                    <a:pt x="1135897" y="6821583"/>
                  </a:lnTo>
                  <a:cubicBezTo>
                    <a:pt x="426279" y="5960473"/>
                    <a:pt x="0" y="4856509"/>
                    <a:pt x="0" y="3652838"/>
                  </a:cubicBezTo>
                  <a:cubicBezTo>
                    <a:pt x="0" y="2277214"/>
                    <a:pt x="556772" y="1031820"/>
                    <a:pt x="1456950" y="130333"/>
                  </a:cubicBezTo>
                  <a:close/>
                </a:path>
              </a:pathLst>
            </a:custGeom>
          </p:spPr>
        </p:pic>
        <p:sp>
          <p:nvSpPr>
            <p:cNvPr id="4" name="TextBox 3">
              <a:extLst>
                <a:ext uri="{FF2B5EF4-FFF2-40B4-BE49-F238E27FC236}">
                  <a16:creationId xmlns:a16="http://schemas.microsoft.com/office/drawing/2014/main" id="{6756F3B8-3CCB-4675-A6F1-1AA2D679B1EC}"/>
                </a:ext>
              </a:extLst>
            </p:cNvPr>
            <p:cNvSpPr txBox="1"/>
            <p:nvPr/>
          </p:nvSpPr>
          <p:spPr>
            <a:xfrm>
              <a:off x="4953000" y="1752600"/>
              <a:ext cx="1905000" cy="224676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0066B3"/>
                  </a:solidFill>
                  <a:effectLst/>
                  <a:uLnTx/>
                  <a:uFillTx/>
                  <a:latin typeface="Calibri"/>
                  <a:ea typeface="+mn-ea"/>
                  <a:cs typeface="+mn-cs"/>
                </a:rPr>
                <a:t>The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0066B3"/>
                  </a:solidFill>
                  <a:effectLst/>
                  <a:uLnTx/>
                  <a:uFillTx/>
                  <a:latin typeface="Calibri"/>
                  <a:ea typeface="+mn-ea"/>
                  <a:cs typeface="+mn-cs"/>
                </a:rPr>
                <a:t>Human Water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0066B3"/>
                  </a:solidFill>
                  <a:effectLst/>
                  <a:uLnTx/>
                  <a:uFillTx/>
                  <a:latin typeface="Calibri"/>
                  <a:ea typeface="+mn-ea"/>
                  <a:cs typeface="+mn-cs"/>
                </a:rPr>
                <a:t>Cycle</a:t>
              </a:r>
              <a:endParaRPr kumimoji="0" lang="en-CA" sz="3500" b="1" i="0" u="none" strike="noStrike" kern="1200" cap="none" spc="0" normalizeH="0" baseline="0" noProof="0" dirty="0">
                <a:ln>
                  <a:noFill/>
                </a:ln>
                <a:solidFill>
                  <a:srgbClr val="0066B3"/>
                </a:solidFill>
                <a:effectLst/>
                <a:uLnTx/>
                <a:uFillTx/>
                <a:latin typeface="Calibri"/>
                <a:ea typeface="+mn-ea"/>
                <a:cs typeface="+mn-cs"/>
              </a:endParaRPr>
            </a:p>
          </p:txBody>
        </p:sp>
      </p:grpSp>
    </p:spTree>
    <p:extLst>
      <p:ext uri="{BB962C8B-B14F-4D97-AF65-F5344CB8AC3E}">
        <p14:creationId xmlns:p14="http://schemas.microsoft.com/office/powerpoint/2010/main" val="2564595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Water Cycle - Blazer Fresh  GoNoodle.wmv">
            <a:hlinkClick r:id="" action="ppaction://media"/>
          </p:cNvPr>
          <p:cNvPicPr>
            <a:picLocks noGrp="1" noChangeAspect="1"/>
          </p:cNvPicPr>
          <p:nvPr>
            <p:ph idx="1"/>
            <a:videoFile r:link="rId1"/>
            <p:extLst>
              <p:ext uri="{DAA4B4D4-6D71-4841-9C94-3DE7FCFB9230}">
                <p14:media xmlns:p14="http://schemas.microsoft.com/office/powerpoint/2010/main" r:embed="rId2">
                  <p14:trim st="6802" end="51909"/>
                  <p14:fade in="250"/>
                </p14:media>
              </p:ext>
            </p:extLst>
          </p:nvPr>
        </p:nvPicPr>
        <p:blipFill>
          <a:blip r:embed="rId5"/>
          <a:stretch>
            <a:fillRect/>
          </a:stretch>
        </p:blipFill>
        <p:spPr>
          <a:xfrm>
            <a:off x="1752601" y="1066801"/>
            <a:ext cx="8745415" cy="4918851"/>
          </a:xfrm>
        </p:spPr>
      </p:pic>
    </p:spTree>
    <p:extLst>
      <p:ext uri="{BB962C8B-B14F-4D97-AF65-F5344CB8AC3E}">
        <p14:creationId xmlns:p14="http://schemas.microsoft.com/office/powerpoint/2010/main" val="333542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94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p:txBody>
          <a:bodyPr>
            <a:normAutofit/>
          </a:bodyPr>
          <a:lstStyle/>
          <a:p>
            <a:r>
              <a:rPr lang="en-US" sz="4500" dirty="0"/>
              <a:t>Dew’s Water Adventure </a:t>
            </a:r>
            <a:endParaRPr lang="en-CA" sz="4500" dirty="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E67F9D6A-E405-4282-BC14-D7092C7C3A4C}"/>
              </a:ext>
            </a:extLst>
          </p:cNvPr>
          <p:cNvSpPr/>
          <p:nvPr/>
        </p:nvSpPr>
        <p:spPr>
          <a:xfrm>
            <a:off x="1231494" y="2206396"/>
            <a:ext cx="4948644"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500" b="1" i="0" u="none" strike="noStrike" kern="1200" cap="none" spc="0" normalizeH="0" baseline="0" noProof="0" dirty="0">
                <a:ln>
                  <a:noFill/>
                </a:ln>
                <a:solidFill>
                  <a:srgbClr val="0066B3"/>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https://peelregion.vids.io/videos/ac9cd9b41d19e1c225/dews-water-adventure</a:t>
            </a:r>
            <a:endParaRPr kumimoji="0" lang="en-CA" sz="3500" b="1" i="0" u="none" strike="noStrike" kern="1200" cap="none" spc="0" normalizeH="0" baseline="0" noProof="0" dirty="0">
              <a:ln>
                <a:noFill/>
              </a:ln>
              <a:solidFill>
                <a:srgbClr val="0066B3"/>
              </a:solidFill>
              <a:effectLst/>
              <a:uLnTx/>
              <a:uFillTx/>
              <a:latin typeface="Calibri"/>
              <a:ea typeface="+mn-ea"/>
              <a:cs typeface="+mn-cs"/>
            </a:endParaRPr>
          </a:p>
        </p:txBody>
      </p:sp>
    </p:spTree>
    <p:extLst>
      <p:ext uri="{BB962C8B-B14F-4D97-AF65-F5344CB8AC3E}">
        <p14:creationId xmlns:p14="http://schemas.microsoft.com/office/powerpoint/2010/main" val="3174066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a:xfrm>
            <a:off x="609600" y="274638"/>
            <a:ext cx="10690572" cy="1143000"/>
          </a:xfrm>
        </p:spPr>
        <p:txBody>
          <a:bodyPr>
            <a:normAutofit/>
          </a:bodyPr>
          <a:lstStyle/>
          <a:p>
            <a:r>
              <a:rPr lang="en-US" sz="4500" dirty="0"/>
              <a:t>Dew’s Wastewater Adventure </a:t>
            </a:r>
            <a:endParaRPr lang="en-CA" sz="4500" dirty="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66AACF0C-C5BB-4F4B-B540-EB76E19E831C}"/>
              </a:ext>
            </a:extLst>
          </p:cNvPr>
          <p:cNvSpPr/>
          <p:nvPr/>
        </p:nvSpPr>
        <p:spPr>
          <a:xfrm>
            <a:off x="1397548" y="2206396"/>
            <a:ext cx="4927051"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500" b="1" i="0" u="none" strike="noStrike" kern="1200" cap="none" spc="0" normalizeH="0" baseline="0" noProof="0" dirty="0">
                <a:ln>
                  <a:noFill/>
                </a:ln>
                <a:solidFill>
                  <a:srgbClr val="0066B3"/>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https://peelregion.vids.io/videos/069cd6b81717e3c58f/dews-wastewater-adventure</a:t>
            </a:r>
            <a:endParaRPr kumimoji="0" lang="en-CA" sz="3500" b="1" i="0" u="none" strike="noStrike" kern="1200" cap="none" spc="0" normalizeH="0" baseline="0" noProof="0" dirty="0">
              <a:ln>
                <a:noFill/>
              </a:ln>
              <a:solidFill>
                <a:srgbClr val="0066B3"/>
              </a:solidFill>
              <a:effectLst/>
              <a:uLnTx/>
              <a:uFillTx/>
              <a:latin typeface="Calibri"/>
              <a:ea typeface="+mn-ea"/>
              <a:cs typeface="+mn-cs"/>
            </a:endParaRPr>
          </a:p>
        </p:txBody>
      </p:sp>
    </p:spTree>
    <p:extLst>
      <p:ext uri="{BB962C8B-B14F-4D97-AF65-F5344CB8AC3E}">
        <p14:creationId xmlns:p14="http://schemas.microsoft.com/office/powerpoint/2010/main" val="1044536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6B3">
            <a:alpha val="95000"/>
          </a:srgb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 name="Picture 19">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itle 1">
            <a:extLst>
              <a:ext uri="{FF2B5EF4-FFF2-40B4-BE49-F238E27FC236}">
                <a16:creationId xmlns:a16="http://schemas.microsoft.com/office/drawing/2014/main" id="{9FB80DC9-C348-4360-BE4C-888C3848DD56}"/>
              </a:ext>
            </a:extLst>
          </p:cNvPr>
          <p:cNvSpPr>
            <a:spLocks noGrp="1"/>
          </p:cNvSpPr>
          <p:nvPr>
            <p:ph type="title"/>
          </p:nvPr>
        </p:nvSpPr>
        <p:spPr>
          <a:xfrm>
            <a:off x="5731202" y="1524000"/>
            <a:ext cx="6300755" cy="3703319"/>
          </a:xfrm>
          <a:noFill/>
        </p:spPr>
        <p:txBody>
          <a:bodyPr vert="horz" lIns="91440" tIns="45720" rIns="91440" bIns="45720" rtlCol="0" anchor="b">
            <a:normAutofit fontScale="90000"/>
          </a:bodyPr>
          <a:lstStyle/>
          <a:p>
            <a:pPr algn="ctr" defTabSz="914400">
              <a:lnSpc>
                <a:spcPct val="90000"/>
              </a:lnSpc>
            </a:pPr>
            <a:r>
              <a:rPr lang="en-US" sz="7500" dirty="0">
                <a:solidFill>
                  <a:schemeClr val="tx1"/>
                </a:solidFill>
              </a:rPr>
              <a:t>Did you know?</a:t>
            </a:r>
            <a:br>
              <a:rPr lang="en-US" sz="7500" dirty="0">
                <a:solidFill>
                  <a:schemeClr val="tx1"/>
                </a:solidFill>
              </a:rPr>
            </a:br>
            <a:br>
              <a:rPr lang="en-US" sz="7500" dirty="0">
                <a:solidFill>
                  <a:schemeClr val="tx1"/>
                </a:solidFill>
              </a:rPr>
            </a:br>
            <a:r>
              <a:rPr lang="en-US" sz="6000" dirty="0"/>
              <a:t>Our bodies are </a:t>
            </a:r>
            <a:br>
              <a:rPr lang="en-US" sz="6000" dirty="0"/>
            </a:br>
            <a:r>
              <a:rPr lang="en-US" sz="6000" dirty="0"/>
              <a:t>made up of 60% Water</a:t>
            </a:r>
          </a:p>
        </p:txBody>
      </p:sp>
      <p:pic>
        <p:nvPicPr>
          <p:cNvPr id="3" name="Picture 2" descr="A picture containing clock&#10;&#10;Description automatically generated">
            <a:extLst>
              <a:ext uri="{FF2B5EF4-FFF2-40B4-BE49-F238E27FC236}">
                <a16:creationId xmlns:a16="http://schemas.microsoft.com/office/drawing/2014/main" id="{393FF3C7-70E7-4F28-B120-B652E321A78C}"/>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90600" y="401473"/>
            <a:ext cx="2209800" cy="6424996"/>
          </a:xfrm>
          <a:prstGeom prst="rect">
            <a:avLst/>
          </a:prstGeom>
        </p:spPr>
      </p:pic>
      <p:sp>
        <p:nvSpPr>
          <p:cNvPr id="4" name="TextBox 3">
            <a:extLst>
              <a:ext uri="{FF2B5EF4-FFF2-40B4-BE49-F238E27FC236}">
                <a16:creationId xmlns:a16="http://schemas.microsoft.com/office/drawing/2014/main" id="{8E5202FD-3155-482F-BFC1-304B5D216416}"/>
              </a:ext>
            </a:extLst>
          </p:cNvPr>
          <p:cNvSpPr txBox="1"/>
          <p:nvPr/>
        </p:nvSpPr>
        <p:spPr>
          <a:xfrm>
            <a:off x="1329672" y="6450237"/>
            <a:ext cx="1354628" cy="246221"/>
          </a:xfrm>
          <a:prstGeom prst="rect">
            <a:avLst/>
          </a:prstGeom>
          <a:noFill/>
        </p:spPr>
        <p:txBody>
          <a:bodyPr wrap="square" rtlCol="0">
            <a:spAutoFit/>
          </a:bodyPr>
          <a:lstStyle/>
          <a:p>
            <a:r>
              <a:rPr lang="en-CA" sz="500" dirty="0">
                <a:hlinkClick r:id="rId5" tooltip="https://commons.wikimedia.org/wiki/File:Bodywater.svg"/>
              </a:rPr>
              <a:t>This Photo</a:t>
            </a:r>
            <a:r>
              <a:rPr lang="en-CA" sz="500" dirty="0"/>
              <a:t> by Unknown Author is licensed under </a:t>
            </a:r>
            <a:r>
              <a:rPr lang="en-CA" sz="500" dirty="0">
                <a:hlinkClick r:id="rId6" tooltip="https://creativecommons.org/licenses/by-sa/3.0/"/>
              </a:rPr>
              <a:t>CC BY-SA</a:t>
            </a:r>
            <a:endParaRPr lang="en-CA" sz="500" dirty="0"/>
          </a:p>
        </p:txBody>
      </p:sp>
      <p:sp>
        <p:nvSpPr>
          <p:cNvPr id="5" name="TextBox 4">
            <a:extLst>
              <a:ext uri="{FF2B5EF4-FFF2-40B4-BE49-F238E27FC236}">
                <a16:creationId xmlns:a16="http://schemas.microsoft.com/office/drawing/2014/main" id="{241C6541-F08F-482D-865E-21CBF3FD7791}"/>
              </a:ext>
            </a:extLst>
          </p:cNvPr>
          <p:cNvSpPr txBox="1"/>
          <p:nvPr/>
        </p:nvSpPr>
        <p:spPr>
          <a:xfrm>
            <a:off x="2057400" y="2667000"/>
            <a:ext cx="762000" cy="384721"/>
          </a:xfrm>
          <a:prstGeom prst="rect">
            <a:avLst/>
          </a:prstGeom>
          <a:noFill/>
        </p:spPr>
        <p:txBody>
          <a:bodyPr wrap="square" rtlCol="0">
            <a:spAutoFit/>
          </a:bodyPr>
          <a:lstStyle/>
          <a:p>
            <a:r>
              <a:rPr lang="en-US" sz="1900" b="1" dirty="0"/>
              <a:t>60%</a:t>
            </a:r>
            <a:endParaRPr lang="en-CA" sz="1900" b="1" dirty="0"/>
          </a:p>
        </p:txBody>
      </p:sp>
    </p:spTree>
    <p:extLst>
      <p:ext uri="{BB962C8B-B14F-4D97-AF65-F5344CB8AC3E}">
        <p14:creationId xmlns:p14="http://schemas.microsoft.com/office/powerpoint/2010/main" val="266977049"/>
      </p:ext>
    </p:extLst>
  </p:cSld>
  <p:clrMapOvr>
    <a:masterClrMapping/>
  </p:clrMapOvr>
</p:sld>
</file>

<file path=ppt/theme/theme1.xml><?xml version="1.0" encoding="utf-8"?>
<a:theme xmlns:a="http://schemas.openxmlformats.org/drawingml/2006/main" name="1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2166</Words>
  <Application>Microsoft Office PowerPoint</Application>
  <PresentationFormat>Widescreen</PresentationFormat>
  <Paragraphs>218</Paragraphs>
  <Slides>12</Slides>
  <Notes>12</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Arial</vt:lpstr>
      <vt:lpstr>Arial Black</vt:lpstr>
      <vt:lpstr>Calibri</vt:lpstr>
      <vt:lpstr>Tiza</vt:lpstr>
      <vt:lpstr>1_Office Theme</vt:lpstr>
      <vt:lpstr>3_Office Theme</vt:lpstr>
      <vt:lpstr>2_Office Theme</vt:lpstr>
      <vt:lpstr>PowerPoint Presentation</vt:lpstr>
      <vt:lpstr>PowerPoint Presentation</vt:lpstr>
      <vt:lpstr>We use water for….</vt:lpstr>
      <vt:lpstr>PowerPoint Presentation</vt:lpstr>
      <vt:lpstr>PowerPoint Presentation</vt:lpstr>
      <vt:lpstr>PowerPoint Presentation</vt:lpstr>
      <vt:lpstr>Dew’s Water Adventure </vt:lpstr>
      <vt:lpstr>Dew’s Wastewater Adventure </vt:lpstr>
      <vt:lpstr>Did you know?  Our bodies are  made up of 60% Water</vt:lpstr>
      <vt:lpstr>PowerPoint Presentation</vt:lpstr>
      <vt:lpstr>Water Conservation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Andrade, Jennifer</dc:creator>
  <cp:lastModifiedBy>Andrade, Jennifer</cp:lastModifiedBy>
  <cp:revision>6</cp:revision>
  <dcterms:created xsi:type="dcterms:W3CDTF">2020-08-26T19:47:31Z</dcterms:created>
  <dcterms:modified xsi:type="dcterms:W3CDTF">2020-10-13T19:03:17Z</dcterms:modified>
</cp:coreProperties>
</file>