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1"/>
  </p:notesMasterIdLst>
  <p:sldIdLst>
    <p:sldId id="286" r:id="rId5"/>
    <p:sldId id="429" r:id="rId6"/>
    <p:sldId id="430" r:id="rId7"/>
    <p:sldId id="330" r:id="rId8"/>
    <p:sldId id="319" r:id="rId9"/>
    <p:sldId id="433" r:id="rId10"/>
    <p:sldId id="320" r:id="rId11"/>
    <p:sldId id="321" r:id="rId12"/>
    <p:sldId id="332" r:id="rId13"/>
    <p:sldId id="323" r:id="rId14"/>
    <p:sldId id="324" r:id="rId15"/>
    <p:sldId id="431" r:id="rId16"/>
    <p:sldId id="325" r:id="rId17"/>
    <p:sldId id="432" r:id="rId18"/>
    <p:sldId id="326" r:id="rId19"/>
    <p:sldId id="327" r:id="rId20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vucci, Daniel" initials="SD" lastIdx="16" clrIdx="0">
    <p:extLst>
      <p:ext uri="{19B8F6BF-5375-455C-9EA6-DF929625EA0E}">
        <p15:presenceInfo xmlns:p15="http://schemas.microsoft.com/office/powerpoint/2012/main" userId="S::daniel.salvucci@peelregion.ca::badba2da-8c55-42e6-a0ae-bb722d814c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B3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2" autoAdjust="0"/>
    <p:restoredTop sz="46776" autoAdjust="0"/>
  </p:normalViewPr>
  <p:slideViewPr>
    <p:cSldViewPr>
      <p:cViewPr varScale="1">
        <p:scale>
          <a:sx n="51" d="100"/>
          <a:sy n="51" d="100"/>
        </p:scale>
        <p:origin x="3060" y="66"/>
      </p:cViewPr>
      <p:guideLst>
        <p:guide orient="horz" pos="2160"/>
        <p:guide pos="384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D58C7DAD-43E4-4DB2-9422-FD603E2BF870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57200" y="719138"/>
            <a:ext cx="64008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CA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FE69863A-92E3-41C0-BC2C-B542D3B1EE80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77477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CwpHMPH-WbM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eelregion.vids.io/videos/ac9cd9b41d19e1c225/dews-water-adventure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19138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83265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483265">
                <a:defRPr/>
              </a:pPr>
              <a:t>1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Wasting</a:t>
            </a:r>
            <a:r>
              <a:rPr lang="en-US" baseline="0" dirty="0"/>
              <a:t>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When washing hands, we should always turn off the taps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520216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When brushing teeth, we should always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728350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students that we can save water using a bucket when washing cars, instead of having the hose running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9458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During the warmer months, we can save water by not always using a garden hose to water flowers and lawns all the time </a:t>
            </a:r>
            <a:endParaRPr lang="en-CA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endParaRPr lang="en-CA" b="0" dirty="0"/>
          </a:p>
          <a:p>
            <a:pPr marL="483265" lvl="1" defTabSz="966529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38220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students to ask their parents/guardians to always check for household leaks to save water</a:t>
            </a:r>
            <a:endParaRPr lang="en-CA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endParaRPr lang="en-CA" b="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Discussion Questions after the game: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are some ways we can conserve water at school and at home? (conserve means to save and protect for future generations to enjoy)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does saving water and wasting water mean?</a:t>
            </a:r>
          </a:p>
          <a:p>
            <a:pPr marL="483265" lvl="1"/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04655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 b="1" dirty="0"/>
              <a:t>Teacher Note:</a:t>
            </a:r>
            <a:endParaRPr lang="en-US" sz="100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Before watching video with class, ask students the following: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Ask the students - What happens to the water after we use it at school and at home?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Brainstorm with the class, then watch the video to find out, and then answer what you learned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US" sz="110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100" dirty="0"/>
              <a:t>Link to TVO Video: ‘Where does our Water go when I flush the toilets?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Please click on the link on the slide to get to the video 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00" dirty="0"/>
              <a:t>https://www.tvokids.com/preschool/now-you-know-kindergarten/videos/toilets  </a:t>
            </a:r>
          </a:p>
          <a:p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b="1" dirty="0"/>
              <a:t>Answer</a:t>
            </a:r>
            <a:r>
              <a:rPr lang="en-CA" dirty="0"/>
              <a:t>: All that water goes down the pipes in our homes/school,  travels in underground pipes and ends up in a place called the wastewater treatment plant that cleans all that water before sending it back to the Lake </a:t>
            </a:r>
          </a:p>
          <a:p>
            <a:pPr lvl="0"/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Why is it important that we clean the water we use?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Why should everyone be careful of what they pour down the sink or toilet?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8081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Classroom Water Promise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I will turn off the tap when washing my hands at school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Have all students sign off on the pledge and hang beside the classroom sink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Home Water Promise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I will turn off the tap when brushing my teeth at home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CA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Wrap up the lesson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Ask students what they learned during this lesson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Explore Water worksheet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16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2274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z="900" b="1" dirty="0"/>
              <a:t>Teacher Note:</a:t>
            </a:r>
            <a:r>
              <a:rPr lang="en-CA" sz="900" dirty="0"/>
              <a:t> 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(Click-1) </a:t>
            </a:r>
            <a:r>
              <a:rPr lang="en-CA" sz="900" dirty="0"/>
              <a:t>Ask students - What city or town do they live in?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Let students know the city or town they mentioned is part of a larger area that is called the Region of Peel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Region of Peel includes the Town of Caledon and 2 cities – City of Brampton and City of Mississauga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Some of the programs and services that the Region of Peel provides to our communities includes:</a:t>
            </a:r>
            <a:endParaRPr lang="en-CA" sz="90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(Click-2) </a:t>
            </a:r>
            <a:r>
              <a:rPr lang="en-CA" sz="900" dirty="0"/>
              <a:t>Recycling, organics and garbage collection and disposal;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(Click-3) </a:t>
            </a:r>
            <a:r>
              <a:rPr lang="en-CA" sz="900" dirty="0"/>
              <a:t>Maintenance Regional roads, including snowploughing in the winter and paving in the summer;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(Click-4) </a:t>
            </a:r>
            <a:r>
              <a:rPr lang="en-CA" sz="900" dirty="0"/>
              <a:t>Paramedics (ambulance)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(Click-5) </a:t>
            </a:r>
            <a:r>
              <a:rPr lang="en-CA" sz="900" dirty="0"/>
              <a:t>Police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sz="900" b="1" dirty="0"/>
              <a:t>(Click 6+7) Providing safe clean water to drink and cleaning the dirty water when you’re done</a:t>
            </a:r>
          </a:p>
          <a:p>
            <a:pPr marL="483265" lvl="1" defTabSz="966529">
              <a:defRPr/>
            </a:pPr>
            <a:endParaRPr lang="en-CA" sz="900" b="1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900" dirty="0"/>
              <a:t>Today, we are going to learn about how water is important to all living things, and how we use water everyday at school and at home</a:t>
            </a:r>
          </a:p>
          <a:p>
            <a:endParaRPr lang="en-CA" sz="9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2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50" b="1" dirty="0"/>
              <a:t>Teacher Note:</a:t>
            </a:r>
            <a:endParaRPr lang="en-US" sz="105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sz="1050" b="0" dirty="0"/>
              <a:t>Ask students: Why do they think water is important? </a:t>
            </a:r>
          </a:p>
          <a:p>
            <a:pPr marL="362448" indent="-362448">
              <a:buFont typeface="Arial" panose="020B0604020202020204" pitchFamily="34" charset="0"/>
              <a:buChar char="•"/>
            </a:pPr>
            <a:r>
              <a:rPr lang="en-CA" sz="1050" b="1" dirty="0"/>
              <a:t>Answer: All living things needs water to live:</a:t>
            </a:r>
          </a:p>
          <a:p>
            <a:pPr lvl="1"/>
            <a:r>
              <a:rPr lang="en-CA" sz="1050" dirty="0"/>
              <a:t>humans</a:t>
            </a:r>
          </a:p>
          <a:p>
            <a:pPr lvl="1"/>
            <a:r>
              <a:rPr lang="en-CA" sz="1050" dirty="0"/>
              <a:t>animals </a:t>
            </a:r>
          </a:p>
          <a:p>
            <a:pPr lvl="1"/>
            <a:r>
              <a:rPr lang="en-CA" sz="1050" dirty="0"/>
              <a:t>our pets </a:t>
            </a:r>
          </a:p>
          <a:p>
            <a:pPr lvl="1"/>
            <a:r>
              <a:rPr lang="en-CA" sz="1050" dirty="0"/>
              <a:t>plants</a:t>
            </a:r>
          </a:p>
          <a:p>
            <a:pPr lvl="1"/>
            <a:r>
              <a:rPr lang="en-CA" sz="1050" dirty="0"/>
              <a:t>flowers</a:t>
            </a:r>
          </a:p>
          <a:p>
            <a:pPr lvl="1"/>
            <a:r>
              <a:rPr lang="en-CA" sz="1050" dirty="0"/>
              <a:t>trees</a:t>
            </a:r>
          </a:p>
          <a:p>
            <a:pPr lvl="1"/>
            <a:r>
              <a:rPr lang="en-CA" sz="1050" dirty="0"/>
              <a:t>all the food that grows on farms 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endParaRPr lang="en-US" sz="1050" b="0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050" b="0" dirty="0"/>
              <a:t>Does anyone know where we get our water from? (Lake Ontario)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CA" sz="1050" dirty="0"/>
              <a:t>Brampton, Mississauga and Bolton get water from the lake. Other people in Caledon get water from wells, either on their own property, or that are owned by the Region</a:t>
            </a:r>
            <a:endParaRPr lang="en-US" sz="1050" b="0" dirty="0"/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sz="1050" b="0" dirty="0"/>
              <a:t>Water from Lake Ontario is fresh, which means that the water is not salty like the water in oceans and seas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sz="1050" b="0" dirty="0"/>
              <a:t>What season do you think people use more water?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sz="1050" b="0" dirty="0"/>
              <a:t>During summer months, people use more water to wash their cars, water their lawns and gardens, than during the winter months</a:t>
            </a:r>
            <a:endParaRPr lang="en-US" sz="1050" dirty="0"/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50" b="0" dirty="0"/>
              <a:t>What would happen if Lake Ontario ran out of water?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sz="1050" b="0" dirty="0"/>
              <a:t>Have students share their thoughts </a:t>
            </a:r>
          </a:p>
          <a:p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3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5346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**</a:t>
            </a:r>
            <a:r>
              <a:rPr lang="en-US" b="0" dirty="0"/>
              <a:t>This activity may require 10-15 minutes to complete with the class**</a:t>
            </a:r>
          </a:p>
          <a:p>
            <a:endParaRPr lang="en-US" dirty="0"/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We use Water for….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Discuss this with the class ways they use water at home and at school. Record student answers on chart paper or board</a:t>
            </a:r>
          </a:p>
          <a:p>
            <a:pPr marL="664488" lvl="1" indent="-181225" defTabSz="966529">
              <a:buFont typeface="Arial" panose="020B0604020202020204" pitchFamily="34" charset="0"/>
              <a:buChar char="•"/>
              <a:defRPr/>
            </a:pPr>
            <a:r>
              <a:rPr lang="en-US" dirty="0"/>
              <a:t>Let’s get the students to count together how many ways they use water</a:t>
            </a:r>
          </a:p>
          <a:p>
            <a:r>
              <a:rPr lang="en-US" b="1" dirty="0"/>
              <a:t>Examples: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dirty="0"/>
              <a:t>At School: 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washing our hands, drinking water, using the washroom-flushing the toilets, painting, watering our plants, water fountain in our school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b="1" dirty="0"/>
              <a:t>At Home: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drinking, taking a bath, using the washroom-flushing the toilet, brushing our teeth, washing our clothes-washing machine, washing our dishes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4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02774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529">
              <a:defRPr/>
            </a:pPr>
            <a:r>
              <a:rPr lang="en-US" b="0" dirty="0"/>
              <a:t>Sesame Street video: The Water Song </a:t>
            </a:r>
            <a:endParaRPr lang="en-CA" u="sng" dirty="0">
              <a:hlinkClick r:id="rId3"/>
            </a:endParaRPr>
          </a:p>
          <a:p>
            <a:pPr marL="181225" indent="-181225" defTabSz="966529">
              <a:buFont typeface="Arial" panose="020B0604020202020204" pitchFamily="34" charset="0"/>
              <a:buChar char="•"/>
              <a:defRPr/>
            </a:pPr>
            <a:r>
              <a:rPr lang="en-CA" u="sng" dirty="0">
                <a:hlinkClick r:id="rId3"/>
              </a:rPr>
              <a:t>https://www.youtube.com/watch?v=CwpHMPH-WbM</a:t>
            </a:r>
            <a:endParaRPr lang="en-US" u="sng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To play video: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Click the play button</a:t>
            </a:r>
          </a:p>
          <a:p>
            <a:endParaRPr lang="en-US" b="1" dirty="0"/>
          </a:p>
          <a:p>
            <a:r>
              <a:rPr lang="en-US" b="1" dirty="0"/>
              <a:t>Teacher Note: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Feel free to get the class up and dance/move along to the song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After the song, ask students if there were  any other uses of water that they didn’t think about already?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What are some examples that we use water that we didn’t see in the video?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Examples from the song include: </a:t>
            </a:r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CA" dirty="0"/>
              <a:t>(Laundry, pool, hose, well, canoe, sports, tub, floor, watering seeds, fishing, puddles, sailing, pets drinking water, ice/snow, brushing teeth, putting fires out)</a:t>
            </a:r>
          </a:p>
          <a:p>
            <a:endParaRPr lang="en-US" dirty="0"/>
          </a:p>
          <a:p>
            <a:r>
              <a:rPr lang="en-US" b="1" dirty="0"/>
              <a:t>Discuss with the class: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are some examples that we use water that you didn’t see in the video?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Discuss with the class why water is valuable and why we should not waste it, and also highlight that water is safe and a healthy beverage choice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5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232868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  <a:endParaRPr lang="en-US" dirty="0"/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CA" dirty="0"/>
              <a:t>Animated slides that will cover and explain water treatment</a:t>
            </a:r>
          </a:p>
          <a:p>
            <a:pPr marL="181225" marR="0" lvl="0" indent="-1812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/>
              <a:t>Please click on the link on the slide to get to the video </a:t>
            </a:r>
          </a:p>
          <a:p>
            <a:pPr marL="181225" marR="0" lvl="0" indent="-1812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CA" sz="1200" b="0" dirty="0">
                <a:solidFill>
                  <a:srgbClr val="0070C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https://peelregion.vids.io/videos/ac9cd9b41d19e1c225/dews-water-adventure</a:t>
            </a:r>
            <a:endParaRPr lang="en-CA" b="0" dirty="0">
              <a:solidFill>
                <a:srgbClr val="0070C0"/>
              </a:solidFill>
            </a:endParaRPr>
          </a:p>
          <a:p>
            <a:endParaRPr lang="en-CA" b="1" dirty="0"/>
          </a:p>
          <a:p>
            <a:r>
              <a:rPr lang="en-CA" b="1" dirty="0"/>
              <a:t>Discussion Questions</a:t>
            </a:r>
            <a:r>
              <a:rPr lang="en-CA" dirty="0"/>
              <a:t>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Why does water have to be treated before we use it?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CA" dirty="0"/>
              <a:t>The next few slides include a fun activity that will teach us about saving water</a:t>
            </a:r>
            <a:endParaRPr lang="en-CA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666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69863A-92E3-41C0-BC2C-B542D3B1EE80}" type="slidenum">
              <a:rPr kumimoji="0" lang="en-CA" sz="13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666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CA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4747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r>
              <a:rPr lang="en-US" b="1" dirty="0"/>
              <a:t>ACTIVITY: Saving Water – Wasting Water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Have all students stand up for this activity (be mindful of space around them to be able to move along with this activity)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Have the students look through the pictures of Dew Drop and describe what activity Dew Drop is doing in the image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If Dew Drop is saving water – get students to shrink into a small ball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If Dew Drop is wasting water – stretch your body and make an X to show how much water is getting wasted</a:t>
            </a:r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US" dirty="0"/>
              <a:t>Demonstrate the actions with the students and have them follow along before beginning the game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endParaRPr lang="en-US" b="1" dirty="0"/>
          </a:p>
          <a:p>
            <a:pPr marL="483265" lvl="1"/>
            <a:r>
              <a:rPr lang="en-US" b="1" dirty="0"/>
              <a:t>Discussion Questions: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What are some ways we can conserve water at school and at home?</a:t>
            </a:r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US" dirty="0"/>
              <a:t>Conserve means to save and protect for future generations to enjoy </a:t>
            </a:r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US" dirty="0"/>
              <a:t>Get answers from students </a:t>
            </a:r>
            <a:endParaRPr lang="en-CA" dirty="0"/>
          </a:p>
          <a:p>
            <a:pPr marL="1147753" lvl="2" indent="-181225">
              <a:buFont typeface="Arial" panose="020B0604020202020204" pitchFamily="34" charset="0"/>
              <a:buChar char="•"/>
            </a:pPr>
            <a:r>
              <a:rPr lang="en-CA" dirty="0"/>
              <a:t>Saving water and wasting water means…..</a:t>
            </a:r>
            <a:endParaRPr lang="en-US" dirty="0"/>
          </a:p>
          <a:p>
            <a:pPr marL="966529" lvl="2"/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7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83601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Saving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dirty="0"/>
              <a:t>Tell the students when washing hands to not let the water run, and turn off the tap 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8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4362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9463" y="1200150"/>
            <a:ext cx="5756275" cy="32385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Teacher Note:</a:t>
            </a:r>
          </a:p>
          <a:p>
            <a:pPr marL="181225" indent="-181225">
              <a:buFont typeface="Arial" panose="020B0604020202020204" pitchFamily="34" charset="0"/>
              <a:buChar char="•"/>
            </a:pPr>
            <a:r>
              <a:rPr lang="en-US" dirty="0"/>
              <a:t>Wasting water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Tell students to put tissues in the garbage or compost instead of flushing them down the toilet</a:t>
            </a:r>
          </a:p>
          <a:p>
            <a:pPr marL="664488" lvl="1" indent="-181225">
              <a:buFont typeface="Arial" panose="020B0604020202020204" pitchFamily="34" charset="0"/>
              <a:buChar char="•"/>
            </a:pPr>
            <a:r>
              <a:rPr lang="en-US" baseline="0" dirty="0"/>
              <a:t>Tell students to put disposable wipes in the garbage</a:t>
            </a:r>
            <a:endParaRPr lang="en-CA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529">
              <a:defRPr/>
            </a:pPr>
            <a:fld id="{B49CD871-587C-4F42-BE49-1C04AB97EE5F}" type="slidenum">
              <a:rPr lang="en-US">
                <a:solidFill>
                  <a:prstClr val="black"/>
                </a:solidFill>
                <a:latin typeface="Calibri"/>
              </a:rPr>
              <a:pPr defTabSz="966529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8375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392577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12968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06576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4734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483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2131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829" y="1600201"/>
            <a:ext cx="512904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227" y="1600201"/>
            <a:ext cx="526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8606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828" y="1535113"/>
            <a:ext cx="5104689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829" y="2174875"/>
            <a:ext cx="51046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485" y="1535113"/>
            <a:ext cx="5283916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485" y="2174875"/>
            <a:ext cx="52839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6701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247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3704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427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09923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5331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6844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4391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517952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399736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24051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630218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478893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542598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141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8827086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9445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837334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8747323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9570486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30693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008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none"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0623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1829" y="1600201"/>
            <a:ext cx="512904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81227" y="1600201"/>
            <a:ext cx="526923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697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1828" y="1535113"/>
            <a:ext cx="5104689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1829" y="2174875"/>
            <a:ext cx="5104689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8485" y="1535113"/>
            <a:ext cx="5283916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8485" y="2174875"/>
            <a:ext cx="52839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9022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7246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2640200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19523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00897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4869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36316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8014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23003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9719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43371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88266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48926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5F08C-803D-4F14-8C8F-210A5B941FC6}" type="datetimeFigureOut">
              <a:rPr lang="en-CA" smtClean="0"/>
              <a:t>2020-10-13</a:t>
            </a:fld>
            <a:endParaRPr lang="en-C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58ECD-31CB-499F-8267-02EFD9C479B6}" type="slidenum">
              <a:rPr lang="en-CA" smtClean="0"/>
              <a:t>‹#›</a:t>
            </a:fld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99519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829" y="274638"/>
            <a:ext cx="106905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256" y="1600201"/>
            <a:ext cx="107081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76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rgbClr val="0066B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0B06E-3B52-489D-A557-4A8F5F31C346}" type="datetimeFigureOut">
              <a:rPr lang="en-CA" smtClean="0"/>
              <a:t>2020-10-13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E5E4C-8F09-4C44-BDF3-C6B06885CA4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54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829" y="274638"/>
            <a:ext cx="106905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4256" y="1600201"/>
            <a:ext cx="1070814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058DA-9213-C348-8D03-D0ADBD216AC3}" type="datetimeFigureOut">
              <a:rPr lang="en-US" smtClean="0"/>
              <a:t>10/13/2020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F58B09-5FED-EE4D-AEDA-FB5EBA0FA7C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173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rgbClr val="0066B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peelregion.ca/enviroed" TargetMode="Externa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vokids.com/preschool/now-you-know-kindergarten/videos/toilets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Lake_Ontario_Park" TargetMode="External"/><Relationship Id="rId5" Type="http://schemas.openxmlformats.org/officeDocument/2006/relationships/image" Target="../media/image13.jpg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s://peelregion.vids.io/videos/ac9cd9b41d19e1c225/dews-water-adventure" TargetMode="External"/><Relationship Id="rId5" Type="http://schemas.microsoft.com/office/2007/relationships/hdphoto" Target="../media/hdphoto3.wdp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-rotated-K 10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" b="89991" l="4172" r="97974">
                        <a14:foregroundMark x1="74136" y1="6943" x2="55066" y2="5140"/>
                        <a14:foregroundMark x1="55066" y1="5140" x2="41597" y2="6763"/>
                        <a14:foregroundMark x1="41597" y1="6763" x2="27771" y2="13616"/>
                        <a14:foregroundMark x1="27771" y1="13616" x2="12992" y2="16592"/>
                        <a14:foregroundMark x1="12992" y1="16592" x2="12038" y2="17313"/>
                        <a14:foregroundMark x1="52920" y1="3066" x2="66746" y2="1172"/>
                        <a14:foregroundMark x1="66746" y1="1172" x2="80334" y2="3877"/>
                        <a14:foregroundMark x1="5244" y1="16231" x2="4172" y2="29035"/>
                        <a14:foregroundMark x1="37664" y1="29847" x2="81526" y2="21461"/>
                        <a14:foregroundMark x1="81526" y1="21461" x2="92610" y2="17583"/>
                        <a14:foregroundMark x1="97974" y1="24617" x2="97974" y2="24617"/>
                        <a14:foregroundMark x1="96186" y1="38593" x2="65435" y2="45446"/>
                        <a14:foregroundMark x1="65435" y1="45446" x2="64839" y2="454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87" y="2076693"/>
            <a:ext cx="3671454" cy="48529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52308" y="3835329"/>
            <a:ext cx="7828106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ts val="3400"/>
              </a:lnSpc>
              <a:defRPr/>
            </a:pPr>
            <a:r>
              <a:rPr lang="en-CA" sz="3200" b="1" dirty="0">
                <a:solidFill>
                  <a:srgbClr val="0066B3"/>
                </a:solidFill>
                <a:latin typeface="Calibri"/>
              </a:rPr>
              <a:t>Environmental Education</a:t>
            </a:r>
          </a:p>
          <a:p>
            <a:pPr defTabSz="457200">
              <a:lnSpc>
                <a:spcPts val="3400"/>
              </a:lnSpc>
              <a:defRPr/>
            </a:pPr>
            <a:r>
              <a:rPr lang="en-CA" sz="3200" b="1" dirty="0">
                <a:solidFill>
                  <a:srgbClr val="0066B3"/>
                </a:solidFill>
                <a:latin typeface="Calibri"/>
              </a:rPr>
              <a:t>Website: </a:t>
            </a:r>
            <a:r>
              <a:rPr lang="en-CA" sz="3200" b="1" dirty="0">
                <a:solidFill>
                  <a:srgbClr val="0066B3"/>
                </a:solidFill>
                <a:latin typeface="Calibri"/>
                <a:hlinkClick r:id="rId5"/>
              </a:rPr>
              <a:t>peelregion.ca/enviroed</a:t>
            </a:r>
            <a:endParaRPr lang="en-CA" sz="3200" b="1" dirty="0">
              <a:solidFill>
                <a:srgbClr val="0066B3"/>
              </a:solidFill>
              <a:latin typeface="Calibri"/>
            </a:endParaRPr>
          </a:p>
          <a:p>
            <a:pPr defTabSz="457200">
              <a:lnSpc>
                <a:spcPts val="3400"/>
              </a:lnSpc>
              <a:defRPr/>
            </a:pPr>
            <a:endParaRPr lang="en-CA" sz="3200" b="1" dirty="0">
              <a:solidFill>
                <a:srgbClr val="0066B3"/>
              </a:solidFill>
              <a:latin typeface="Calibri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52308" y="1524000"/>
            <a:ext cx="8426506" cy="262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defRPr/>
            </a:pPr>
            <a:r>
              <a:rPr lang="en-CA" sz="6500" b="1" spc="-140" dirty="0">
                <a:solidFill>
                  <a:prstClr val="black"/>
                </a:solidFill>
                <a:latin typeface="Calibri"/>
              </a:rPr>
              <a:t>Grade 1</a:t>
            </a:r>
          </a:p>
          <a:p>
            <a:pPr defTabSz="457200">
              <a:defRPr/>
            </a:pPr>
            <a:r>
              <a:rPr lang="en-CA" sz="6500" b="1" spc="-140" dirty="0">
                <a:solidFill>
                  <a:prstClr val="black"/>
                </a:solidFill>
                <a:latin typeface="Calibri"/>
              </a:rPr>
              <a:t>Exploring </a:t>
            </a:r>
            <a:r>
              <a:rPr lang="en-CA" sz="6500" b="1" spc="-140" dirty="0">
                <a:solidFill>
                  <a:srgbClr val="0066B3"/>
                </a:solidFill>
                <a:latin typeface="Calibri"/>
              </a:rPr>
              <a:t>Water</a:t>
            </a:r>
          </a:p>
          <a:p>
            <a:pPr defTabSz="457200">
              <a:lnSpc>
                <a:spcPts val="3400"/>
              </a:lnSpc>
              <a:defRPr/>
            </a:pPr>
            <a:endParaRPr lang="en-US" sz="6000" b="1" spc="-140" dirty="0">
              <a:solidFill>
                <a:srgbClr val="1A67E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56964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A715A8-C9CD-426D-BCF9-3F9395FE3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FBCBD6D-6093-45CD-B7A3-BF0AD3603354}"/>
              </a:ext>
            </a:extLst>
          </p:cNvPr>
          <p:cNvSpPr/>
          <p:nvPr/>
        </p:nvSpPr>
        <p:spPr>
          <a:xfrm>
            <a:off x="886025" y="7920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C899C4F-7953-4718-A704-B59D7F3E7E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89" b="82500" l="26927" r="72708">
                        <a14:foregroundMark x1="55208" y1="44630" x2="54063" y2="51481"/>
                        <a14:foregroundMark x1="54063" y1="51481" x2="54115" y2="51759"/>
                        <a14:foregroundMark x1="59479" y1="43426" x2="57240" y2="49537"/>
                        <a14:foregroundMark x1="57240" y1="49537" x2="59010" y2="50000"/>
                        <a14:foregroundMark x1="54115" y1="44444" x2="53073" y2="50370"/>
                        <a14:foregroundMark x1="59271" y1="43056" x2="55625" y2="47130"/>
                        <a14:foregroundMark x1="55625" y1="47130" x2="55990" y2="50833"/>
                        <a14:foregroundMark x1="56771" y1="49444" x2="60156" y2="47407"/>
                        <a14:foregroundMark x1="57708" y1="50648" x2="60833" y2="48241"/>
                        <a14:foregroundMark x1="45885" y1="61759" x2="45885" y2="61759"/>
                        <a14:foregroundMark x1="45000" y1="64167" x2="45000" y2="64167"/>
                        <a14:foregroundMark x1="43646" y1="66204" x2="43646" y2="66204"/>
                        <a14:foregroundMark x1="48698" y1="74722" x2="48698" y2="74722"/>
                        <a14:foregroundMark x1="56198" y1="81944" x2="60052" y2="82500"/>
                        <a14:foregroundMark x1="60052" y1="82500" x2="65521" y2="81574"/>
                        <a14:foregroundMark x1="72604" y1="53241" x2="72708" y2="65000"/>
                        <a14:foregroundMark x1="35365" y1="39815" x2="35104" y2="51019"/>
                        <a14:foregroundMark x1="31771" y1="45463" x2="34583" y2="50185"/>
                        <a14:foregroundMark x1="34583" y1="50185" x2="38750" y2="49815"/>
                        <a14:foregroundMark x1="38750" y1="49815" x2="40625" y2="49815"/>
                        <a14:foregroundMark x1="28698" y1="47778" x2="31406" y2="53056"/>
                        <a14:foregroundMark x1="31406" y1="53056" x2="35313" y2="54167"/>
                        <a14:foregroundMark x1="35313" y1="54167" x2="37604" y2="52222"/>
                        <a14:foregroundMark x1="29948" y1="52963" x2="35156" y2="53796"/>
                        <a14:foregroundMark x1="35156" y1="53796" x2="42760" y2="51574"/>
                        <a14:foregroundMark x1="36667" y1="40648" x2="36667" y2="46574"/>
                        <a14:foregroundMark x1="36823" y1="43796" x2="37604" y2="48056"/>
                        <a14:foregroundMark x1="37917" y1="43796" x2="42760" y2="43796"/>
                        <a14:foregroundMark x1="42760" y1="43796" x2="44479" y2="50185"/>
                        <a14:foregroundMark x1="44479" y1="50185" x2="41406" y2="55370"/>
                        <a14:foregroundMark x1="41406" y1="55370" x2="36823" y2="55833"/>
                        <a14:foregroundMark x1="44219" y1="45463" x2="45469" y2="46574"/>
                        <a14:foregroundMark x1="35104" y1="59630" x2="36302" y2="75741"/>
                        <a14:foregroundMark x1="36302" y1="75741" x2="37813" y2="69444"/>
                        <a14:foregroundMark x1="37813" y1="69444" x2="37813" y2="61389"/>
                        <a14:foregroundMark x1="34896" y1="75741" x2="38438" y2="73241"/>
                        <a14:foregroundMark x1="38438" y1="73241" x2="38490" y2="72963"/>
                        <a14:foregroundMark x1="36042" y1="77778" x2="38490" y2="759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38" r="5547"/>
          <a:stretch/>
        </p:blipFill>
        <p:spPr bwMode="auto">
          <a:xfrm>
            <a:off x="73682" y="12732"/>
            <a:ext cx="8348674" cy="57469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5180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ED70B2-CAEA-4C3B-8D5D-D78E483B9004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E14F718D-2797-4A24-BDB5-737E66C586A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411" b="84281" l="27062" r="73307">
                        <a14:foregroundMark x1="57292" y1="44722" x2="54219" y2="50093"/>
                        <a14:foregroundMark x1="54219" y1="50093" x2="56250" y2="48241"/>
                        <a14:foregroundMark x1="58698" y1="45741" x2="60313" y2="51944"/>
                        <a14:foregroundMark x1="59740" y1="44722" x2="61354" y2="50278"/>
                        <a14:foregroundMark x1="61615" y1="47222" x2="59271" y2="44074"/>
                        <a14:foregroundMark x1="53906" y1="59630" x2="54010" y2="65648"/>
                        <a14:foregroundMark x1="55313" y1="56944" x2="60156" y2="60463"/>
                        <a14:foregroundMark x1="60156" y1="60463" x2="59635" y2="60000"/>
                        <a14:foregroundMark x1="36667" y1="38241" x2="36198" y2="44537"/>
                        <a14:foregroundMark x1="32813" y1="44537" x2="35885" y2="49630"/>
                        <a14:foregroundMark x1="35885" y1="49630" x2="40677" y2="49444"/>
                        <a14:foregroundMark x1="40677" y1="49444" x2="45990" y2="45556"/>
                        <a14:foregroundMark x1="33646" y1="43889" x2="29740" y2="46667"/>
                        <a14:foregroundMark x1="29740" y1="46667" x2="34115" y2="48241"/>
                        <a14:foregroundMark x1="31094" y1="50926" x2="41146" y2="53796"/>
                        <a14:foregroundMark x1="41146" y1="53796" x2="44219" y2="48889"/>
                        <a14:foregroundMark x1="44219" y1="48889" x2="44219" y2="48889"/>
                        <a14:foregroundMark x1="36771" y1="58981" x2="36823" y2="74907"/>
                        <a14:foregroundMark x1="36823" y1="74907" x2="39010" y2="68611"/>
                        <a14:foregroundMark x1="39010" y1="68611" x2="39010" y2="60278"/>
                        <a14:foregroundMark x1="46667" y1="57778" x2="46563" y2="614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49" r="5736"/>
          <a:stretch/>
        </p:blipFill>
        <p:spPr bwMode="auto">
          <a:xfrm>
            <a:off x="-153863" y="43810"/>
            <a:ext cx="8419579" cy="5795774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38504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2C1118-151C-41BC-9229-D0C4A740FB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17864" y="1520075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BED70B2-CAEA-4C3B-8D5D-D78E483B9004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888FEF0-90E8-46C0-9B85-837F809B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6" b="93252" l="5204" r="96459">
                        <a14:foregroundMark x1="20225" y1="18712" x2="11695" y2="48773"/>
                        <a14:foregroundMark x1="11695" y1="48773" x2="12071" y2="60225"/>
                        <a14:foregroundMark x1="12071" y1="60225" x2="16577" y2="72086"/>
                        <a14:foregroundMark x1="16577" y1="72086" x2="20547" y2="74438"/>
                        <a14:foregroundMark x1="20708" y1="43865" x2="20494" y2="54499"/>
                        <a14:foregroundMark x1="20494" y1="54499" x2="21888" y2="44172"/>
                        <a14:foregroundMark x1="21888" y1="44172" x2="20815" y2="41002"/>
                        <a14:foregroundMark x1="25858" y1="42740" x2="27629" y2="52147"/>
                        <a14:foregroundMark x1="27629" y1="52147" x2="28809" y2="41616"/>
                        <a14:foregroundMark x1="28809" y1="41616" x2="26127" y2="43252"/>
                        <a14:foregroundMark x1="25858" y1="42740" x2="23122" y2="51329"/>
                        <a14:foregroundMark x1="20547" y1="41513" x2="19260" y2="51329"/>
                        <a14:foregroundMark x1="19260" y1="51329" x2="20386" y2="53067"/>
                        <a14:foregroundMark x1="9496" y1="60941" x2="5204" y2="67280"/>
                        <a14:foregroundMark x1="5204" y1="67280" x2="7779" y2="75869"/>
                        <a14:foregroundMark x1="17221" y1="90593" x2="28433" y2="93252"/>
                        <a14:foregroundMark x1="28433" y1="93252" x2="32028" y2="90593"/>
                        <a14:foregroundMark x1="45386" y1="41309" x2="45708" y2="52249"/>
                        <a14:foregroundMark x1="45708" y1="52249" x2="47049" y2="44479"/>
                        <a14:foregroundMark x1="46137" y1="39775" x2="46137" y2="39775"/>
                        <a14:foregroundMark x1="46567" y1="35481" x2="46567" y2="35481"/>
                        <a14:foregroundMark x1="46459" y1="34867" x2="46459" y2="34867"/>
                        <a14:foregroundMark x1="47639" y1="36094" x2="47639" y2="36094"/>
                        <a14:foregroundMark x1="48283" y1="38344" x2="48283" y2="38344"/>
                        <a14:foregroundMark x1="45708" y1="56544" x2="45708" y2="56544"/>
                        <a14:foregroundMark x1="45386" y1="56237" x2="45976" y2="55726"/>
                        <a14:foregroundMark x1="43884" y1="59407" x2="43884" y2="59407"/>
                        <a14:foregroundMark x1="45064" y1="61759" x2="45064" y2="61759"/>
                        <a14:foregroundMark x1="43401" y1="42434" x2="43401" y2="42434"/>
                        <a14:foregroundMark x1="43401" y1="42434" x2="42650" y2="42945"/>
                        <a14:foregroundMark x1="42811" y1="41820" x2="44903" y2="41820"/>
                        <a14:foregroundMark x1="45386" y1="39264" x2="43884" y2="39775"/>
                        <a14:foregroundMark x1="43884" y1="59407" x2="43991" y2="60634"/>
                        <a14:foregroundMark x1="41577" y1="82004" x2="45333" y2="89162"/>
                        <a14:foregroundMark x1="45333" y1="89162" x2="42489" y2="82515"/>
                        <a14:foregroundMark x1="40504" y1="81391" x2="41577" y2="81391"/>
                        <a14:foregroundMark x1="45225" y1="81084" x2="46298" y2="81697"/>
                        <a14:foregroundMark x1="56277" y1="64622" x2="56009" y2="66973"/>
                        <a14:foregroundMark x1="86266" y1="87730" x2="91416" y2="89468"/>
                        <a14:foregroundMark x1="91416" y1="89468" x2="92972" y2="88037"/>
                        <a14:foregroundMark x1="96459" y1="65542" x2="96459" y2="7474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56214" y="1247838"/>
            <a:ext cx="5670550" cy="324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700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2A05E0-C2C8-4A00-A544-0F043246ED78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A93A3D54-B92B-4FC0-A40A-19602D7863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167" b="89444" l="19115" r="78281">
                        <a14:foregroundMark x1="37969" y1="43889" x2="37969" y2="43889"/>
                        <a14:foregroundMark x1="39323" y1="43519" x2="37292" y2="43519"/>
                        <a14:foregroundMark x1="41302" y1="44630" x2="43073" y2="43519"/>
                        <a14:foregroundMark x1="67500" y1="55185" x2="66823" y2="50833"/>
                        <a14:foregroundMark x1="66510" y1="56759" x2="65260" y2="53981"/>
                        <a14:foregroundMark x1="65417" y1="75000" x2="66615" y2="69815"/>
                        <a14:foregroundMark x1="44531" y1="49815" x2="44219" y2="43889"/>
                        <a14:foregroundMark x1="38073" y1="50185" x2="37656" y2="44259"/>
                        <a14:backgroundMark x1="63698" y1="67222" x2="63698" y2="66667"/>
                        <a14:backgroundMark x1="67604" y1="64907" x2="67292" y2="64907"/>
                        <a14:backgroundMark x1="64375" y1="68426" x2="64375" y2="68426"/>
                        <a14:backgroundMark x1="65729" y1="68241" x2="65729" y2="68241"/>
                        <a14:backgroundMark x1="63490" y1="71019" x2="63073" y2="70000"/>
                        <a14:backgroundMark x1="66198" y1="76759" x2="66406" y2="76019"/>
                        <a14:backgroundMark x1="62917" y1="69074" x2="62708" y2="686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7" r="16919"/>
          <a:stretch/>
        </p:blipFill>
        <p:spPr bwMode="auto">
          <a:xfrm>
            <a:off x="-883376" y="12732"/>
            <a:ext cx="8448785" cy="5815879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173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502FE2-19B3-47EA-8F7D-EAA429040E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32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802A05E0-C2C8-4A00-A544-0F043246ED78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DC53254-FFCB-4D30-8881-239F6B48F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59" b="97937" l="9900" r="95489">
                        <a14:foregroundMark x1="8145" y1="6853" x2="8396" y2="16360"/>
                        <a14:foregroundMark x1="8396" y1="16360" x2="11028" y2="6706"/>
                        <a14:foregroundMark x1="11028" y1="6706" x2="11153" y2="6559"/>
                        <a14:foregroundMark x1="52193" y1="40015" x2="47306" y2="46057"/>
                        <a14:foregroundMark x1="52444" y1="41120" x2="47807" y2="46868"/>
                        <a14:foregroundMark x1="52005" y1="37288" x2="45426" y2="43847"/>
                        <a14:foregroundMark x1="45426" y1="43847" x2="46617" y2="47163"/>
                        <a14:foregroundMark x1="54574" y1="41931" x2="54073" y2="47458"/>
                        <a14:foregroundMark x1="57331" y1="38909" x2="59336" y2="48416"/>
                        <a14:foregroundMark x1="59336" y1="48416" x2="54073" y2="49889"/>
                        <a14:foregroundMark x1="56642" y1="55416" x2="57143" y2="53721"/>
                        <a14:foregroundMark x1="90977" y1="17244" x2="90977" y2="20560"/>
                        <a14:foregroundMark x1="73246" y1="90494" x2="81078" y2="94620"/>
                        <a14:foregroundMark x1="81078" y1="94620" x2="88972" y2="92631"/>
                        <a14:foregroundMark x1="88972" y1="92631" x2="93045" y2="83419"/>
                        <a14:foregroundMark x1="93045" y1="83419" x2="93045" y2="83125"/>
                        <a14:foregroundMark x1="72306" y1="94620" x2="82519" y2="96536"/>
                        <a14:foregroundMark x1="54574" y1="40604" x2="60150" y2="43036"/>
                        <a14:foregroundMark x1="94424" y1="81724" x2="94891" y2="85851"/>
                        <a14:foregroundMark x1="80013" y1="97642" x2="81642" y2="97937"/>
                        <a14:backgroundMark x1="94424" y1="93810" x2="86404" y2="96905"/>
                        <a14:backgroundMark x1="86404" y1="96905" x2="85338" y2="97937"/>
                        <a14:backgroundMark x1="95614" y1="92410" x2="95614" y2="86146"/>
                        <a14:backgroundMark x1="95614" y1="85851" x2="95614" y2="9241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41164" y="762000"/>
            <a:ext cx="5023009" cy="427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195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00CA27-32F9-4E9A-BD9F-0417B5E5FC24}"/>
              </a:ext>
            </a:extLst>
          </p:cNvPr>
          <p:cNvSpPr/>
          <p:nvPr/>
        </p:nvSpPr>
        <p:spPr>
          <a:xfrm>
            <a:off x="8303170" y="616569"/>
            <a:ext cx="3298825" cy="232867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228589" marR="0" lvl="1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kumimoji="0" lang="en-US" sz="2500" b="1" i="0" u="none" strike="noStrike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  <a:hlinkClick r:id="rId3"/>
              </a:rPr>
              <a:t>https://www.tvokids.com/preschool/now-you-know-kindergarten/videos/toilets  </a:t>
            </a:r>
            <a:endParaRPr kumimoji="0" lang="en-US" sz="25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2" name="Picture 1" descr="A teddy bear sitting in front of a mirror posing for the camera&#10;&#10;Description automatically generated">
            <a:extLst>
              <a:ext uri="{FF2B5EF4-FFF2-40B4-BE49-F238E27FC236}">
                <a16:creationId xmlns:a16="http://schemas.microsoft.com/office/drawing/2014/main" id="{BD004C09-EA85-4E13-ACF2-D05C2D4A53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5549" b="1"/>
          <a:stretch/>
        </p:blipFill>
        <p:spPr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67781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9AF5C66A-E8F2-4E13-98A3-FE96597C5A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5601" y="0"/>
            <a:ext cx="11480494" cy="2753936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AC860275-E106-493A-8BF0-E0A91130EF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48EB2CC-1A7B-49C7-B680-93F44CDEE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9576" y="822960"/>
            <a:ext cx="9829800" cy="1325880"/>
          </a:xfrm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FFFF"/>
                </a:solidFill>
              </a:rPr>
              <a:t>Water Promise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331671-4E8A-4E08-A705-A71D8C6BDC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304" y="2753936"/>
            <a:ext cx="4605528" cy="3227626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CA" sz="2800" b="1" u="sng" dirty="0">
                <a:solidFill>
                  <a:srgbClr val="000000"/>
                </a:solidFill>
              </a:rPr>
              <a:t>At school</a:t>
            </a:r>
            <a:r>
              <a:rPr lang="en-CA" sz="2800" b="1" dirty="0">
                <a:solidFill>
                  <a:srgbClr val="00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en-CA" sz="2500" b="1" dirty="0">
                <a:solidFill>
                  <a:srgbClr val="0066B3"/>
                </a:solidFill>
              </a:rPr>
              <a:t>I will turn off the tap when washing my hands at school</a:t>
            </a:r>
          </a:p>
          <a:p>
            <a:pPr marL="0" indent="0" algn="ctr">
              <a:buNone/>
            </a:pPr>
            <a:endParaRPr lang="en-CA" sz="2500" b="1" dirty="0">
              <a:solidFill>
                <a:srgbClr val="000000"/>
              </a:solidFill>
            </a:endParaRPr>
          </a:p>
          <a:p>
            <a:pPr marL="0" indent="0" algn="ctr">
              <a:buNone/>
            </a:pPr>
            <a:r>
              <a:rPr lang="en-CA" sz="2800" b="1" u="sng" dirty="0">
                <a:solidFill>
                  <a:srgbClr val="000000"/>
                </a:solidFill>
              </a:rPr>
              <a:t>At home:</a:t>
            </a:r>
          </a:p>
          <a:p>
            <a:pPr marL="0" indent="0" algn="just">
              <a:buNone/>
            </a:pPr>
            <a:r>
              <a:rPr lang="en-CA" sz="2500" b="1" dirty="0">
                <a:solidFill>
                  <a:srgbClr val="0066B3"/>
                </a:solidFill>
              </a:rPr>
              <a:t>I will turn off the tap when brushing my teeth at home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EE6991F-52EF-4A9D-9ED4-FE84D23B3D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2590800"/>
            <a:ext cx="5786266" cy="381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63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226DFC5-D31C-467B-A76F-4AE828BA0D07}"/>
              </a:ext>
            </a:extLst>
          </p:cNvPr>
          <p:cNvSpPr txBox="1"/>
          <p:nvPr/>
        </p:nvSpPr>
        <p:spPr>
          <a:xfrm>
            <a:off x="759113" y="299494"/>
            <a:ext cx="990600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  <a:ea typeface="+mn-ea"/>
                <a:cs typeface="+mn-cs"/>
              </a:rPr>
              <a:t>P</a:t>
            </a:r>
            <a:endParaRPr kumimoji="0" lang="en-CA" sz="7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4E4485F-7806-42AC-8EF9-CF6D82A67BB8}"/>
              </a:ext>
            </a:extLst>
          </p:cNvPr>
          <p:cNvSpPr txBox="1"/>
          <p:nvPr/>
        </p:nvSpPr>
        <p:spPr>
          <a:xfrm>
            <a:off x="2029801" y="299494"/>
            <a:ext cx="109137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  <a:ea typeface="+mn-ea"/>
                <a:cs typeface="+mn-cs"/>
              </a:rPr>
              <a:t>E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za" panose="02060807000000020004" pitchFamily="18" charset="0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8A0A4B-A35C-47E1-A456-59D38FD36AE2}"/>
              </a:ext>
            </a:extLst>
          </p:cNvPr>
          <p:cNvSpPr txBox="1"/>
          <p:nvPr/>
        </p:nvSpPr>
        <p:spPr>
          <a:xfrm>
            <a:off x="3429003" y="299496"/>
            <a:ext cx="1058343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  <a:ea typeface="+mn-ea"/>
                <a:cs typeface="+mn-cs"/>
              </a:rPr>
              <a:t>E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za" panose="02060807000000020004" pitchFamily="18" charset="0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17DC144-71DB-4F12-B15B-38DDB1576CBA}"/>
              </a:ext>
            </a:extLst>
          </p:cNvPr>
          <p:cNvSpPr txBox="1"/>
          <p:nvPr/>
        </p:nvSpPr>
        <p:spPr>
          <a:xfrm>
            <a:off x="4724404" y="299496"/>
            <a:ext cx="1058841" cy="1200329"/>
          </a:xfrm>
          <a:prstGeom prst="rect">
            <a:avLst/>
          </a:prstGeom>
          <a:solidFill>
            <a:srgbClr val="0066B3"/>
          </a:solidFill>
          <a:ln>
            <a:solidFill>
              <a:srgbClr val="0066B3"/>
            </a:solidFill>
          </a:ln>
        </p:spPr>
        <p:txBody>
          <a:bodyPr wrap="square" rtlCol="0" anchor="b">
            <a:spAutoFit/>
          </a:bodyPr>
          <a:lstStyle>
            <a:defPPr>
              <a:defRPr lang="en-US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72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za" panose="02060807000000020004" pitchFamily="18" charset="0"/>
                <a:ea typeface="+mn-ea"/>
                <a:cs typeface="+mn-cs"/>
              </a:rPr>
              <a:t>L</a:t>
            </a:r>
            <a:endParaRPr kumimoji="0" lang="en-CA" sz="7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za" panose="02060807000000020004" pitchFamily="18" charset="0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B847FC-59D4-4053-9CAE-D6947514C59B}"/>
              </a:ext>
            </a:extLst>
          </p:cNvPr>
          <p:cNvSpPr txBox="1"/>
          <p:nvPr/>
        </p:nvSpPr>
        <p:spPr>
          <a:xfrm>
            <a:off x="6058158" y="445667"/>
            <a:ext cx="3148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Town of Caledon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City of Brampton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City of Mississauga </a:t>
            </a:r>
            <a:endParaRPr kumimoji="0" lang="en-CA" sz="1800" b="1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" name="Picture 3">
            <a:extLst>
              <a:ext uri="{FF2B5EF4-FFF2-40B4-BE49-F238E27FC236}">
                <a16:creationId xmlns:a16="http://schemas.microsoft.com/office/drawing/2014/main" id="{0ADBCE73-A316-4A90-8C95-89FEA5BC4C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057" y="1756821"/>
            <a:ext cx="2786963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E80480AD-4036-48CD-95FB-79C81D7FB6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107" b="90618" l="9827" r="89827">
                        <a14:foregroundMark x1="42197" y1="9145" x2="54451" y2="8314"/>
                        <a14:foregroundMark x1="54451" y1="8314" x2="56647" y2="5107"/>
                        <a14:foregroundMark x1="76416" y1="90618" x2="79653" y2="90261"/>
                        <a14:foregroundMark x1="33642" y1="34442" x2="34335" y2="41568"/>
                        <a14:foregroundMark x1="31329" y1="34798" x2="33295" y2="42874"/>
                        <a14:foregroundMark x1="36301" y1="34798" x2="38960" y2="41568"/>
                        <a14:foregroundMark x1="27399" y1="35154" x2="55723" y2="37173"/>
                        <a14:foregroundMark x1="43468" y1="32067" x2="47514" y2="43705"/>
                        <a14:foregroundMark x1="47514" y1="43705" x2="47514" y2="43943"/>
                        <a14:foregroundMark x1="55723" y1="33848" x2="56647" y2="43943"/>
                        <a14:foregroundMark x1="62543" y1="34086" x2="68208" y2="44299"/>
                        <a14:foregroundMark x1="41156" y1="47981" x2="74798" y2="50000"/>
                        <a14:foregroundMark x1="64277" y1="43943" x2="65896" y2="52732"/>
                        <a14:foregroundMark x1="59306" y1="44893" x2="59653" y2="54038"/>
                        <a14:foregroundMark x1="51445" y1="47031" x2="53410" y2="55701"/>
                        <a14:foregroundMark x1="38613" y1="49287" x2="49480" y2="53444"/>
                        <a14:foregroundMark x1="49480" y1="53444" x2="49711" y2="53444"/>
                        <a14:foregroundMark x1="61272" y1="33492" x2="63237" y2="44656"/>
                        <a14:foregroundMark x1="67514" y1="35154" x2="69480" y2="40261"/>
                        <a14:foregroundMark x1="70520" y1="44893" x2="75145" y2="51069"/>
                        <a14:foregroundMark x1="72139" y1="45249" x2="76416" y2="49644"/>
                        <a14:foregroundMark x1="62543" y1="52732" x2="70520" y2="54038"/>
                        <a14:foregroundMark x1="75376" y1="45962" x2="75376" y2="47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301" y="1898659"/>
            <a:ext cx="4148920" cy="4038600"/>
          </a:xfrm>
          <a:prstGeom prst="rect">
            <a:avLst/>
          </a:prstGeom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6797EDDC-CD59-4796-88BD-76F0DE979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7825" y="1756821"/>
            <a:ext cx="2255992" cy="17348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FB8271AC-B9F8-41A1-92F3-481B833C5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379" y="4877566"/>
            <a:ext cx="2001541" cy="164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5684E10-3A32-4780-AC3A-7C4E2AAD492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20929" y="1774764"/>
            <a:ext cx="2481563" cy="1273236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552529-849C-4918-B367-BE01C7AAD8D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83423" y="3439623"/>
            <a:ext cx="2284497" cy="1200329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79CB60F1-66C0-4C66-8818-45C16C2A6596}"/>
              </a:ext>
            </a:extLst>
          </p:cNvPr>
          <p:cNvGrpSpPr/>
          <p:nvPr/>
        </p:nvGrpSpPr>
        <p:grpSpPr>
          <a:xfrm>
            <a:off x="6204748" y="4062533"/>
            <a:ext cx="5469857" cy="2012435"/>
            <a:chOff x="1374543" y="838200"/>
            <a:chExt cx="6394914" cy="2133600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AAA8A13-22AC-4EA9-9977-E6AF8F1FF6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374543" y="838200"/>
              <a:ext cx="6394914" cy="21336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B855E9C-F549-43D2-930B-4CFCDE781ECC}"/>
                </a:ext>
              </a:extLst>
            </p:cNvPr>
            <p:cNvGrpSpPr/>
            <p:nvPr/>
          </p:nvGrpSpPr>
          <p:grpSpPr>
            <a:xfrm>
              <a:off x="1603143" y="933125"/>
              <a:ext cx="5937714" cy="1962475"/>
              <a:chOff x="1905000" y="949577"/>
              <a:chExt cx="5937714" cy="1962475"/>
            </a:xfrm>
          </p:grpSpPr>
          <p:pic>
            <p:nvPicPr>
              <p:cNvPr id="17" name="Picture 27">
                <a:extLst>
                  <a:ext uri="{FF2B5EF4-FFF2-40B4-BE49-F238E27FC236}">
                    <a16:creationId xmlns:a16="http://schemas.microsoft.com/office/drawing/2014/main" id="{0D78F723-F9DE-4FA9-8B98-B56AB17752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5000" y="949577"/>
                <a:ext cx="1089332" cy="19498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F04317D9-12D7-4428-941C-D99C8623297E}"/>
                  </a:ext>
                </a:extLst>
              </p:cNvPr>
              <p:cNvGrpSpPr/>
              <p:nvPr/>
            </p:nvGrpSpPr>
            <p:grpSpPr>
              <a:xfrm>
                <a:off x="3053677" y="949577"/>
                <a:ext cx="4789037" cy="1962475"/>
                <a:chOff x="3053677" y="949577"/>
                <a:chExt cx="4789037" cy="1962475"/>
              </a:xfrm>
            </p:grpSpPr>
            <p:pic>
              <p:nvPicPr>
                <p:cNvPr id="19" name="Picture 2">
                  <a:extLst>
                    <a:ext uri="{FF2B5EF4-FFF2-40B4-BE49-F238E27FC236}">
                      <a16:creationId xmlns:a16="http://schemas.microsoft.com/office/drawing/2014/main" id="{EDE65662-1400-4822-B205-E23725744AE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66087" y="949577"/>
                  <a:ext cx="1676627" cy="19624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grpSp>
              <p:nvGrpSpPr>
                <p:cNvPr id="20" name="Group 19">
                  <a:extLst>
                    <a:ext uri="{FF2B5EF4-FFF2-40B4-BE49-F238E27FC236}">
                      <a16:creationId xmlns:a16="http://schemas.microsoft.com/office/drawing/2014/main" id="{19D1D3DC-95DB-434B-8A37-5FDB775D0C82}"/>
                    </a:ext>
                  </a:extLst>
                </p:cNvPr>
                <p:cNvGrpSpPr/>
                <p:nvPr/>
              </p:nvGrpSpPr>
              <p:grpSpPr>
                <a:xfrm>
                  <a:off x="3053677" y="955614"/>
                  <a:ext cx="3036646" cy="1950402"/>
                  <a:chOff x="2819400" y="955614"/>
                  <a:chExt cx="3036646" cy="1950402"/>
                </a:xfrm>
              </p:grpSpPr>
              <p:pic>
                <p:nvPicPr>
                  <p:cNvPr id="21" name="Picture 31" descr="glass_of_water">
                    <a:extLst>
                      <a:ext uri="{FF2B5EF4-FFF2-40B4-BE49-F238E27FC236}">
                        <a16:creationId xmlns:a16="http://schemas.microsoft.com/office/drawing/2014/main" id="{ADACE94B-F74F-413C-A2BA-10D556E086F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25762" t="3588" r="3371" b="3631"/>
                  <a:stretch/>
                </p:blipFill>
                <p:spPr bwMode="auto">
                  <a:xfrm>
                    <a:off x="2819400" y="955614"/>
                    <a:ext cx="1454761" cy="19504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22" name="Picture 2">
                    <a:extLst>
                      <a:ext uri="{FF2B5EF4-FFF2-40B4-BE49-F238E27FC236}">
                        <a16:creationId xmlns:a16="http://schemas.microsoft.com/office/drawing/2014/main" id="{87D5BE07-EF62-4B50-84B8-1501B991EA52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10653" r="14591"/>
                  <a:stretch/>
                </p:blipFill>
                <p:spPr bwMode="auto">
                  <a:xfrm>
                    <a:off x="4343400" y="955615"/>
                    <a:ext cx="1512646" cy="1949866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</p:grpSp>
    </p:spTree>
    <p:extLst>
      <p:ext uri="{BB962C8B-B14F-4D97-AF65-F5344CB8AC3E}">
        <p14:creationId xmlns:p14="http://schemas.microsoft.com/office/powerpoint/2010/main" val="332600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38C1C07-4242-4185-A2B2-D61D21E54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575841"/>
            <a:ext cx="6463751" cy="961813"/>
          </a:xfrm>
        </p:spPr>
        <p:txBody>
          <a:bodyPr anchor="b">
            <a:noAutofit/>
          </a:bodyPr>
          <a:lstStyle/>
          <a:p>
            <a:r>
              <a:rPr lang="en-US" sz="5000" b="1" dirty="0">
                <a:solidFill>
                  <a:srgbClr val="0066B3"/>
                </a:solidFill>
              </a:rPr>
              <a:t>Water is important!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8153400" y="1585277"/>
            <a:ext cx="3417127" cy="4538988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83C6DD2A-BBC5-44A2-94DB-F8E924DEE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1621" y="2159676"/>
            <a:ext cx="4484521" cy="4229443"/>
          </a:xfrm>
        </p:spPr>
        <p:txBody>
          <a:bodyPr anchor="t">
            <a:normAutofit/>
          </a:bodyPr>
          <a:lstStyle/>
          <a:p>
            <a:pPr lvl="1"/>
            <a:endParaRPr lang="en-CA" sz="2100" b="1" dirty="0"/>
          </a:p>
          <a:p>
            <a:pPr lvl="1"/>
            <a:endParaRPr lang="en-CA" sz="2100" b="1" dirty="0"/>
          </a:p>
        </p:txBody>
      </p:sp>
      <p:pic>
        <p:nvPicPr>
          <p:cNvPr id="3" name="Picture 2" descr="A tree next to a body of water&#10;&#10;Description automatically generated">
            <a:extLst>
              <a:ext uri="{FF2B5EF4-FFF2-40B4-BE49-F238E27FC236}">
                <a16:creationId xmlns:a16="http://schemas.microsoft.com/office/drawing/2014/main" id="{B3327D6E-ADF6-4D8F-A60A-953CB3BF9D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926270" y="1595130"/>
            <a:ext cx="7227130" cy="481808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089D797-A332-44EE-965D-6A4EEA6DAC35}"/>
              </a:ext>
            </a:extLst>
          </p:cNvPr>
          <p:cNvSpPr txBox="1"/>
          <p:nvPr/>
        </p:nvSpPr>
        <p:spPr>
          <a:xfrm>
            <a:off x="983958" y="6155389"/>
            <a:ext cx="29653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 tooltip="https://en.wikipedia.org/wiki/Lake_Ontario_Park"/>
              </a:rPr>
              <a:t>This Photo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by Unknown Author is licensed under </a:t>
            </a:r>
            <a:r>
              <a:rPr kumimoji="0" lang="en-CA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7" tooltip="https://creativecommons.org/licenses/by-sa/3.0/"/>
              </a:rPr>
              <a:t>CC BY-SA</a:t>
            </a:r>
            <a:endParaRPr kumimoji="0" lang="en-CA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93267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38DDF8C-19CF-4980-B71E-0A96E79DE1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652" y="609600"/>
            <a:ext cx="11546695" cy="59985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E7B765-2FB1-4769-ABA6-17DEF9218C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1" r="10459" b="1"/>
          <a:stretch/>
        </p:blipFill>
        <p:spPr>
          <a:xfrm>
            <a:off x="7973231" y="122944"/>
            <a:ext cx="938215" cy="1246235"/>
          </a:xfrm>
          <a:custGeom>
            <a:avLst/>
            <a:gdLst/>
            <a:ahLst/>
            <a:cxnLst/>
            <a:rect l="l" t="t" r="r" b="b"/>
            <a:pathLst>
              <a:path w="6883948" h="6858000">
                <a:moveTo>
                  <a:pt x="365648" y="0"/>
                </a:moveTo>
                <a:lnTo>
                  <a:pt x="6883948" y="0"/>
                </a:lnTo>
                <a:lnTo>
                  <a:pt x="6883948" y="6858000"/>
                </a:lnTo>
                <a:lnTo>
                  <a:pt x="365648" y="6858000"/>
                </a:lnTo>
                <a:lnTo>
                  <a:pt x="360213" y="6835050"/>
                </a:lnTo>
                <a:cubicBezTo>
                  <a:pt x="128263" y="5788167"/>
                  <a:pt x="0" y="4637179"/>
                  <a:pt x="0" y="3429001"/>
                </a:cubicBezTo>
                <a:cubicBezTo>
                  <a:pt x="0" y="2220824"/>
                  <a:pt x="128263" y="1069835"/>
                  <a:pt x="360213" y="22952"/>
                </a:cubicBezTo>
                <a:close/>
              </a:path>
            </a:pathLst>
          </a:custGeom>
          <a:effectLst>
            <a:outerShdw blurRad="50800" dist="38100" dir="10800000" algn="r" rotWithShape="0">
              <a:schemeClr val="bg1">
                <a:lumMod val="85000"/>
                <a:alpha val="30000"/>
              </a:schemeClr>
            </a:outerShdw>
          </a:effectLst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5B6061A5-5BE2-4B62-A22A-E94FE84D2E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5908" y="249851"/>
            <a:ext cx="4484521" cy="961813"/>
          </a:xfrm>
        </p:spPr>
        <p:txBody>
          <a:bodyPr anchor="b">
            <a:noAutofit/>
          </a:bodyPr>
          <a:lstStyle/>
          <a:p>
            <a:r>
              <a:rPr lang="en-US" sz="4000" b="1" dirty="0">
                <a:solidFill>
                  <a:srgbClr val="0066B3"/>
                </a:solidFill>
              </a:rPr>
              <a:t>We use water for….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F34621-5D6E-4A3D-80B0-B773B4FFC2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9524" y="58367"/>
            <a:ext cx="1048603" cy="135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esame Street The Water Song">
            <a:hlinkClick r:id="" action="ppaction://media"/>
            <a:extLst>
              <a:ext uri="{FF2B5EF4-FFF2-40B4-BE49-F238E27FC236}">
                <a16:creationId xmlns:a16="http://schemas.microsoft.com/office/drawing/2014/main" id="{9C73EB07-B4B4-4397-8439-9F34AF8B4B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6721" y="381000"/>
            <a:ext cx="10358557" cy="582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33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88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07027C52-EAEF-417D-B99C-DBFD6D1345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79400" y="0"/>
            <a:ext cx="11912600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F0977BDD-F21B-4E52-8FAE-69AA18080B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3" t="3964" b="3964"/>
          <a:stretch/>
        </p:blipFill>
        <p:spPr>
          <a:xfrm flipH="1">
            <a:off x="5562194" y="1"/>
            <a:ext cx="6629806" cy="6857999"/>
          </a:xfrm>
          <a:custGeom>
            <a:avLst/>
            <a:gdLst>
              <a:gd name="connsiteX0" fmla="*/ 0 w 7554138"/>
              <a:gd name="connsiteY0" fmla="*/ 0 h 6857999"/>
              <a:gd name="connsiteX1" fmla="*/ 7554138 w 7554138"/>
              <a:gd name="connsiteY1" fmla="*/ 0 h 6857999"/>
              <a:gd name="connsiteX2" fmla="*/ 7554138 w 7554138"/>
              <a:gd name="connsiteY2" fmla="*/ 6857999 h 6857999"/>
              <a:gd name="connsiteX3" fmla="*/ 0 w 7554138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54138" h="6857999">
                <a:moveTo>
                  <a:pt x="0" y="0"/>
                </a:moveTo>
                <a:lnTo>
                  <a:pt x="7554138" y="0"/>
                </a:lnTo>
                <a:lnTo>
                  <a:pt x="7554138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9FF39A25-DBCE-442D-A2E3-C0FE3312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00738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7BF4495-E5F5-4A00-8A8B-D55A9CA46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000" dirty="0"/>
              <a:t>Dew’s Water Adventure </a:t>
            </a:r>
            <a:endParaRPr lang="en-CA" sz="5000" dirty="0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2A574A2-63D2-49B2-9A6C-54955AEF83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97" b="89943" l="9877" r="89815">
                        <a14:foregroundMark x1="38889" y1="47989" x2="54630" y2="49425"/>
                        <a14:foregroundMark x1="54630" y1="49425" x2="62654" y2="36207"/>
                        <a14:foregroundMark x1="62654" y1="36207" x2="48148" y2="29885"/>
                        <a14:foregroundMark x1="48148" y1="29885" x2="32407" y2="33621"/>
                        <a14:foregroundMark x1="32407" y1="33621" x2="38889" y2="47701"/>
                        <a14:foregroundMark x1="38889" y1="47701" x2="38889" y2="47989"/>
                        <a14:foregroundMark x1="45988" y1="48276" x2="33951" y2="38506"/>
                        <a14:foregroundMark x1="33951" y1="38506" x2="49074" y2="43391"/>
                        <a14:foregroundMark x1="49074" y1="43391" x2="43519" y2="47989"/>
                        <a14:foregroundMark x1="42284" y1="44540" x2="41358" y2="43966"/>
                        <a14:foregroundMark x1="57407" y1="46264" x2="41358" y2="43391"/>
                        <a14:foregroundMark x1="41358" y1="43391" x2="52469" y2="33046"/>
                        <a14:foregroundMark x1="52469" y1="33046" x2="57099" y2="45977"/>
                        <a14:foregroundMark x1="37037" y1="39368" x2="36728" y2="38793"/>
                        <a14:foregroundMark x1="43519" y1="40230" x2="38272" y2="40230"/>
                        <a14:foregroundMark x1="46914" y1="38218" x2="47531" y2="37356"/>
                        <a14:foregroundMark x1="46605" y1="36782" x2="30864" y2="43391"/>
                        <a14:foregroundMark x1="30864" y1="43391" x2="46605" y2="41092"/>
                        <a14:foregroundMark x1="46605" y1="41092" x2="55556" y2="34195"/>
                        <a14:foregroundMark x1="48148" y1="36782" x2="45679" y2="35920"/>
                        <a14:foregroundMark x1="29012" y1="28161" x2="38272" y2="9483"/>
                        <a14:foregroundMark x1="39815" y1="8046" x2="39815" y2="6897"/>
                        <a14:foregroundMark x1="41358" y1="37644" x2="41358" y2="37644"/>
                        <a14:foregroundMark x1="40123" y1="36494" x2="40123" y2="364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2" r="4218" b="-2"/>
          <a:stretch/>
        </p:blipFill>
        <p:spPr>
          <a:xfrm>
            <a:off x="8249046" y="1219200"/>
            <a:ext cx="3668196" cy="4221162"/>
          </a:xfrm>
          <a:custGeom>
            <a:avLst/>
            <a:gdLst/>
            <a:ahLst/>
            <a:cxnLst/>
            <a:rect l="l" t="t" r="r" b="b"/>
            <a:pathLst>
              <a:path w="5298683" h="6097438">
                <a:moveTo>
                  <a:pt x="2178155" y="0"/>
                </a:moveTo>
                <a:cubicBezTo>
                  <a:pt x="3901575" y="0"/>
                  <a:pt x="5298683" y="1397108"/>
                  <a:pt x="5298683" y="3120527"/>
                </a:cubicBezTo>
                <a:cubicBezTo>
                  <a:pt x="5298683" y="4413092"/>
                  <a:pt x="4512810" y="5522106"/>
                  <a:pt x="3392805" y="5995828"/>
                </a:cubicBezTo>
                <a:lnTo>
                  <a:pt x="3115184" y="6097438"/>
                </a:lnTo>
                <a:lnTo>
                  <a:pt x="1241127" y="6097438"/>
                </a:lnTo>
                <a:lnTo>
                  <a:pt x="963506" y="5995828"/>
                </a:lnTo>
                <a:cubicBezTo>
                  <a:pt x="683504" y="5877397"/>
                  <a:pt x="424387" y="5719261"/>
                  <a:pt x="193210" y="5528477"/>
                </a:cubicBezTo>
                <a:lnTo>
                  <a:pt x="0" y="5352876"/>
                </a:lnTo>
                <a:lnTo>
                  <a:pt x="0" y="888178"/>
                </a:lnTo>
                <a:lnTo>
                  <a:pt x="193210" y="712577"/>
                </a:lnTo>
                <a:cubicBezTo>
                  <a:pt x="732621" y="267415"/>
                  <a:pt x="1424159" y="0"/>
                  <a:pt x="2178155" y="0"/>
                </a:cubicBezTo>
                <a:close/>
              </a:path>
            </a:pathLst>
          </a:custGeom>
          <a:effectLst>
            <a:softEdge rad="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704B99-FC3F-4744-B907-285BC4CBC7B9}"/>
              </a:ext>
            </a:extLst>
          </p:cNvPr>
          <p:cNvSpPr/>
          <p:nvPr/>
        </p:nvSpPr>
        <p:spPr>
          <a:xfrm>
            <a:off x="891829" y="2343714"/>
            <a:ext cx="528830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sz="3500" b="1" dirty="0">
                <a:solidFill>
                  <a:srgbClr val="0066B3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https://peelregion.vids.io/videos/ac9cd9b41d19e1c225/dews-water-adventure</a:t>
            </a:r>
            <a:endParaRPr lang="en-CA" sz="3500" b="1" dirty="0">
              <a:solidFill>
                <a:srgbClr val="0066B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048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3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5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9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1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9422325-4505-4DB5-8F0C-666E3260C5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113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5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F6D29F12-3419-479B-9686-EDF11AE5B0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93" b="80648" l="26771" r="72656">
                        <a14:foregroundMark x1="35938" y1="38241" x2="35938" y2="38241"/>
                        <a14:foregroundMark x1="36979" y1="43426" x2="36979" y2="43426"/>
                        <a14:foregroundMark x1="34063" y1="46667" x2="34063" y2="46667"/>
                        <a14:foregroundMark x1="28542" y1="47407" x2="28542" y2="47407"/>
                        <a14:foregroundMark x1="32500" y1="48611" x2="32500" y2="48611"/>
                        <a14:foregroundMark x1="33125" y1="49630" x2="33125" y2="49630"/>
                        <a14:foregroundMark x1="32031" y1="52222" x2="32031" y2="52222"/>
                        <a14:foregroundMark x1="32787" y1="54374" x2="37552" y2="54815"/>
                        <a14:foregroundMark x1="37552" y1="54815" x2="34167" y2="50370"/>
                        <a14:foregroundMark x1="34167" y1="50370" x2="33958" y2="50370"/>
                        <a14:foregroundMark x1="44427" y1="47222" x2="44427" y2="47222"/>
                        <a14:foregroundMark x1="39063" y1="46204" x2="39063" y2="46204"/>
                        <a14:foregroundMark x1="36042" y1="60556" x2="36042" y2="60556"/>
                        <a14:foregroundMark x1="35260" y1="57778" x2="35885" y2="73148"/>
                        <a14:foregroundMark x1="35885" y1="73148" x2="38698" y2="66944"/>
                        <a14:foregroundMark x1="38698" y1="66944" x2="37292" y2="58148"/>
                        <a14:foregroundMark x1="40625" y1="45463" x2="35938" y2="44630"/>
                        <a14:foregroundMark x1="35938" y1="44630" x2="38385" y2="47222"/>
                        <a14:foregroundMark x1="37969" y1="51759" x2="41927" y2="53611"/>
                        <a14:foregroundMark x1="41927" y1="53611" x2="40625" y2="49630"/>
                        <a14:foregroundMark x1="58281" y1="23241" x2="57760" y2="30648"/>
                        <a14:foregroundMark x1="57760" y1="30648" x2="48281" y2="46204"/>
                        <a14:foregroundMark x1="48281" y1="46204" x2="47969" y2="53796"/>
                        <a14:foregroundMark x1="47969" y1="53796" x2="49063" y2="61019"/>
                        <a14:foregroundMark x1="49063" y1="61019" x2="50938" y2="66667"/>
                        <a14:foregroundMark x1="44427" y1="45278" x2="44427" y2="45278"/>
                        <a14:foregroundMark x1="55833" y1="43611" x2="52812" y2="47685"/>
                        <a14:foregroundMark x1="52812" y1="47685" x2="54167" y2="47407"/>
                        <a14:foregroundMark x1="59531" y1="43241" x2="62500" y2="47407"/>
                        <a14:foregroundMark x1="62500" y1="47407" x2="58333" y2="48611"/>
                        <a14:foregroundMark x1="58333" y1="48611" x2="58281" y2="47222"/>
                        <a14:foregroundMark x1="55833" y1="56574" x2="52448" y2="60463"/>
                        <a14:foregroundMark x1="52448" y1="60463" x2="52396" y2="63889"/>
                        <a14:foregroundMark x1="58438" y1="22593" x2="58438" y2="22593"/>
                        <a14:foregroundMark x1="54479" y1="80463" x2="58698" y2="80648"/>
                        <a14:foregroundMark x1="58698" y1="80648" x2="61141" y2="80427"/>
                        <a14:foregroundMark x1="59740" y1="56944" x2="61198" y2="55926"/>
                        <a14:foregroundMark x1="31719" y1="49167" x2="35938" y2="49167"/>
                        <a14:foregroundMark x1="35938" y1="49167" x2="43438" y2="46944"/>
                        <a14:foregroundMark x1="43438" y1="46944" x2="43646" y2="46667"/>
                        <a14:foregroundMark x1="30573" y1="45000" x2="34323" y2="43981"/>
                        <a14:foregroundMark x1="34323" y1="43981" x2="43125" y2="44259"/>
                        <a14:foregroundMark x1="27917" y1="48611" x2="30208" y2="54352"/>
                        <a14:foregroundMark x1="30208" y1="54352" x2="34063" y2="56944"/>
                        <a14:foregroundMark x1="34063" y1="56944" x2="38646" y2="56759"/>
                        <a14:foregroundMark x1="30156" y1="50000" x2="33385" y2="53611"/>
                        <a14:foregroundMark x1="33385" y1="53611" x2="33385" y2="53611"/>
                        <a14:foregroundMark x1="30260" y1="50833" x2="33594" y2="55370"/>
                        <a14:foregroundMark x1="33594" y1="55370" x2="33594" y2="55370"/>
                        <a14:foregroundMark x1="31563" y1="45833" x2="38490" y2="45833"/>
                        <a14:foregroundMark x1="29479" y1="50463" x2="32500" y2="50463"/>
                        <a14:foregroundMark x1="29375" y1="51019" x2="29688" y2="52222"/>
                        <a14:foregroundMark x1="29375" y1="50185" x2="29375" y2="51204"/>
                        <a14:foregroundMark x1="38177" y1="42870" x2="41302" y2="43611"/>
                        <a14:foregroundMark x1="34271" y1="58519" x2="34063" y2="72685"/>
                        <a14:foregroundMark x1="34063" y1="72685" x2="36042" y2="78889"/>
                        <a14:foregroundMark x1="36042" y1="78889" x2="37760" y2="79259"/>
                        <a14:foregroundMark x1="56510" y1="56944" x2="58750" y2="58704"/>
                        <a14:backgroundMark x1="63438" y1="80185" x2="61875" y2="80833"/>
                        <a14:backgroundMark x1="61563" y1="80833" x2="61563" y2="80833"/>
                        <a14:backgroundMark x1="61302" y1="80833" x2="61667" y2="80833"/>
                        <a14:backgroundMark x1="62656" y1="80370" x2="61510" y2="81204"/>
                        <a14:backgroundMark x1="23021" y1="19444" x2="28177" y2="22500"/>
                        <a14:backgroundMark x1="28177" y1="22500" x2="35208" y2="22593"/>
                        <a14:backgroundMark x1="35208" y1="22593" x2="38958" y2="21667"/>
                        <a14:backgroundMark x1="38958" y1="21667" x2="38958" y2="2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11" r="6774"/>
          <a:stretch/>
        </p:blipFill>
        <p:spPr bwMode="auto"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6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384174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74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F35A22-54D7-4095-BD14-7B145403A3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354" b="82935" l="27127" r="74065">
                        <a14:foregroundMark x1="54323" y1="43889" x2="52812" y2="48611"/>
                        <a14:foregroundMark x1="58333" y1="43519" x2="56719" y2="50463"/>
                        <a14:foregroundMark x1="56719" y1="50463" x2="56719" y2="50556"/>
                        <a14:foregroundMark x1="44792" y1="61852" x2="44792" y2="61852"/>
                        <a14:foregroundMark x1="45625" y1="62407" x2="45625" y2="62407"/>
                        <a14:foregroundMark x1="45417" y1="62222" x2="45417" y2="62222"/>
                        <a14:foregroundMark x1="44010" y1="64537" x2="44010" y2="64537"/>
                        <a14:foregroundMark x1="42500" y1="66296" x2="42500" y2="66296"/>
                        <a14:foregroundMark x1="47604" y1="74630" x2="47604" y2="74630"/>
                        <a14:foregroundMark x1="34688" y1="39167" x2="34271" y2="44444"/>
                        <a14:foregroundMark x1="35885" y1="40556" x2="35885" y2="40556"/>
                        <a14:foregroundMark x1="27969" y1="49167" x2="27969" y2="49167"/>
                        <a14:foregroundMark x1="37083" y1="44444" x2="45000" y2="47407"/>
                        <a14:foregroundMark x1="38073" y1="44444" x2="42396" y2="44537"/>
                        <a14:foregroundMark x1="42396" y1="44537" x2="42500" y2="44537"/>
                        <a14:foregroundMark x1="31510" y1="45278" x2="27448" y2="47593"/>
                        <a14:foregroundMark x1="27448" y1="47593" x2="31198" y2="50370"/>
                        <a14:foregroundMark x1="31198" y1="50370" x2="35313" y2="50370"/>
                        <a14:foregroundMark x1="35313" y1="50370" x2="42604" y2="49259"/>
                        <a14:foregroundMark x1="34896" y1="52963" x2="34896" y2="52963"/>
                        <a14:foregroundMark x1="28594" y1="49259" x2="28594" y2="49259"/>
                        <a14:foregroundMark x1="28594" y1="49259" x2="31771" y2="54352"/>
                        <a14:foregroundMark x1="31771" y1="54352" x2="36510" y2="55278"/>
                        <a14:foregroundMark x1="36510" y1="55278" x2="40208" y2="53981"/>
                        <a14:foregroundMark x1="41094" y1="52407" x2="43698" y2="49444"/>
                        <a14:foregroundMark x1="30365" y1="57500" x2="39115" y2="57685"/>
                        <a14:foregroundMark x1="39115" y1="57685" x2="41256" y2="57635"/>
                        <a14:foregroundMark x1="34375" y1="58241" x2="33906" y2="79815"/>
                        <a14:foregroundMark x1="33906" y1="79815" x2="36094" y2="73426"/>
                        <a14:foregroundMark x1="36094" y1="73426" x2="36510" y2="60648"/>
                        <a14:backgroundMark x1="42708" y1="58056" x2="41406" y2="58056"/>
                        <a14:backgroundMark x1="43490" y1="57315" x2="42604" y2="5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846" r="6439"/>
          <a:stretch/>
        </p:blipFill>
        <p:spPr bwMode="auto">
          <a:xfrm>
            <a:off x="921910" y="465243"/>
            <a:ext cx="7761924" cy="5343065"/>
          </a:xfrm>
          <a:custGeom>
            <a:avLst/>
            <a:gdLst/>
            <a:ahLst/>
            <a:cxnLst/>
            <a:rect l="l" t="t" r="r" b="b"/>
            <a:pathLst>
              <a:path w="7761924" h="5343065">
                <a:moveTo>
                  <a:pt x="3025687" y="76"/>
                </a:moveTo>
                <a:cubicBezTo>
                  <a:pt x="3140786" y="756"/>
                  <a:pt x="3256631" y="6055"/>
                  <a:pt x="3372722" y="16088"/>
                </a:cubicBezTo>
                <a:cubicBezTo>
                  <a:pt x="5230178" y="176616"/>
                  <a:pt x="7761924" y="1424594"/>
                  <a:pt x="7761924" y="3316816"/>
                </a:cubicBezTo>
                <a:cubicBezTo>
                  <a:pt x="7646022" y="5237647"/>
                  <a:pt x="4988715" y="5423921"/>
                  <a:pt x="3701109" y="5320611"/>
                </a:cubicBezTo>
                <a:cubicBezTo>
                  <a:pt x="2413504" y="5217301"/>
                  <a:pt x="351800" y="4486992"/>
                  <a:pt x="36290" y="2696959"/>
                </a:cubicBezTo>
                <a:cubicBezTo>
                  <a:pt x="-259500" y="1018804"/>
                  <a:pt x="1299198" y="-10133"/>
                  <a:pt x="3025687" y="76"/>
                </a:cubicBezTo>
                <a:close/>
              </a:path>
            </a:pathLst>
          </a:custGeom>
          <a:gradFill>
            <a:gsLst>
              <a:gs pos="3200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</p:spTree>
    <p:extLst>
      <p:ext uri="{BB962C8B-B14F-4D97-AF65-F5344CB8AC3E}">
        <p14:creationId xmlns:p14="http://schemas.microsoft.com/office/powerpoint/2010/main" val="1014370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eform 5">
            <a:extLst>
              <a:ext uri="{FF2B5EF4-FFF2-40B4-BE49-F238E27FC236}">
                <a16:creationId xmlns:a16="http://schemas.microsoft.com/office/drawing/2014/main" id="{07322A9E-F1EC-405E-8971-BA906EFFC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329674" y="1290909"/>
            <a:ext cx="9702800" cy="5573512"/>
          </a:xfrm>
          <a:custGeom>
            <a:avLst/>
            <a:gdLst>
              <a:gd name="T0" fmla="*/ 1752 w 2038"/>
              <a:gd name="T1" fmla="*/ 1169 h 1169"/>
              <a:gd name="T2" fmla="*/ 1487 w 2038"/>
              <a:gd name="T3" fmla="*/ 334 h 1169"/>
              <a:gd name="T4" fmla="*/ 860 w 2038"/>
              <a:gd name="T5" fmla="*/ 22 h 1169"/>
              <a:gd name="T6" fmla="*/ 199 w 2038"/>
              <a:gd name="T7" fmla="*/ 318 h 1169"/>
              <a:gd name="T8" fmla="*/ 399 w 2038"/>
              <a:gd name="T9" fmla="*/ 1165 h 1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38" h="1169">
                <a:moveTo>
                  <a:pt x="1752" y="1169"/>
                </a:moveTo>
                <a:cubicBezTo>
                  <a:pt x="2038" y="928"/>
                  <a:pt x="1673" y="513"/>
                  <a:pt x="1487" y="334"/>
                </a:cubicBezTo>
                <a:cubicBezTo>
                  <a:pt x="1316" y="170"/>
                  <a:pt x="1099" y="43"/>
                  <a:pt x="860" y="22"/>
                </a:cubicBezTo>
                <a:cubicBezTo>
                  <a:pt x="621" y="0"/>
                  <a:pt x="341" y="128"/>
                  <a:pt x="199" y="318"/>
                </a:cubicBezTo>
                <a:cubicBezTo>
                  <a:pt x="0" y="586"/>
                  <a:pt x="184" y="965"/>
                  <a:pt x="399" y="116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4" name="Freeform 6">
            <a:extLst>
              <a:ext uri="{FF2B5EF4-FFF2-40B4-BE49-F238E27FC236}">
                <a16:creationId xmlns:a16="http://schemas.microsoft.com/office/drawing/2014/main" id="{A5704422-1118-4FD1-95AD-29A064EB80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70451" y="2010741"/>
            <a:ext cx="7373938" cy="4848892"/>
          </a:xfrm>
          <a:custGeom>
            <a:avLst/>
            <a:gdLst>
              <a:gd name="T0" fmla="*/ 1025 w 1549"/>
              <a:gd name="T1" fmla="*/ 1016 h 1017"/>
              <a:gd name="T2" fmla="*/ 1443 w 1549"/>
              <a:gd name="T3" fmla="*/ 592 h 1017"/>
              <a:gd name="T4" fmla="*/ 782 w 1549"/>
              <a:gd name="T5" fmla="*/ 53 h 1017"/>
              <a:gd name="T6" fmla="*/ 150 w 1549"/>
              <a:gd name="T7" fmla="*/ 329 h 1017"/>
              <a:gd name="T8" fmla="*/ 477 w 1549"/>
              <a:gd name="T9" fmla="*/ 1017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017">
                <a:moveTo>
                  <a:pt x="1025" y="1016"/>
                </a:moveTo>
                <a:cubicBezTo>
                  <a:pt x="1223" y="971"/>
                  <a:pt x="1549" y="857"/>
                  <a:pt x="1443" y="592"/>
                </a:cubicBezTo>
                <a:cubicBezTo>
                  <a:pt x="1344" y="344"/>
                  <a:pt x="1041" y="111"/>
                  <a:pt x="782" y="53"/>
                </a:cubicBezTo>
                <a:cubicBezTo>
                  <a:pt x="545" y="0"/>
                  <a:pt x="275" y="117"/>
                  <a:pt x="150" y="329"/>
                </a:cubicBezTo>
                <a:cubicBezTo>
                  <a:pt x="0" y="584"/>
                  <a:pt x="243" y="911"/>
                  <a:pt x="477" y="1017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Freeform 7">
            <a:extLst>
              <a:ext uri="{FF2B5EF4-FFF2-40B4-BE49-F238E27FC236}">
                <a16:creationId xmlns:a16="http://schemas.microsoft.com/office/drawing/2014/main" id="{A88B2AAA-B805-498E-A9E6-98B8858554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51351" y="1780905"/>
            <a:ext cx="8035925" cy="5083516"/>
          </a:xfrm>
          <a:custGeom>
            <a:avLst/>
            <a:gdLst>
              <a:gd name="T0" fmla="*/ 1302 w 1688"/>
              <a:gd name="T1" fmla="*/ 1066 h 1066"/>
              <a:gd name="T2" fmla="*/ 1613 w 1688"/>
              <a:gd name="T3" fmla="*/ 850 h 1066"/>
              <a:gd name="T4" fmla="*/ 1517 w 1688"/>
              <a:gd name="T5" fmla="*/ 471 h 1066"/>
              <a:gd name="T6" fmla="*/ 798 w 1688"/>
              <a:gd name="T7" fmla="*/ 28 h 1066"/>
              <a:gd name="T8" fmla="*/ 181 w 1688"/>
              <a:gd name="T9" fmla="*/ 333 h 1066"/>
              <a:gd name="T10" fmla="*/ 420 w 1688"/>
              <a:gd name="T11" fmla="*/ 1066 h 10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8" h="1066">
                <a:moveTo>
                  <a:pt x="1302" y="1066"/>
                </a:moveTo>
                <a:cubicBezTo>
                  <a:pt x="1416" y="1024"/>
                  <a:pt x="1551" y="962"/>
                  <a:pt x="1613" y="850"/>
                </a:cubicBezTo>
                <a:cubicBezTo>
                  <a:pt x="1688" y="715"/>
                  <a:pt x="1606" y="575"/>
                  <a:pt x="1517" y="471"/>
                </a:cubicBezTo>
                <a:cubicBezTo>
                  <a:pt x="1336" y="258"/>
                  <a:pt x="1084" y="62"/>
                  <a:pt x="798" y="28"/>
                </a:cubicBezTo>
                <a:cubicBezTo>
                  <a:pt x="559" y="0"/>
                  <a:pt x="317" y="138"/>
                  <a:pt x="181" y="333"/>
                </a:cubicBezTo>
                <a:cubicBezTo>
                  <a:pt x="0" y="592"/>
                  <a:pt x="191" y="907"/>
                  <a:pt x="420" y="10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Freeform 8">
            <a:extLst>
              <a:ext uri="{FF2B5EF4-FFF2-40B4-BE49-F238E27FC236}">
                <a16:creationId xmlns:a16="http://schemas.microsoft.com/office/drawing/2014/main" id="{9B8051E0-19D7-43E1-BFD9-E6DBFEB3A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542347"/>
            <a:ext cx="10334625" cy="6322075"/>
          </a:xfrm>
          <a:custGeom>
            <a:avLst/>
            <a:gdLst>
              <a:gd name="T0" fmla="*/ 1873 w 2171"/>
              <a:gd name="T1" fmla="*/ 1326 h 1326"/>
              <a:gd name="T2" fmla="*/ 1609 w 2171"/>
              <a:gd name="T3" fmla="*/ 473 h 1326"/>
              <a:gd name="T4" fmla="*/ 880 w 2171"/>
              <a:gd name="T5" fmla="*/ 63 h 1326"/>
              <a:gd name="T6" fmla="*/ 0 w 2171"/>
              <a:gd name="T7" fmla="*/ 42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71" h="1326">
                <a:moveTo>
                  <a:pt x="1873" y="1326"/>
                </a:moveTo>
                <a:cubicBezTo>
                  <a:pt x="2171" y="1045"/>
                  <a:pt x="1825" y="678"/>
                  <a:pt x="1609" y="473"/>
                </a:cubicBezTo>
                <a:cubicBezTo>
                  <a:pt x="1406" y="281"/>
                  <a:pt x="1159" y="116"/>
                  <a:pt x="880" y="63"/>
                </a:cubicBezTo>
                <a:cubicBezTo>
                  <a:pt x="545" y="0"/>
                  <a:pt x="214" y="161"/>
                  <a:pt x="0" y="423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Freeform 9">
            <a:extLst>
              <a:ext uri="{FF2B5EF4-FFF2-40B4-BE49-F238E27FC236}">
                <a16:creationId xmlns:a16="http://schemas.microsoft.com/office/drawing/2014/main" id="{4EDB2B02-86A2-46F5-A4BE-B7D9B1041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6178751"/>
            <a:ext cx="504825" cy="681527"/>
          </a:xfrm>
          <a:custGeom>
            <a:avLst/>
            <a:gdLst>
              <a:gd name="T0" fmla="*/ 0 w 106"/>
              <a:gd name="T1" fmla="*/ 0 h 143"/>
              <a:gd name="T2" fmla="*/ 106 w 106"/>
              <a:gd name="T3" fmla="*/ 143 h 14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6" h="143">
                <a:moveTo>
                  <a:pt x="0" y="0"/>
                </a:moveTo>
                <a:cubicBezTo>
                  <a:pt x="35" y="54"/>
                  <a:pt x="70" y="101"/>
                  <a:pt x="106" y="143"/>
                </a:cubicBezTo>
              </a:path>
            </a:pathLst>
          </a:custGeom>
          <a:noFill/>
          <a:ln w="4763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Freeform 10">
            <a:extLst>
              <a:ext uri="{FF2B5EF4-FFF2-40B4-BE49-F238E27FC236}">
                <a16:creationId xmlns:a16="http://schemas.microsoft.com/office/drawing/2014/main" id="{43954639-FB5D-41F4-9560-6F6DFE7784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59376"/>
            <a:ext cx="11091863" cy="6923796"/>
          </a:xfrm>
          <a:custGeom>
            <a:avLst/>
            <a:gdLst>
              <a:gd name="T0" fmla="*/ 2046 w 2330"/>
              <a:gd name="T1" fmla="*/ 1452 h 1452"/>
              <a:gd name="T2" fmla="*/ 1813 w 2330"/>
              <a:gd name="T3" fmla="*/ 601 h 1452"/>
              <a:gd name="T4" fmla="*/ 956 w 2330"/>
              <a:gd name="T5" fmla="*/ 97 h 1452"/>
              <a:gd name="T6" fmla="*/ 0 w 2330"/>
              <a:gd name="T7" fmla="*/ 366 h 1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30" h="1452">
                <a:moveTo>
                  <a:pt x="2046" y="1452"/>
                </a:moveTo>
                <a:cubicBezTo>
                  <a:pt x="2330" y="1153"/>
                  <a:pt x="2049" y="821"/>
                  <a:pt x="1813" y="601"/>
                </a:cubicBezTo>
                <a:cubicBezTo>
                  <a:pt x="1569" y="375"/>
                  <a:pt x="1282" y="179"/>
                  <a:pt x="956" y="97"/>
                </a:cubicBezTo>
                <a:cubicBezTo>
                  <a:pt x="572" y="0"/>
                  <a:pt x="292" y="101"/>
                  <a:pt x="0" y="366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Freeform 12">
            <a:extLst>
              <a:ext uri="{FF2B5EF4-FFF2-40B4-BE49-F238E27FC236}">
                <a16:creationId xmlns:a16="http://schemas.microsoft.com/office/drawing/2014/main" id="{E898931C-0323-41FA-A036-20F818B1FF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1057275" cy="614491"/>
          </a:xfrm>
          <a:custGeom>
            <a:avLst/>
            <a:gdLst>
              <a:gd name="T0" fmla="*/ 222 w 222"/>
              <a:gd name="T1" fmla="*/ 0 h 129"/>
              <a:gd name="T2" fmla="*/ 0 w 222"/>
              <a:gd name="T3" fmla="*/ 129 h 129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22" h="129">
                <a:moveTo>
                  <a:pt x="222" y="0"/>
                </a:moveTo>
                <a:cubicBezTo>
                  <a:pt x="152" y="35"/>
                  <a:pt x="76" y="78"/>
                  <a:pt x="0" y="129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Freeform 14">
            <a:extLst>
              <a:ext uri="{FF2B5EF4-FFF2-40B4-BE49-F238E27FC236}">
                <a16:creationId xmlns:a16="http://schemas.microsoft.com/office/drawing/2014/main" id="{89AFE9DD-0792-4B98-B4EB-97ACA17E6A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3701" y="-6705"/>
            <a:ext cx="595313" cy="352734"/>
          </a:xfrm>
          <a:custGeom>
            <a:avLst/>
            <a:gdLst>
              <a:gd name="T0" fmla="*/ 125 w 125"/>
              <a:gd name="T1" fmla="*/ 0 h 74"/>
              <a:gd name="T2" fmla="*/ 0 w 125"/>
              <a:gd name="T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25" h="74">
                <a:moveTo>
                  <a:pt x="125" y="0"/>
                </a:moveTo>
                <a:cubicBezTo>
                  <a:pt x="85" y="22"/>
                  <a:pt x="43" y="47"/>
                  <a:pt x="0" y="74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Freeform 16">
            <a:extLst>
              <a:ext uri="{FF2B5EF4-FFF2-40B4-BE49-F238E27FC236}">
                <a16:creationId xmlns:a16="http://schemas.microsoft.com/office/drawing/2014/main" id="{3981F5C4-9AE1-404E-AF44-A4E6DB374F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-1061" y="-1916"/>
            <a:ext cx="357188" cy="213875"/>
          </a:xfrm>
          <a:custGeom>
            <a:avLst/>
            <a:gdLst>
              <a:gd name="T0" fmla="*/ 75 w 75"/>
              <a:gd name="T1" fmla="*/ 0 h 45"/>
              <a:gd name="T2" fmla="*/ 0 w 75"/>
              <a:gd name="T3" fmla="*/ 45 h 4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5" h="45">
                <a:moveTo>
                  <a:pt x="75" y="0"/>
                </a:moveTo>
                <a:cubicBezTo>
                  <a:pt x="50" y="14"/>
                  <a:pt x="25" y="29"/>
                  <a:pt x="0" y="45"/>
                </a:cubicBezTo>
              </a:path>
            </a:pathLst>
          </a:custGeom>
          <a:noFill/>
          <a:ln w="12700" cap="flat">
            <a:solidFill>
              <a:schemeClr val="tx1">
                <a:alpha val="20000"/>
              </a:schemeClr>
            </a:solidFill>
            <a:prstDash val="dash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763C1781-8726-4FAC-8C45-FF40376BE4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5426601" y="-1916"/>
            <a:ext cx="5788025" cy="6847184"/>
          </a:xfrm>
          <a:custGeom>
            <a:avLst/>
            <a:gdLst>
              <a:gd name="T0" fmla="*/ 1094 w 1216"/>
              <a:gd name="T1" fmla="*/ 1436 h 1436"/>
              <a:gd name="T2" fmla="*/ 709 w 1216"/>
              <a:gd name="T3" fmla="*/ 551 h 1436"/>
              <a:gd name="T4" fmla="*/ 0 w 1216"/>
              <a:gd name="T5" fmla="*/ 0 h 1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6" h="1436">
                <a:moveTo>
                  <a:pt x="1094" y="1436"/>
                </a:moveTo>
                <a:cubicBezTo>
                  <a:pt x="1216" y="1114"/>
                  <a:pt x="904" y="770"/>
                  <a:pt x="709" y="551"/>
                </a:cubicBezTo>
                <a:cubicBezTo>
                  <a:pt x="509" y="327"/>
                  <a:pt x="274" y="127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Freeform 21">
            <a:extLst>
              <a:ext uri="{FF2B5EF4-FFF2-40B4-BE49-F238E27FC236}">
                <a16:creationId xmlns:a16="http://schemas.microsoft.com/office/drawing/2014/main" id="{301491B5-56C7-43DC-A3D9-861EECCA05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9235014" y="2872"/>
            <a:ext cx="2951163" cy="2555325"/>
          </a:xfrm>
          <a:custGeom>
            <a:avLst/>
            <a:gdLst>
              <a:gd name="T0" fmla="*/ 620 w 620"/>
              <a:gd name="T1" fmla="*/ 536 h 536"/>
              <a:gd name="T2" fmla="*/ 0 w 620"/>
              <a:gd name="T3" fmla="*/ 0 h 53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20" h="536">
                <a:moveTo>
                  <a:pt x="620" y="536"/>
                </a:moveTo>
                <a:cubicBezTo>
                  <a:pt x="404" y="314"/>
                  <a:pt x="196" y="138"/>
                  <a:pt x="0" y="0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9F52B8-8128-44D5-8C24-4770B5E5E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2248" y="1481328"/>
            <a:ext cx="2926080" cy="24688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 defTabSz="914400">
              <a:lnSpc>
                <a:spcPct val="90000"/>
              </a:lnSpc>
            </a:pPr>
            <a:r>
              <a:rPr lang="en-US" sz="4000" b="1" dirty="0">
                <a:solidFill>
                  <a:srgbClr val="0066B3"/>
                </a:solidFill>
              </a:rPr>
              <a:t>Is Dew Drop saving or wasting water?</a:t>
            </a:r>
          </a:p>
        </p:txBody>
      </p:sp>
      <p:sp>
        <p:nvSpPr>
          <p:cNvPr id="74" name="Freeform 22">
            <a:extLst>
              <a:ext uri="{FF2B5EF4-FFF2-40B4-BE49-F238E27FC236}">
                <a16:creationId xmlns:a16="http://schemas.microsoft.com/office/drawing/2014/main" id="{237E2353-22DF-46E0-A200-FB30F8F39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0020826" y="-1916"/>
            <a:ext cx="2165350" cy="1358265"/>
          </a:xfrm>
          <a:custGeom>
            <a:avLst/>
            <a:gdLst>
              <a:gd name="T0" fmla="*/ 0 w 455"/>
              <a:gd name="T1" fmla="*/ 0 h 285"/>
              <a:gd name="T2" fmla="*/ 455 w 455"/>
              <a:gd name="T3" fmla="*/ 285 h 2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5" h="285">
                <a:moveTo>
                  <a:pt x="0" y="0"/>
                </a:moveTo>
                <a:cubicBezTo>
                  <a:pt x="153" y="85"/>
                  <a:pt x="308" y="180"/>
                  <a:pt x="455" y="285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Freeform 23">
            <a:extLst>
              <a:ext uri="{FF2B5EF4-FFF2-40B4-BE49-F238E27FC236}">
                <a16:creationId xmlns:a16="http://schemas.microsoft.com/office/drawing/2014/main" id="{DD6138DB-057B-45F7-A5F4-E7BFDA20D0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90826" y="-1916"/>
            <a:ext cx="895350" cy="534687"/>
          </a:xfrm>
          <a:custGeom>
            <a:avLst/>
            <a:gdLst>
              <a:gd name="T0" fmla="*/ 0 w 188"/>
              <a:gd name="T1" fmla="*/ 0 h 112"/>
              <a:gd name="T2" fmla="*/ 188 w 188"/>
              <a:gd name="T3" fmla="*/ 112 h 1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8" h="112">
                <a:moveTo>
                  <a:pt x="0" y="0"/>
                </a:moveTo>
                <a:cubicBezTo>
                  <a:pt x="63" y="36"/>
                  <a:pt x="126" y="73"/>
                  <a:pt x="188" y="112"/>
                </a:cubicBezTo>
              </a:path>
            </a:pathLst>
          </a:custGeom>
          <a:noFill/>
          <a:ln w="9525" cap="flat">
            <a:solidFill>
              <a:schemeClr val="tx1">
                <a:alpha val="2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79A54AB1-B64F-4843-BFAB-81CB74E66B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931529">
            <a:off x="752078" y="2218040"/>
            <a:ext cx="4418757" cy="4259609"/>
          </a:xfrm>
          <a:custGeom>
            <a:avLst/>
            <a:gdLst>
              <a:gd name="connsiteX0" fmla="*/ 404107 w 4507111"/>
              <a:gd name="connsiteY0" fmla="*/ 0 h 4344781"/>
              <a:gd name="connsiteX1" fmla="*/ 371857 w 4507111"/>
              <a:gd name="connsiteY1" fmla="*/ 117359 h 4344781"/>
              <a:gd name="connsiteX2" fmla="*/ 307833 w 4507111"/>
              <a:gd name="connsiteY2" fmla="*/ 632970 h 4344781"/>
              <a:gd name="connsiteX3" fmla="*/ 3569418 w 4507111"/>
              <a:gd name="connsiteY3" fmla="*/ 4141149 h 4344781"/>
              <a:gd name="connsiteX4" fmla="*/ 4440861 w 4507111"/>
              <a:gd name="connsiteY4" fmla="*/ 4332480 h 4344781"/>
              <a:gd name="connsiteX5" fmla="*/ 4507111 w 4507111"/>
              <a:gd name="connsiteY5" fmla="*/ 4341752 h 4344781"/>
              <a:gd name="connsiteX6" fmla="*/ 4296045 w 4507111"/>
              <a:gd name="connsiteY6" fmla="*/ 4344781 h 4344781"/>
              <a:gd name="connsiteX7" fmla="*/ 3749565 w 4507111"/>
              <a:gd name="connsiteY7" fmla="*/ 4321853 h 4344781"/>
              <a:gd name="connsiteX8" fmla="*/ 36764 w 4507111"/>
              <a:gd name="connsiteY8" fmla="*/ 1629794 h 4344781"/>
              <a:gd name="connsiteX9" fmla="*/ 300069 w 4507111"/>
              <a:gd name="connsiteY9" fmla="*/ 144750 h 4344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7111" h="4344781">
                <a:moveTo>
                  <a:pt x="404107" y="0"/>
                </a:moveTo>
                <a:lnTo>
                  <a:pt x="371857" y="117359"/>
                </a:lnTo>
                <a:cubicBezTo>
                  <a:pt x="333827" y="278567"/>
                  <a:pt x="311875" y="450459"/>
                  <a:pt x="307833" y="632970"/>
                </a:cubicBezTo>
                <a:cubicBezTo>
                  <a:pt x="264711" y="2579752"/>
                  <a:pt x="2253987" y="3769243"/>
                  <a:pt x="3569418" y="4141149"/>
                </a:cubicBezTo>
                <a:cubicBezTo>
                  <a:pt x="3816061" y="4210881"/>
                  <a:pt x="4114807" y="4279754"/>
                  <a:pt x="4440861" y="4332480"/>
                </a:cubicBezTo>
                <a:lnTo>
                  <a:pt x="4507111" y="4341752"/>
                </a:lnTo>
                <a:lnTo>
                  <a:pt x="4296045" y="4344781"/>
                </a:lnTo>
                <a:cubicBezTo>
                  <a:pt x="4097363" y="4343711"/>
                  <a:pt x="3912623" y="4335104"/>
                  <a:pt x="3749565" y="4321853"/>
                </a:cubicBezTo>
                <a:cubicBezTo>
                  <a:pt x="2445102" y="4215850"/>
                  <a:pt x="356405" y="3466499"/>
                  <a:pt x="36764" y="1629794"/>
                </a:cubicBezTo>
                <a:cubicBezTo>
                  <a:pt x="-63123" y="1055823"/>
                  <a:pt x="45741" y="555869"/>
                  <a:pt x="300069" y="144750"/>
                </a:cubicBezTo>
                <a:close/>
              </a:path>
            </a:pathLst>
          </a:cu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ckwell" panose="02060603020205020403"/>
              <a:ea typeface="+mn-ea"/>
              <a:cs typeface="+mn-cs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31D75AC-7F08-4A48-B781-4BA29ADDE0EF}"/>
              </a:ext>
            </a:extLst>
          </p:cNvPr>
          <p:cNvSpPr/>
          <p:nvPr/>
        </p:nvSpPr>
        <p:spPr>
          <a:xfrm>
            <a:off x="926832" y="700150"/>
            <a:ext cx="6248400" cy="4724400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D18D05C-9203-4464-BC99-61722F4698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519" b="84815" l="23958" r="75260">
                        <a14:foregroundMark x1="26719" y1="56852" x2="26639" y2="57630"/>
                        <a14:foregroundMark x1="25885" y1="65000" x2="26302" y2="66296"/>
                        <a14:foregroundMark x1="24427" y1="61481" x2="24010" y2="63611"/>
                        <a14:foregroundMark x1="37813" y1="43704" x2="37813" y2="47685"/>
                        <a14:foregroundMark x1="37396" y1="43704" x2="36875" y2="51019"/>
                        <a14:foregroundMark x1="36875" y1="51019" x2="38698" y2="51944"/>
                        <a14:foregroundMark x1="41042" y1="44815" x2="44167" y2="50093"/>
                        <a14:foregroundMark x1="44167" y1="50093" x2="44167" y2="50185"/>
                        <a14:foregroundMark x1="65833" y1="32130" x2="64167" y2="40741"/>
                        <a14:foregroundMark x1="64167" y1="40741" x2="66615" y2="47685"/>
                        <a14:foregroundMark x1="66615" y1="47685" x2="69583" y2="39259"/>
                        <a14:foregroundMark x1="69583" y1="39259" x2="66823" y2="31111"/>
                        <a14:foregroundMark x1="66823" y1="31111" x2="65417" y2="29259"/>
                        <a14:foregroundMark x1="70833" y1="33333" x2="75260" y2="35833"/>
                        <a14:foregroundMark x1="75260" y1="35833" x2="73542" y2="51481"/>
                        <a14:foregroundMark x1="73542" y1="51481" x2="70469" y2="58611"/>
                        <a14:foregroundMark x1="63490" y1="46759" x2="65104" y2="52315"/>
                        <a14:foregroundMark x1="65000" y1="53241" x2="60990" y2="52870"/>
                        <a14:foregroundMark x1="57760" y1="54630" x2="55313" y2="61481"/>
                        <a14:foregroundMark x1="55313" y1="61481" x2="58385" y2="67222"/>
                        <a14:foregroundMark x1="58385" y1="67222" x2="71042" y2="64167"/>
                        <a14:foregroundMark x1="66406" y1="58796" x2="60208" y2="56944"/>
                        <a14:foregroundMark x1="60208" y1="56944" x2="63281" y2="58611"/>
                        <a14:foregroundMark x1="60052" y1="72407" x2="64375" y2="78519"/>
                        <a14:foregroundMark x1="64375" y1="78519" x2="68490" y2="75185"/>
                        <a14:foregroundMark x1="68490" y1="75185" x2="69375" y2="67037"/>
                        <a14:foregroundMark x1="69375" y1="67037" x2="69427" y2="66852"/>
                        <a14:foregroundMark x1="26042" y1="60556" x2="26305" y2="60191"/>
                        <a14:foregroundMark x1="27236" y1="58315" x2="27813" y2="57500"/>
                        <a14:backgroundMark x1="26719" y1="60926" x2="27135" y2="60185"/>
                        <a14:backgroundMark x1="26406" y1="61667" x2="27135" y2="59722"/>
                        <a14:backgroundMark x1="27448" y1="58611" x2="27135" y2="59167"/>
                        <a14:backgroundMark x1="27135" y1="59167" x2="26302" y2="60185"/>
                        <a14:backgroundMark x1="57240" y1="41759" x2="57760" y2="432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773" t="10280" r="19042" b="6820"/>
          <a:stretch/>
        </p:blipFill>
        <p:spPr bwMode="auto">
          <a:xfrm>
            <a:off x="1181979" y="812445"/>
            <a:ext cx="5780911" cy="4478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A picture containing drawing&#10;&#10;Description automatically generated">
            <a:extLst>
              <a:ext uri="{FF2B5EF4-FFF2-40B4-BE49-F238E27FC236}">
                <a16:creationId xmlns:a16="http://schemas.microsoft.com/office/drawing/2014/main" id="{5C66CE1A-0DC5-44D1-8E13-CACF2E43BB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502" y="3950208"/>
            <a:ext cx="325120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17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ROP colours">
      <a:dk1>
        <a:sysClr val="windowText" lastClr="000000"/>
      </a:dk1>
      <a:lt1>
        <a:sysClr val="window" lastClr="FFFFFF"/>
      </a:lt1>
      <a:dk2>
        <a:srgbClr val="546670"/>
      </a:dk2>
      <a:lt2>
        <a:srgbClr val="D4DCF0"/>
      </a:lt2>
      <a:accent1>
        <a:srgbClr val="5285C4"/>
      </a:accent1>
      <a:accent2>
        <a:srgbClr val="96AFDB"/>
      </a:accent2>
      <a:accent3>
        <a:srgbClr val="9DA6AB"/>
      </a:accent3>
      <a:accent4>
        <a:srgbClr val="DFE5E8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ROP colours">
      <a:dk1>
        <a:sysClr val="windowText" lastClr="000000"/>
      </a:dk1>
      <a:lt1>
        <a:sysClr val="window" lastClr="FFFFFF"/>
      </a:lt1>
      <a:dk2>
        <a:srgbClr val="546670"/>
      </a:dk2>
      <a:lt2>
        <a:srgbClr val="D4DCF0"/>
      </a:lt2>
      <a:accent1>
        <a:srgbClr val="5285C4"/>
      </a:accent1>
      <a:accent2>
        <a:srgbClr val="96AFDB"/>
      </a:accent2>
      <a:accent3>
        <a:srgbClr val="9DA6AB"/>
      </a:accent3>
      <a:accent4>
        <a:srgbClr val="DFE5E8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1447</Words>
  <Application>Microsoft Office PowerPoint</Application>
  <PresentationFormat>Widescreen</PresentationFormat>
  <Paragraphs>174</Paragraphs>
  <Slides>16</Slides>
  <Notes>16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Rockwell</vt:lpstr>
      <vt:lpstr>Tiza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Water is important!</vt:lpstr>
      <vt:lpstr>We use water for….</vt:lpstr>
      <vt:lpstr>PowerPoint Presentation</vt:lpstr>
      <vt:lpstr>Dew’s Water Adventure 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Is Dew Drop saving or wasting water?</vt:lpstr>
      <vt:lpstr>PowerPoint Presentation</vt:lpstr>
      <vt:lpstr>Water Promise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Andrade, Jennifer</dc:creator>
  <cp:lastModifiedBy>Andrade, Jennifer</cp:lastModifiedBy>
  <cp:revision>15</cp:revision>
  <cp:lastPrinted>2020-10-13T13:23:47Z</cp:lastPrinted>
  <dcterms:created xsi:type="dcterms:W3CDTF">2020-08-11T13:56:24Z</dcterms:created>
  <dcterms:modified xsi:type="dcterms:W3CDTF">2020-10-13T13:24:27Z</dcterms:modified>
</cp:coreProperties>
</file>