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26"/>
  </p:notesMasterIdLst>
  <p:sldIdLst>
    <p:sldId id="274" r:id="rId7"/>
    <p:sldId id="1192" r:id="rId8"/>
    <p:sldId id="275" r:id="rId9"/>
    <p:sldId id="1206" r:id="rId10"/>
    <p:sldId id="1232" r:id="rId11"/>
    <p:sldId id="1219" r:id="rId12"/>
    <p:sldId id="1224" r:id="rId13"/>
    <p:sldId id="1227" r:id="rId14"/>
    <p:sldId id="1223" r:id="rId15"/>
    <p:sldId id="1210" r:id="rId16"/>
    <p:sldId id="1226" r:id="rId17"/>
    <p:sldId id="1221" r:id="rId18"/>
    <p:sldId id="1218" r:id="rId19"/>
    <p:sldId id="1230" r:id="rId20"/>
    <p:sldId id="1220" r:id="rId21"/>
    <p:sldId id="1213" r:id="rId22"/>
    <p:sldId id="296" r:id="rId23"/>
    <p:sldId id="301" r:id="rId24"/>
    <p:sldId id="11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68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0ADB0C-9295-3FB2-20D6-3A372CEF4157}" name="Greco, Lisa" initials="GL" userId="S::Lisa.Greco@peelregion.ca::002b8d04-914b-433a-bbb9-5e175daf1eae" providerId="AD"/>
  <p188:author id="{55C4C52E-3E45-F952-9BBD-37383EDCF8E8}" name="Johnson, Leslyn" initials="JL" userId="S::leslyn.johnson@peelregion.ca::e2bb7197-c286-4609-a900-2c776e1fb69f" providerId="AD"/>
  <p188:author id="{241EB72F-D5F4-C99B-296E-553FCD7EDF3A}" name="Ball, Samantha" initials="BS" userId="S::samantha.ball@peelregion.ca::b356f70e-7c82-4bf5-a647-1e809dbeffc8" providerId="AD"/>
  <p188:author id="{4879EE44-1014-3A85-6329-BEEB2BB97E22}" name="Tavares, Sonia" initials="TS" userId="S::soniap.tavares@peelregion.ca::659610c0-7d7a-4eb3-80a2-e11192d14eba" providerId="AD"/>
  <p188:author id="{B314B961-FC78-A667-6EE1-2DEC9334E11D}" name="Ramdat, Tresha" initials="RT" userId="S::tresha.ramdat@peelregion.ca::6b707d64-5a19-4928-9423-ad66a07f2c40" providerId="AD"/>
  <p188:author id="{8C1E8D69-0BE2-90C2-246E-A988552A1314}" name="Riley, Andrea" initials="RA" userId="S::andrea.riley@peelregion.ca::079b7193-c3e3-4a27-9f70-ef719868fc42" providerId="AD"/>
  <p188:author id="{7E89E96A-3149-B9E2-832F-2CDA560800EF}" name="Nicholls-Kerec, Lori" initials="NL" userId="S::lori.nicholls-kerec@peelregion.ca::0874ccd1-c317-418a-b718-9c2cf086530e" providerId="AD"/>
  <p188:author id="{E9F38F6D-19CD-FB8F-3A02-C7AF25F85BCE}" name="Jenny Rains" initials="JR" userId="S::Jenny.Rains@peelregion.ca::bfee4fda-785d-42fd-9bd6-3b2bd01f2f84" providerId="AD"/>
  <p188:author id="{5DA7B07A-6E92-84C7-2309-AA56CE2A1F5C}" name="Soni Patel, Aarti" initials="SA" userId="S::aarti.soni@peelregion.ca::e82be30f-c7c5-4294-ac9f-98e864f68a65" providerId="AD"/>
  <p188:author id="{9496E398-0126-2D55-CE47-4DA18F6E0100}" name="Soni Patel, Aarti" initials="SPA" userId="S::Aarti.Soni@peelregion.ca::e82be30f-c7c5-4294-ac9f-98e864f68a65" providerId="AD"/>
  <p188:author id="{4CCB49BB-A01D-D11D-BF13-6D28B5BB3AF9}" name="Balram, Amika" initials="BA" userId="S::amika.balram@peelregion.ca::6a463106-80ee-4fb5-8c9b-908a4967ff59" providerId="AD"/>
  <p188:author id="{89526BBD-DE4D-4862-7916-686CC218552C}" name="Balliram, Terrence" initials="BT" userId="S::terrence.balliram@peelregion.ca::d20cd143-19c3-48f2-a8d4-e8f34954b21b" providerId="AD"/>
  <p188:author id="{3640FCBE-3632-ADEE-6ABC-955CCB7DF87B}" name="Birju, Debbie" initials="BD" userId="S::debbie.birju@peelregion.ca::da3aa7ad-a13c-450b-980f-bbdeaa6cf33f" providerId="AD"/>
  <p188:author id="{C44123CA-6217-BA97-B674-806C487B78E4}" name="Nunes, Olivia" initials="NO" userId="S::olivia.nunes@peelregion.ca::0a1f97df-17eb-4fe8-94e6-fa9c25c67806" providerId="AD"/>
  <p188:author id="{2C9FCBE5-55C4-A540-DAFE-7A2189F6F719}" name="Cunningham, Desirae" initials="CD" userId="S::Desirae.Cunningham@peelregion.ca::b2200991-811f-49e6-a930-e18e180a0800" providerId="AD"/>
  <p188:author id="{719530F1-84E9-8869-6B50-D517107CA712}" name="McCracken, Kaysee" initials="MK" userId="S::kaysee.mccracken@peelregion.ca::54af2680-e30f-4b1e-a368-44f14e1082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tterson, Rachel" initials="PR" lastIdx="1" clrIdx="6">
    <p:extLst>
      <p:ext uri="{19B8F6BF-5375-455C-9EA6-DF929625EA0E}">
        <p15:presenceInfo xmlns:p15="http://schemas.microsoft.com/office/powerpoint/2012/main" userId="S::rachel.patterson@peelregion.ca::8fdc38f4-3a14-4b8a-9d11-43b3e9c7ef05" providerId="AD"/>
      </p:ext>
    </p:extLst>
  </p:cmAuthor>
  <p:cmAuthor id="1" name="Ball, Samantha" initials="BS" lastIdx="30" clrIdx="0">
    <p:extLst>
      <p:ext uri="{19B8F6BF-5375-455C-9EA6-DF929625EA0E}">
        <p15:presenceInfo xmlns:p15="http://schemas.microsoft.com/office/powerpoint/2012/main" userId="S::samantha.ball@peelregion.ca::b356f70e-7c82-4bf5-a647-1e809dbeffc8" providerId="AD"/>
      </p:ext>
    </p:extLst>
  </p:cmAuthor>
  <p:cmAuthor id="8" name="McCracken, Kaysee" initials="MK" lastIdx="2" clrIdx="7">
    <p:extLst>
      <p:ext uri="{19B8F6BF-5375-455C-9EA6-DF929625EA0E}">
        <p15:presenceInfo xmlns:p15="http://schemas.microsoft.com/office/powerpoint/2012/main" userId="S::kaysee.mccracken@peelregion.ca::54af2680-e30f-4b1e-a368-44f14e10823d" providerId="AD"/>
      </p:ext>
    </p:extLst>
  </p:cmAuthor>
  <p:cmAuthor id="2" name="Soni Patel, Aarti" initials="SPA" lastIdx="17" clrIdx="1">
    <p:extLst>
      <p:ext uri="{19B8F6BF-5375-455C-9EA6-DF929625EA0E}">
        <p15:presenceInfo xmlns:p15="http://schemas.microsoft.com/office/powerpoint/2012/main" userId="S::Aarti.Soni@peelregion.ca::e82be30f-c7c5-4294-ac9f-98e864f68a65" providerId="AD"/>
      </p:ext>
    </p:extLst>
  </p:cmAuthor>
  <p:cmAuthor id="9" name="Finn, Suzanne" initials="FS" lastIdx="2" clrIdx="8">
    <p:extLst>
      <p:ext uri="{19B8F6BF-5375-455C-9EA6-DF929625EA0E}">
        <p15:presenceInfo xmlns:p15="http://schemas.microsoft.com/office/powerpoint/2012/main" userId="S::suzanne.finn@peelregion.ca::3d6b1a9a-778a-4fd8-b967-64d7658498ff" providerId="AD"/>
      </p:ext>
    </p:extLst>
  </p:cmAuthor>
  <p:cmAuthor id="3" name="Nunes, Olivia" initials="NO" lastIdx="29" clrIdx="2">
    <p:extLst>
      <p:ext uri="{19B8F6BF-5375-455C-9EA6-DF929625EA0E}">
        <p15:presenceInfo xmlns:p15="http://schemas.microsoft.com/office/powerpoint/2012/main" userId="S::olivia.nunes@peelregion.ca::0a1f97df-17eb-4fe8-94e6-fa9c25c67806" providerId="AD"/>
      </p:ext>
    </p:extLst>
  </p:cmAuthor>
  <p:cmAuthor id="10" name="Birju, Debbie" initials="BD" lastIdx="5" clrIdx="9">
    <p:extLst>
      <p:ext uri="{19B8F6BF-5375-455C-9EA6-DF929625EA0E}">
        <p15:presenceInfo xmlns:p15="http://schemas.microsoft.com/office/powerpoint/2012/main" userId="S::debbie.birju@peelregion.ca::da3aa7ad-a13c-450b-980f-bbdeaa6cf33f" providerId="AD"/>
      </p:ext>
    </p:extLst>
  </p:cmAuthor>
  <p:cmAuthor id="4" name="Tavares, Sonia" initials="TS" lastIdx="4" clrIdx="3">
    <p:extLst>
      <p:ext uri="{19B8F6BF-5375-455C-9EA6-DF929625EA0E}">
        <p15:presenceInfo xmlns:p15="http://schemas.microsoft.com/office/powerpoint/2012/main" userId="S::soniap.tavares@peelregion.ca::659610c0-7d7a-4eb3-80a2-e11192d14eba" providerId="AD"/>
      </p:ext>
    </p:extLst>
  </p:cmAuthor>
  <p:cmAuthor id="11" name="Rosero Orjuela, Marcela" initials="RM" lastIdx="6" clrIdx="10">
    <p:extLst>
      <p:ext uri="{19B8F6BF-5375-455C-9EA6-DF929625EA0E}">
        <p15:presenceInfo xmlns:p15="http://schemas.microsoft.com/office/powerpoint/2012/main" userId="S::marcela.rosero@peelregion.ca::011b6340-6b4b-4846-a15d-44fab1e2935b" providerId="AD"/>
      </p:ext>
    </p:extLst>
  </p:cmAuthor>
  <p:cmAuthor id="5" name="Pisuena-Rey, Darlene" initials="PD" lastIdx="2" clrIdx="4">
    <p:extLst>
      <p:ext uri="{19B8F6BF-5375-455C-9EA6-DF929625EA0E}">
        <p15:presenceInfo xmlns:p15="http://schemas.microsoft.com/office/powerpoint/2012/main" userId="S::darlene.pisuena-rey@peelregion.ca::2bca75aa-5c7f-4a92-ae1a-c9d794b471ab" providerId="AD"/>
      </p:ext>
    </p:extLst>
  </p:cmAuthor>
  <p:cmAuthor id="12" name="Nicholls-Kerec, Lori" initials="NL" lastIdx="2" clrIdx="11">
    <p:extLst>
      <p:ext uri="{19B8F6BF-5375-455C-9EA6-DF929625EA0E}">
        <p15:presenceInfo xmlns:p15="http://schemas.microsoft.com/office/powerpoint/2012/main" userId="S::lori.nicholls-kerec@peelregion.ca::0874ccd1-c317-418a-b718-9c2cf086530e" providerId="AD"/>
      </p:ext>
    </p:extLst>
  </p:cmAuthor>
  <p:cmAuthor id="6" name="Balram, Amika" initials="BA" lastIdx="13" clrIdx="5">
    <p:extLst>
      <p:ext uri="{19B8F6BF-5375-455C-9EA6-DF929625EA0E}">
        <p15:presenceInfo xmlns:p15="http://schemas.microsoft.com/office/powerpoint/2012/main" userId="S::amika.balram@peelregion.ca::6a463106-80ee-4fb5-8c9b-908a4967ff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A55D4"/>
    <a:srgbClr val="9FDFFF"/>
    <a:srgbClr val="0066B3"/>
    <a:srgbClr val="0038ED"/>
    <a:srgbClr val="1A63D4"/>
    <a:srgbClr val="245285"/>
    <a:srgbClr val="38C595"/>
    <a:srgbClr val="00664F"/>
    <a:srgbClr val="2C56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02C6C-437F-4FD0-A5CA-B800F518A170}" v="5524" dt="2023-02-16T18:12:36.189"/>
    <p1510:client id="{46B26467-CBD9-4AC1-96AC-C6C7E9AE122D}" v="31" dt="2023-02-16T13:41:38.523"/>
    <p1510:client id="{6B119393-D4DB-4A81-B34C-90140256403A}" v="1614" dt="2023-02-16T18:04:45.903"/>
    <p1510:client id="{6BA89635-4254-47CC-A0A7-4E0FCE1F6E39}" v="816" dt="2023-02-15T19:53:07.327"/>
    <p1510:client id="{D5B4B404-C13A-45F5-B4FD-1F56D191D8E9}" v="15" dt="2023-02-16T19:53:38.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54"/>
        <p:guide pos="6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3D2D2-6056-42F3-BB2D-0946BE096B09}"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FB6F054D-F687-438E-9908-DE6BC32EC76E}">
      <dgm:prSet custT="1"/>
      <dgm:spPr/>
      <dgm:t>
        <a:bodyPr/>
        <a:lstStyle/>
        <a:p>
          <a:pPr>
            <a:lnSpc>
              <a:spcPct val="100000"/>
            </a:lnSpc>
          </a:pPr>
          <a:r>
            <a:rPr lang="en-US" sz="1800"/>
            <a:t>On December 19, 2022 the Ministry of Education released an Access and Inclusion Framework which included CWELCC expansion plan that supports targeted but limited growth in the CWELCC program.  </a:t>
          </a:r>
        </a:p>
      </dgm:t>
    </dgm:pt>
    <dgm:pt modelId="{55B5EB3A-1CBD-49CC-B031-219009EA53C4}" type="parTrans" cxnId="{C7A6AB95-8172-48C3-8EF9-5E7D77987E48}">
      <dgm:prSet/>
      <dgm:spPr/>
      <dgm:t>
        <a:bodyPr/>
        <a:lstStyle/>
        <a:p>
          <a:endParaRPr lang="en-US"/>
        </a:p>
      </dgm:t>
    </dgm:pt>
    <dgm:pt modelId="{9C6FBB62-121B-41DD-BF00-07A32CE3F7BA}" type="sibTrans" cxnId="{C7A6AB95-8172-48C3-8EF9-5E7D77987E48}">
      <dgm:prSet/>
      <dgm:spPr/>
      <dgm:t>
        <a:bodyPr/>
        <a:lstStyle/>
        <a:p>
          <a:endParaRPr lang="en-US"/>
        </a:p>
      </dgm:t>
    </dgm:pt>
    <dgm:pt modelId="{84D9249E-2E76-4744-8C79-90071ABA3488}">
      <dgm:prSet custT="1"/>
      <dgm:spPr/>
      <dgm:t>
        <a:bodyPr/>
        <a:lstStyle/>
        <a:p>
          <a:pPr>
            <a:lnSpc>
              <a:spcPct val="100000"/>
            </a:lnSpc>
          </a:pPr>
          <a:r>
            <a:rPr lang="en-US" sz="1800"/>
            <a:t>Expansion plan allocations are specific to 0-5 child care spaces with an increased focus on access. New spaces will include both not-for-profit and for-profit and home-based and </a:t>
          </a:r>
          <a:r>
            <a:rPr lang="en-US" sz="1800" err="1"/>
            <a:t>centre</a:t>
          </a:r>
          <a:r>
            <a:rPr lang="en-US" sz="1800"/>
            <a:t>-based settings</a:t>
          </a:r>
          <a:r>
            <a:rPr lang="en-US" sz="1600"/>
            <a:t>.</a:t>
          </a:r>
        </a:p>
      </dgm:t>
    </dgm:pt>
    <dgm:pt modelId="{418505B1-3DD2-4DAF-B815-727401C3394A}" type="parTrans" cxnId="{CD82C751-3905-41D7-B7EA-32C312F36E61}">
      <dgm:prSet/>
      <dgm:spPr/>
      <dgm:t>
        <a:bodyPr/>
        <a:lstStyle/>
        <a:p>
          <a:endParaRPr lang="en-US"/>
        </a:p>
      </dgm:t>
    </dgm:pt>
    <dgm:pt modelId="{ED8011D2-8A28-4625-AEF0-8E02AD241E55}" type="sibTrans" cxnId="{CD82C751-3905-41D7-B7EA-32C312F36E61}">
      <dgm:prSet/>
      <dgm:spPr/>
      <dgm:t>
        <a:bodyPr/>
        <a:lstStyle/>
        <a:p>
          <a:endParaRPr lang="en-US"/>
        </a:p>
      </dgm:t>
    </dgm:pt>
    <dgm:pt modelId="{09D173A9-EC1C-4225-B716-93A506D871DD}">
      <dgm:prSet custT="1"/>
      <dgm:spPr/>
      <dgm:t>
        <a:bodyPr/>
        <a:lstStyle/>
        <a:p>
          <a:pPr>
            <a:lnSpc>
              <a:spcPct val="100000"/>
            </a:lnSpc>
          </a:pPr>
          <a:r>
            <a:rPr lang="en-US" sz="1800"/>
            <a:t>Start-up grants will be made available to support the creation of new spaces in targeted communities</a:t>
          </a:r>
          <a:r>
            <a:rPr lang="en-US" sz="1400"/>
            <a:t>. </a:t>
          </a:r>
        </a:p>
      </dgm:t>
    </dgm:pt>
    <dgm:pt modelId="{DFC94686-2331-46AE-A1B5-28C2719ACC28}" type="parTrans" cxnId="{6BDE43A5-E88E-45E6-A110-62015C92B2ED}">
      <dgm:prSet/>
      <dgm:spPr/>
      <dgm:t>
        <a:bodyPr/>
        <a:lstStyle/>
        <a:p>
          <a:endParaRPr lang="en-US"/>
        </a:p>
      </dgm:t>
    </dgm:pt>
    <dgm:pt modelId="{08A3E85A-E4B3-4C01-9485-361F3C5C1C0E}" type="sibTrans" cxnId="{6BDE43A5-E88E-45E6-A110-62015C92B2ED}">
      <dgm:prSet/>
      <dgm:spPr/>
      <dgm:t>
        <a:bodyPr/>
        <a:lstStyle/>
        <a:p>
          <a:endParaRPr lang="en-US"/>
        </a:p>
      </dgm:t>
    </dgm:pt>
    <dgm:pt modelId="{77604568-665E-45FF-940B-A864DD1DC791}">
      <dgm:prSet custT="1"/>
      <dgm:spPr/>
      <dgm:t>
        <a:bodyPr/>
        <a:lstStyle/>
        <a:p>
          <a:pPr>
            <a:lnSpc>
              <a:spcPct val="100000"/>
            </a:lnSpc>
          </a:pPr>
          <a:r>
            <a:rPr lang="en-US" sz="1800"/>
            <a:t>We are working with the Ministry to support the creation of affordable child care spaces in communities who need them the most.</a:t>
          </a:r>
        </a:p>
      </dgm:t>
    </dgm:pt>
    <dgm:pt modelId="{ECFDBB67-0BF2-40CA-AF68-7D25C934CB06}" type="parTrans" cxnId="{91CF006E-D06A-4C26-B3B4-0AC3F5003F85}">
      <dgm:prSet/>
      <dgm:spPr/>
      <dgm:t>
        <a:bodyPr/>
        <a:lstStyle/>
        <a:p>
          <a:endParaRPr lang="en-US"/>
        </a:p>
      </dgm:t>
    </dgm:pt>
    <dgm:pt modelId="{1AD08132-3FE8-40C7-B8B2-01A6A5EF9D17}" type="sibTrans" cxnId="{91CF006E-D06A-4C26-B3B4-0AC3F5003F85}">
      <dgm:prSet/>
      <dgm:spPr/>
      <dgm:t>
        <a:bodyPr/>
        <a:lstStyle/>
        <a:p>
          <a:endParaRPr lang="en-US"/>
        </a:p>
      </dgm:t>
    </dgm:pt>
    <dgm:pt modelId="{F895F71D-6D2C-4EE0-A722-1CEDE49FC110}">
      <dgm:prSet custT="1"/>
      <dgm:spPr/>
      <dgm:t>
        <a:bodyPr/>
        <a:lstStyle/>
        <a:p>
          <a:pPr>
            <a:lnSpc>
              <a:spcPct val="100000"/>
            </a:lnSpc>
          </a:pPr>
          <a:r>
            <a:rPr lang="en-US" sz="1800"/>
            <a:t>New child care sites and agencies who applied for a child care license in CCLS after January 1, 2023 OR a provider who wants to increase spaces at an existing program or new site (expansion) are not guaranteed automatic approval into the CWELCC program.</a:t>
          </a:r>
        </a:p>
      </dgm:t>
    </dgm:pt>
    <dgm:pt modelId="{EE197702-B3EE-4769-BBBD-D1B2505776F1}" type="parTrans" cxnId="{D81D5246-333A-4B9B-8B02-56F2A1E43427}">
      <dgm:prSet/>
      <dgm:spPr/>
      <dgm:t>
        <a:bodyPr/>
        <a:lstStyle/>
        <a:p>
          <a:endParaRPr lang="en-US"/>
        </a:p>
      </dgm:t>
    </dgm:pt>
    <dgm:pt modelId="{9B4BC575-9129-4778-A1A3-C9C3AD22668F}" type="sibTrans" cxnId="{D81D5246-333A-4B9B-8B02-56F2A1E43427}">
      <dgm:prSet/>
      <dgm:spPr/>
      <dgm:t>
        <a:bodyPr/>
        <a:lstStyle/>
        <a:p>
          <a:endParaRPr lang="en-US"/>
        </a:p>
      </dgm:t>
    </dgm:pt>
    <dgm:pt modelId="{97C97CD4-6659-47C7-AACB-9A2140DA379E}" type="pres">
      <dgm:prSet presAssocID="{6303D2D2-6056-42F3-BB2D-0946BE096B09}" presName="root" presStyleCnt="0">
        <dgm:presLayoutVars>
          <dgm:dir/>
          <dgm:resizeHandles val="exact"/>
        </dgm:presLayoutVars>
      </dgm:prSet>
      <dgm:spPr/>
    </dgm:pt>
    <dgm:pt modelId="{D20745CD-774F-490C-80C4-B09B873EB21C}" type="pres">
      <dgm:prSet presAssocID="{FB6F054D-F687-438E-9908-DE6BC32EC76E}" presName="compNode" presStyleCnt="0"/>
      <dgm:spPr/>
    </dgm:pt>
    <dgm:pt modelId="{753C0DA3-C19F-4038-AA9D-9BD1950A37B5}" type="pres">
      <dgm:prSet presAssocID="{FB6F054D-F687-438E-9908-DE6BC32EC76E}" presName="bgRect" presStyleLbl="bgShp" presStyleIdx="0" presStyleCnt="5"/>
      <dgm:spPr/>
    </dgm:pt>
    <dgm:pt modelId="{7C5C0AF2-F6C5-4A74-B43B-D7D6DBF3D602}" type="pres">
      <dgm:prSet presAssocID="{FB6F054D-F687-438E-9908-DE6BC32EC7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628CED4C-6C7D-42A2-90D7-335384031F26}" type="pres">
      <dgm:prSet presAssocID="{FB6F054D-F687-438E-9908-DE6BC32EC76E}" presName="spaceRect" presStyleCnt="0"/>
      <dgm:spPr/>
    </dgm:pt>
    <dgm:pt modelId="{8B0F2EC8-CA1E-40B2-BB06-9E9B54A601E2}" type="pres">
      <dgm:prSet presAssocID="{FB6F054D-F687-438E-9908-DE6BC32EC76E}" presName="parTx" presStyleLbl="revTx" presStyleIdx="0" presStyleCnt="5">
        <dgm:presLayoutVars>
          <dgm:chMax val="0"/>
          <dgm:chPref val="0"/>
        </dgm:presLayoutVars>
      </dgm:prSet>
      <dgm:spPr/>
    </dgm:pt>
    <dgm:pt modelId="{ACD356C6-C3D0-49CE-96CE-7E31271699C7}" type="pres">
      <dgm:prSet presAssocID="{9C6FBB62-121B-41DD-BF00-07A32CE3F7BA}" presName="sibTrans" presStyleCnt="0"/>
      <dgm:spPr/>
    </dgm:pt>
    <dgm:pt modelId="{E4D34D81-2B3E-421F-9A6F-68A75CCF6D5E}" type="pres">
      <dgm:prSet presAssocID="{84D9249E-2E76-4744-8C79-90071ABA3488}" presName="compNode" presStyleCnt="0"/>
      <dgm:spPr/>
    </dgm:pt>
    <dgm:pt modelId="{C99C6DB3-36B8-45BB-B9CD-F5AA50A98D68}" type="pres">
      <dgm:prSet presAssocID="{84D9249E-2E76-4744-8C79-90071ABA3488}" presName="bgRect" presStyleLbl="bgShp" presStyleIdx="1" presStyleCnt="5"/>
      <dgm:spPr/>
    </dgm:pt>
    <dgm:pt modelId="{E0C8770E-899A-49E3-8D7F-C4C87FE83242}" type="pres">
      <dgm:prSet presAssocID="{84D9249E-2E76-4744-8C79-90071ABA348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lle"/>
        </a:ext>
      </dgm:extLst>
    </dgm:pt>
    <dgm:pt modelId="{DA48C9EB-1A01-465E-9F62-5D6A2FF23DFC}" type="pres">
      <dgm:prSet presAssocID="{84D9249E-2E76-4744-8C79-90071ABA3488}" presName="spaceRect" presStyleCnt="0"/>
      <dgm:spPr/>
    </dgm:pt>
    <dgm:pt modelId="{5DFB2B6C-7D4E-48C1-AEBF-DDFF1740562B}" type="pres">
      <dgm:prSet presAssocID="{84D9249E-2E76-4744-8C79-90071ABA3488}" presName="parTx" presStyleLbl="revTx" presStyleIdx="1" presStyleCnt="5" custScaleY="118181">
        <dgm:presLayoutVars>
          <dgm:chMax val="0"/>
          <dgm:chPref val="0"/>
        </dgm:presLayoutVars>
      </dgm:prSet>
      <dgm:spPr/>
    </dgm:pt>
    <dgm:pt modelId="{6054A45B-88CD-447F-8785-156CC92C27AA}" type="pres">
      <dgm:prSet presAssocID="{ED8011D2-8A28-4625-AEF0-8E02AD241E55}" presName="sibTrans" presStyleCnt="0"/>
      <dgm:spPr/>
    </dgm:pt>
    <dgm:pt modelId="{27450E19-39C3-44E0-BA83-C4A732519582}" type="pres">
      <dgm:prSet presAssocID="{09D173A9-EC1C-4225-B716-93A506D871DD}" presName="compNode" presStyleCnt="0"/>
      <dgm:spPr/>
    </dgm:pt>
    <dgm:pt modelId="{DD15E6BA-E6E6-4AEF-A5F5-77D7163E4074}" type="pres">
      <dgm:prSet presAssocID="{09D173A9-EC1C-4225-B716-93A506D871DD}" presName="bgRect" presStyleLbl="bgShp" presStyleIdx="2" presStyleCnt="5"/>
      <dgm:spPr/>
    </dgm:pt>
    <dgm:pt modelId="{04383D1A-B281-4B68-B1C6-D05E975450BE}" type="pres">
      <dgm:prSet presAssocID="{09D173A9-EC1C-4225-B716-93A506D871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383FDC72-1DA7-4CC2-BD13-5056917A8B8E}" type="pres">
      <dgm:prSet presAssocID="{09D173A9-EC1C-4225-B716-93A506D871DD}" presName="spaceRect" presStyleCnt="0"/>
      <dgm:spPr/>
    </dgm:pt>
    <dgm:pt modelId="{7C19D1CA-C090-424B-BFA0-C68FE01827C3}" type="pres">
      <dgm:prSet presAssocID="{09D173A9-EC1C-4225-B716-93A506D871DD}" presName="parTx" presStyleLbl="revTx" presStyleIdx="2" presStyleCnt="5">
        <dgm:presLayoutVars>
          <dgm:chMax val="0"/>
          <dgm:chPref val="0"/>
        </dgm:presLayoutVars>
      </dgm:prSet>
      <dgm:spPr/>
    </dgm:pt>
    <dgm:pt modelId="{07F0695D-4584-4B1D-ABB3-436060AB2B3C}" type="pres">
      <dgm:prSet presAssocID="{08A3E85A-E4B3-4C01-9485-361F3C5C1C0E}" presName="sibTrans" presStyleCnt="0"/>
      <dgm:spPr/>
    </dgm:pt>
    <dgm:pt modelId="{A5CCAC95-0836-4135-874B-B0ED5A50657F}" type="pres">
      <dgm:prSet presAssocID="{77604568-665E-45FF-940B-A864DD1DC791}" presName="compNode" presStyleCnt="0"/>
      <dgm:spPr/>
    </dgm:pt>
    <dgm:pt modelId="{F94581F5-247A-4702-806B-7FE8623595FE}" type="pres">
      <dgm:prSet presAssocID="{77604568-665E-45FF-940B-A864DD1DC791}" presName="bgRect" presStyleLbl="bgShp" presStyleIdx="3" presStyleCnt="5"/>
      <dgm:spPr/>
    </dgm:pt>
    <dgm:pt modelId="{244ECB10-3C25-4E53-B251-555AC154AF82}" type="pres">
      <dgm:prSet presAssocID="{77604568-665E-45FF-940B-A864DD1DC79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rent and Child"/>
        </a:ext>
      </dgm:extLst>
    </dgm:pt>
    <dgm:pt modelId="{AA95FED6-FD83-4B28-BAB8-54E54440CB71}" type="pres">
      <dgm:prSet presAssocID="{77604568-665E-45FF-940B-A864DD1DC791}" presName="spaceRect" presStyleCnt="0"/>
      <dgm:spPr/>
    </dgm:pt>
    <dgm:pt modelId="{2A9EBBE9-1150-4453-A4E9-49C59C776994}" type="pres">
      <dgm:prSet presAssocID="{77604568-665E-45FF-940B-A864DD1DC791}" presName="parTx" presStyleLbl="revTx" presStyleIdx="3" presStyleCnt="5">
        <dgm:presLayoutVars>
          <dgm:chMax val="0"/>
          <dgm:chPref val="0"/>
        </dgm:presLayoutVars>
      </dgm:prSet>
      <dgm:spPr/>
    </dgm:pt>
    <dgm:pt modelId="{29121181-4D72-44CD-9F0B-B03DA94C8E4D}" type="pres">
      <dgm:prSet presAssocID="{1AD08132-3FE8-40C7-B8B2-01A6A5EF9D17}" presName="sibTrans" presStyleCnt="0"/>
      <dgm:spPr/>
    </dgm:pt>
    <dgm:pt modelId="{40448A0D-DB25-40E3-84C3-9B885FDE257B}" type="pres">
      <dgm:prSet presAssocID="{F895F71D-6D2C-4EE0-A722-1CEDE49FC110}" presName="compNode" presStyleCnt="0"/>
      <dgm:spPr/>
    </dgm:pt>
    <dgm:pt modelId="{6C246047-D20F-4E43-BC33-B9BB495D4193}" type="pres">
      <dgm:prSet presAssocID="{F895F71D-6D2C-4EE0-A722-1CEDE49FC110}" presName="bgRect" presStyleLbl="bgShp" presStyleIdx="4" presStyleCnt="5" custScaleY="228871"/>
      <dgm:spPr/>
    </dgm:pt>
    <dgm:pt modelId="{54D68EE5-346B-47EC-8248-7AD24373D032}" type="pres">
      <dgm:prSet presAssocID="{F895F71D-6D2C-4EE0-A722-1CEDE49FC1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oolhouse"/>
        </a:ext>
      </dgm:extLst>
    </dgm:pt>
    <dgm:pt modelId="{F63BD437-E396-4004-BD32-EC5AF60637F0}" type="pres">
      <dgm:prSet presAssocID="{F895F71D-6D2C-4EE0-A722-1CEDE49FC110}" presName="spaceRect" presStyleCnt="0"/>
      <dgm:spPr/>
    </dgm:pt>
    <dgm:pt modelId="{B2B3FD9B-C401-4685-92AD-9A93B7FF7930}" type="pres">
      <dgm:prSet presAssocID="{F895F71D-6D2C-4EE0-A722-1CEDE49FC110}" presName="parTx" presStyleLbl="revTx" presStyleIdx="4" presStyleCnt="5">
        <dgm:presLayoutVars>
          <dgm:chMax val="0"/>
          <dgm:chPref val="0"/>
        </dgm:presLayoutVars>
      </dgm:prSet>
      <dgm:spPr/>
    </dgm:pt>
  </dgm:ptLst>
  <dgm:cxnLst>
    <dgm:cxn modelId="{B8498801-DEAE-409E-B5B3-3C5DE03EB6FC}" type="presOf" srcId="{F895F71D-6D2C-4EE0-A722-1CEDE49FC110}" destId="{B2B3FD9B-C401-4685-92AD-9A93B7FF7930}" srcOrd="0" destOrd="0" presId="urn:microsoft.com/office/officeart/2018/2/layout/IconVerticalSolidList"/>
    <dgm:cxn modelId="{7536422D-3A43-4593-91E8-C1E605F61959}" type="presOf" srcId="{6303D2D2-6056-42F3-BB2D-0946BE096B09}" destId="{97C97CD4-6659-47C7-AACB-9A2140DA379E}" srcOrd="0" destOrd="0" presId="urn:microsoft.com/office/officeart/2018/2/layout/IconVerticalSolidList"/>
    <dgm:cxn modelId="{B11B4F37-3D72-413D-8AA0-0BB1D0F0E7E2}" type="presOf" srcId="{FB6F054D-F687-438E-9908-DE6BC32EC76E}" destId="{8B0F2EC8-CA1E-40B2-BB06-9E9B54A601E2}" srcOrd="0" destOrd="0" presId="urn:microsoft.com/office/officeart/2018/2/layout/IconVerticalSolidList"/>
    <dgm:cxn modelId="{D81D5246-333A-4B9B-8B02-56F2A1E43427}" srcId="{6303D2D2-6056-42F3-BB2D-0946BE096B09}" destId="{F895F71D-6D2C-4EE0-A722-1CEDE49FC110}" srcOrd="4" destOrd="0" parTransId="{EE197702-B3EE-4769-BBBD-D1B2505776F1}" sibTransId="{9B4BC575-9129-4778-A1A3-C9C3AD22668F}"/>
    <dgm:cxn modelId="{91CF006E-D06A-4C26-B3B4-0AC3F5003F85}" srcId="{6303D2D2-6056-42F3-BB2D-0946BE096B09}" destId="{77604568-665E-45FF-940B-A864DD1DC791}" srcOrd="3" destOrd="0" parTransId="{ECFDBB67-0BF2-40CA-AF68-7D25C934CB06}" sibTransId="{1AD08132-3FE8-40C7-B8B2-01A6A5EF9D17}"/>
    <dgm:cxn modelId="{CD82C751-3905-41D7-B7EA-32C312F36E61}" srcId="{6303D2D2-6056-42F3-BB2D-0946BE096B09}" destId="{84D9249E-2E76-4744-8C79-90071ABA3488}" srcOrd="1" destOrd="0" parTransId="{418505B1-3DD2-4DAF-B815-727401C3394A}" sibTransId="{ED8011D2-8A28-4625-AEF0-8E02AD241E55}"/>
    <dgm:cxn modelId="{56D50E8B-928A-41E0-9294-592802CC0FBD}" type="presOf" srcId="{84D9249E-2E76-4744-8C79-90071ABA3488}" destId="{5DFB2B6C-7D4E-48C1-AEBF-DDFF1740562B}" srcOrd="0" destOrd="0" presId="urn:microsoft.com/office/officeart/2018/2/layout/IconVerticalSolidList"/>
    <dgm:cxn modelId="{C7A6AB95-8172-48C3-8EF9-5E7D77987E48}" srcId="{6303D2D2-6056-42F3-BB2D-0946BE096B09}" destId="{FB6F054D-F687-438E-9908-DE6BC32EC76E}" srcOrd="0" destOrd="0" parTransId="{55B5EB3A-1CBD-49CC-B031-219009EA53C4}" sibTransId="{9C6FBB62-121B-41DD-BF00-07A32CE3F7BA}"/>
    <dgm:cxn modelId="{84F67B9B-C7F5-4EE8-97A9-E5D02FD95EA9}" type="presOf" srcId="{77604568-665E-45FF-940B-A864DD1DC791}" destId="{2A9EBBE9-1150-4453-A4E9-49C59C776994}" srcOrd="0" destOrd="0" presId="urn:microsoft.com/office/officeart/2018/2/layout/IconVerticalSolidList"/>
    <dgm:cxn modelId="{6BDE43A5-E88E-45E6-A110-62015C92B2ED}" srcId="{6303D2D2-6056-42F3-BB2D-0946BE096B09}" destId="{09D173A9-EC1C-4225-B716-93A506D871DD}" srcOrd="2" destOrd="0" parTransId="{DFC94686-2331-46AE-A1B5-28C2719ACC28}" sibTransId="{08A3E85A-E4B3-4C01-9485-361F3C5C1C0E}"/>
    <dgm:cxn modelId="{92791CD2-BC7A-450F-947E-8AF9C0ED2C5C}" type="presOf" srcId="{09D173A9-EC1C-4225-B716-93A506D871DD}" destId="{7C19D1CA-C090-424B-BFA0-C68FE01827C3}" srcOrd="0" destOrd="0" presId="urn:microsoft.com/office/officeart/2018/2/layout/IconVerticalSolidList"/>
    <dgm:cxn modelId="{A64EA180-BE08-4DAE-9D99-AF4306229BEC}" type="presParOf" srcId="{97C97CD4-6659-47C7-AACB-9A2140DA379E}" destId="{D20745CD-774F-490C-80C4-B09B873EB21C}" srcOrd="0" destOrd="0" presId="urn:microsoft.com/office/officeart/2018/2/layout/IconVerticalSolidList"/>
    <dgm:cxn modelId="{E185AAE8-B19A-4B7A-A203-E877F483C9E2}" type="presParOf" srcId="{D20745CD-774F-490C-80C4-B09B873EB21C}" destId="{753C0DA3-C19F-4038-AA9D-9BD1950A37B5}" srcOrd="0" destOrd="0" presId="urn:microsoft.com/office/officeart/2018/2/layout/IconVerticalSolidList"/>
    <dgm:cxn modelId="{982FBE62-09E3-4825-9A37-B1C3272C6ACD}" type="presParOf" srcId="{D20745CD-774F-490C-80C4-B09B873EB21C}" destId="{7C5C0AF2-F6C5-4A74-B43B-D7D6DBF3D602}" srcOrd="1" destOrd="0" presId="urn:microsoft.com/office/officeart/2018/2/layout/IconVerticalSolidList"/>
    <dgm:cxn modelId="{B8713673-36CF-4422-8AD2-AFC68B1D199E}" type="presParOf" srcId="{D20745CD-774F-490C-80C4-B09B873EB21C}" destId="{628CED4C-6C7D-42A2-90D7-335384031F26}" srcOrd="2" destOrd="0" presId="urn:microsoft.com/office/officeart/2018/2/layout/IconVerticalSolidList"/>
    <dgm:cxn modelId="{A1CEDD0E-897E-471B-9DB5-C1D584F6DFB6}" type="presParOf" srcId="{D20745CD-774F-490C-80C4-B09B873EB21C}" destId="{8B0F2EC8-CA1E-40B2-BB06-9E9B54A601E2}" srcOrd="3" destOrd="0" presId="urn:microsoft.com/office/officeart/2018/2/layout/IconVerticalSolidList"/>
    <dgm:cxn modelId="{CF3C4B09-083E-43B6-BB78-DACCF6EDAD4F}" type="presParOf" srcId="{97C97CD4-6659-47C7-AACB-9A2140DA379E}" destId="{ACD356C6-C3D0-49CE-96CE-7E31271699C7}" srcOrd="1" destOrd="0" presId="urn:microsoft.com/office/officeart/2018/2/layout/IconVerticalSolidList"/>
    <dgm:cxn modelId="{EBF5DF28-93B2-4D31-8B91-C7CC59D3F5DB}" type="presParOf" srcId="{97C97CD4-6659-47C7-AACB-9A2140DA379E}" destId="{E4D34D81-2B3E-421F-9A6F-68A75CCF6D5E}" srcOrd="2" destOrd="0" presId="urn:microsoft.com/office/officeart/2018/2/layout/IconVerticalSolidList"/>
    <dgm:cxn modelId="{1F50C016-43A6-4FEB-B954-C32B498511D6}" type="presParOf" srcId="{E4D34D81-2B3E-421F-9A6F-68A75CCF6D5E}" destId="{C99C6DB3-36B8-45BB-B9CD-F5AA50A98D68}" srcOrd="0" destOrd="0" presId="urn:microsoft.com/office/officeart/2018/2/layout/IconVerticalSolidList"/>
    <dgm:cxn modelId="{E09160EB-5B41-4B23-8625-D8ECD354C354}" type="presParOf" srcId="{E4D34D81-2B3E-421F-9A6F-68A75CCF6D5E}" destId="{E0C8770E-899A-49E3-8D7F-C4C87FE83242}" srcOrd="1" destOrd="0" presId="urn:microsoft.com/office/officeart/2018/2/layout/IconVerticalSolidList"/>
    <dgm:cxn modelId="{E9568723-1C34-4110-A854-C63D464DEAEE}" type="presParOf" srcId="{E4D34D81-2B3E-421F-9A6F-68A75CCF6D5E}" destId="{DA48C9EB-1A01-465E-9F62-5D6A2FF23DFC}" srcOrd="2" destOrd="0" presId="urn:microsoft.com/office/officeart/2018/2/layout/IconVerticalSolidList"/>
    <dgm:cxn modelId="{678046B7-C754-4FEB-8E40-6AD936A44E40}" type="presParOf" srcId="{E4D34D81-2B3E-421F-9A6F-68A75CCF6D5E}" destId="{5DFB2B6C-7D4E-48C1-AEBF-DDFF1740562B}" srcOrd="3" destOrd="0" presId="urn:microsoft.com/office/officeart/2018/2/layout/IconVerticalSolidList"/>
    <dgm:cxn modelId="{6EF04506-E747-44E7-9ED6-3F624863D06E}" type="presParOf" srcId="{97C97CD4-6659-47C7-AACB-9A2140DA379E}" destId="{6054A45B-88CD-447F-8785-156CC92C27AA}" srcOrd="3" destOrd="0" presId="urn:microsoft.com/office/officeart/2018/2/layout/IconVerticalSolidList"/>
    <dgm:cxn modelId="{F20A3467-8CB0-4691-9664-F9CA6184C2AF}" type="presParOf" srcId="{97C97CD4-6659-47C7-AACB-9A2140DA379E}" destId="{27450E19-39C3-44E0-BA83-C4A732519582}" srcOrd="4" destOrd="0" presId="urn:microsoft.com/office/officeart/2018/2/layout/IconVerticalSolidList"/>
    <dgm:cxn modelId="{B1BBF581-7C54-4211-BFD4-31B753E53149}" type="presParOf" srcId="{27450E19-39C3-44E0-BA83-C4A732519582}" destId="{DD15E6BA-E6E6-4AEF-A5F5-77D7163E4074}" srcOrd="0" destOrd="0" presId="urn:microsoft.com/office/officeart/2018/2/layout/IconVerticalSolidList"/>
    <dgm:cxn modelId="{5D792A27-1DE0-4AA2-879A-3747C82BFB88}" type="presParOf" srcId="{27450E19-39C3-44E0-BA83-C4A732519582}" destId="{04383D1A-B281-4B68-B1C6-D05E975450BE}" srcOrd="1" destOrd="0" presId="urn:microsoft.com/office/officeart/2018/2/layout/IconVerticalSolidList"/>
    <dgm:cxn modelId="{00E773AB-9F06-4B67-9182-3987A89CB74A}" type="presParOf" srcId="{27450E19-39C3-44E0-BA83-C4A732519582}" destId="{383FDC72-1DA7-4CC2-BD13-5056917A8B8E}" srcOrd="2" destOrd="0" presId="urn:microsoft.com/office/officeart/2018/2/layout/IconVerticalSolidList"/>
    <dgm:cxn modelId="{8E8A5A90-B110-4C9E-9EF7-9755F529CC4C}" type="presParOf" srcId="{27450E19-39C3-44E0-BA83-C4A732519582}" destId="{7C19D1CA-C090-424B-BFA0-C68FE01827C3}" srcOrd="3" destOrd="0" presId="urn:microsoft.com/office/officeart/2018/2/layout/IconVerticalSolidList"/>
    <dgm:cxn modelId="{05F57136-82F1-4513-B092-8F37E860D5BE}" type="presParOf" srcId="{97C97CD4-6659-47C7-AACB-9A2140DA379E}" destId="{07F0695D-4584-4B1D-ABB3-436060AB2B3C}" srcOrd="5" destOrd="0" presId="urn:microsoft.com/office/officeart/2018/2/layout/IconVerticalSolidList"/>
    <dgm:cxn modelId="{A32FE9CF-C1A6-4119-B7BE-9FF9423A1F79}" type="presParOf" srcId="{97C97CD4-6659-47C7-AACB-9A2140DA379E}" destId="{A5CCAC95-0836-4135-874B-B0ED5A50657F}" srcOrd="6" destOrd="0" presId="urn:microsoft.com/office/officeart/2018/2/layout/IconVerticalSolidList"/>
    <dgm:cxn modelId="{7CF7715F-DD1D-4E80-8CC2-171D3CBDCC26}" type="presParOf" srcId="{A5CCAC95-0836-4135-874B-B0ED5A50657F}" destId="{F94581F5-247A-4702-806B-7FE8623595FE}" srcOrd="0" destOrd="0" presId="urn:microsoft.com/office/officeart/2018/2/layout/IconVerticalSolidList"/>
    <dgm:cxn modelId="{1054755A-FEFE-4783-AA42-E9C4F466B1BD}" type="presParOf" srcId="{A5CCAC95-0836-4135-874B-B0ED5A50657F}" destId="{244ECB10-3C25-4E53-B251-555AC154AF82}" srcOrd="1" destOrd="0" presId="urn:microsoft.com/office/officeart/2018/2/layout/IconVerticalSolidList"/>
    <dgm:cxn modelId="{0F637E82-B5A1-4901-86ED-8A78969A22A4}" type="presParOf" srcId="{A5CCAC95-0836-4135-874B-B0ED5A50657F}" destId="{AA95FED6-FD83-4B28-BAB8-54E54440CB71}" srcOrd="2" destOrd="0" presId="urn:microsoft.com/office/officeart/2018/2/layout/IconVerticalSolidList"/>
    <dgm:cxn modelId="{704E1881-A42E-44CD-A609-693A1BD40F97}" type="presParOf" srcId="{A5CCAC95-0836-4135-874B-B0ED5A50657F}" destId="{2A9EBBE9-1150-4453-A4E9-49C59C776994}" srcOrd="3" destOrd="0" presId="urn:microsoft.com/office/officeart/2018/2/layout/IconVerticalSolidList"/>
    <dgm:cxn modelId="{1A33BF55-0CCD-414F-9235-001C12D86CED}" type="presParOf" srcId="{97C97CD4-6659-47C7-AACB-9A2140DA379E}" destId="{29121181-4D72-44CD-9F0B-B03DA94C8E4D}" srcOrd="7" destOrd="0" presId="urn:microsoft.com/office/officeart/2018/2/layout/IconVerticalSolidList"/>
    <dgm:cxn modelId="{03199472-14AB-440E-B3EF-E7AF937C4B95}" type="presParOf" srcId="{97C97CD4-6659-47C7-AACB-9A2140DA379E}" destId="{40448A0D-DB25-40E3-84C3-9B885FDE257B}" srcOrd="8" destOrd="0" presId="urn:microsoft.com/office/officeart/2018/2/layout/IconVerticalSolidList"/>
    <dgm:cxn modelId="{3C38BCC6-D3B8-45B4-B111-0CADD7348C49}" type="presParOf" srcId="{40448A0D-DB25-40E3-84C3-9B885FDE257B}" destId="{6C246047-D20F-4E43-BC33-B9BB495D4193}" srcOrd="0" destOrd="0" presId="urn:microsoft.com/office/officeart/2018/2/layout/IconVerticalSolidList"/>
    <dgm:cxn modelId="{27EBF401-120D-4789-9BA8-3092DA9EA460}" type="presParOf" srcId="{40448A0D-DB25-40E3-84C3-9B885FDE257B}" destId="{54D68EE5-346B-47EC-8248-7AD24373D032}" srcOrd="1" destOrd="0" presId="urn:microsoft.com/office/officeart/2018/2/layout/IconVerticalSolidList"/>
    <dgm:cxn modelId="{71C49A1C-DAF0-4389-B353-63E8EC38C643}" type="presParOf" srcId="{40448A0D-DB25-40E3-84C3-9B885FDE257B}" destId="{F63BD437-E396-4004-BD32-EC5AF60637F0}" srcOrd="2" destOrd="0" presId="urn:microsoft.com/office/officeart/2018/2/layout/IconVerticalSolidList"/>
    <dgm:cxn modelId="{32ED9300-69F0-4927-A162-E2C895B1A135}" type="presParOf" srcId="{40448A0D-DB25-40E3-84C3-9B885FDE257B}" destId="{B2B3FD9B-C401-4685-92AD-9A93B7FF79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C0DA3-C19F-4038-AA9D-9BD1950A37B5}">
      <dsp:nvSpPr>
        <dsp:cNvPr id="0" name=""/>
        <dsp:cNvSpPr/>
      </dsp:nvSpPr>
      <dsp:spPr>
        <a:xfrm>
          <a:off x="0" y="68232"/>
          <a:ext cx="10515600" cy="593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5C0AF2-F6C5-4A74-B43B-D7D6DBF3D602}">
      <dsp:nvSpPr>
        <dsp:cNvPr id="0" name=""/>
        <dsp:cNvSpPr/>
      </dsp:nvSpPr>
      <dsp:spPr>
        <a:xfrm>
          <a:off x="179600" y="201819"/>
          <a:ext cx="326865" cy="326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B0F2EC8-CA1E-40B2-BB06-9E9B54A601E2}">
      <dsp:nvSpPr>
        <dsp:cNvPr id="0" name=""/>
        <dsp:cNvSpPr/>
      </dsp:nvSpPr>
      <dsp:spPr>
        <a:xfrm>
          <a:off x="686066" y="68232"/>
          <a:ext cx="9798539" cy="6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26" tIns="68726" rIns="68726" bIns="68726" numCol="1" spcCol="1270" anchor="ctr" anchorCtr="0">
          <a:noAutofit/>
        </a:bodyPr>
        <a:lstStyle/>
        <a:p>
          <a:pPr marL="0" lvl="0" indent="0" algn="l" defTabSz="800100">
            <a:lnSpc>
              <a:spcPct val="100000"/>
            </a:lnSpc>
            <a:spcBef>
              <a:spcPct val="0"/>
            </a:spcBef>
            <a:spcAft>
              <a:spcPct val="35000"/>
            </a:spcAft>
            <a:buNone/>
          </a:pPr>
          <a:r>
            <a:rPr lang="en-US" sz="1800" kern="1200"/>
            <a:t>On December 19, 2022 the Ministry of Education released an Access and Inclusion Framework which included CWELCC expansion plan that supports targeted but limited growth in the CWELCC program.  </a:t>
          </a:r>
        </a:p>
      </dsp:txBody>
      <dsp:txXfrm>
        <a:off x="686066" y="68232"/>
        <a:ext cx="9798539" cy="649381"/>
      </dsp:txXfrm>
    </dsp:sp>
    <dsp:sp modelId="{C99C6DB3-36B8-45BB-B9CD-F5AA50A98D68}">
      <dsp:nvSpPr>
        <dsp:cNvPr id="0" name=""/>
        <dsp:cNvSpPr/>
      </dsp:nvSpPr>
      <dsp:spPr>
        <a:xfrm>
          <a:off x="0" y="938991"/>
          <a:ext cx="10515600" cy="593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0C8770E-899A-49E3-8D7F-C4C87FE83242}">
      <dsp:nvSpPr>
        <dsp:cNvPr id="0" name=""/>
        <dsp:cNvSpPr/>
      </dsp:nvSpPr>
      <dsp:spPr>
        <a:xfrm>
          <a:off x="179600" y="1072578"/>
          <a:ext cx="326865" cy="326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FB2B6C-7D4E-48C1-AEBF-DDFF1740562B}">
      <dsp:nvSpPr>
        <dsp:cNvPr id="0" name=""/>
        <dsp:cNvSpPr/>
      </dsp:nvSpPr>
      <dsp:spPr>
        <a:xfrm>
          <a:off x="686066" y="879959"/>
          <a:ext cx="9798539" cy="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26" tIns="68726" rIns="68726" bIns="68726" numCol="1" spcCol="1270" anchor="ctr" anchorCtr="0">
          <a:noAutofit/>
        </a:bodyPr>
        <a:lstStyle/>
        <a:p>
          <a:pPr marL="0" lvl="0" indent="0" algn="l" defTabSz="800100">
            <a:lnSpc>
              <a:spcPct val="100000"/>
            </a:lnSpc>
            <a:spcBef>
              <a:spcPct val="0"/>
            </a:spcBef>
            <a:spcAft>
              <a:spcPct val="35000"/>
            </a:spcAft>
            <a:buNone/>
          </a:pPr>
          <a:r>
            <a:rPr lang="en-US" sz="1800" kern="1200"/>
            <a:t>Expansion plan allocations are specific to 0-5 child care spaces with an increased focus on access. New spaces will include both not-for-profit and for-profit and home-based and </a:t>
          </a:r>
          <a:r>
            <a:rPr lang="en-US" sz="1800" kern="1200" err="1"/>
            <a:t>centre</a:t>
          </a:r>
          <a:r>
            <a:rPr lang="en-US" sz="1800" kern="1200"/>
            <a:t>-based settings</a:t>
          </a:r>
          <a:r>
            <a:rPr lang="en-US" sz="1600" kern="1200"/>
            <a:t>.</a:t>
          </a:r>
        </a:p>
      </dsp:txBody>
      <dsp:txXfrm>
        <a:off x="686066" y="879959"/>
        <a:ext cx="9798539" cy="767445"/>
      </dsp:txXfrm>
    </dsp:sp>
    <dsp:sp modelId="{DD15E6BA-E6E6-4AEF-A5F5-77D7163E4074}">
      <dsp:nvSpPr>
        <dsp:cNvPr id="0" name=""/>
        <dsp:cNvSpPr/>
      </dsp:nvSpPr>
      <dsp:spPr>
        <a:xfrm>
          <a:off x="0" y="1809750"/>
          <a:ext cx="10515600" cy="593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383D1A-B281-4B68-B1C6-D05E975450BE}">
      <dsp:nvSpPr>
        <dsp:cNvPr id="0" name=""/>
        <dsp:cNvSpPr/>
      </dsp:nvSpPr>
      <dsp:spPr>
        <a:xfrm>
          <a:off x="179600" y="1943337"/>
          <a:ext cx="326865" cy="326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19D1CA-C090-424B-BFA0-C68FE01827C3}">
      <dsp:nvSpPr>
        <dsp:cNvPr id="0" name=""/>
        <dsp:cNvSpPr/>
      </dsp:nvSpPr>
      <dsp:spPr>
        <a:xfrm>
          <a:off x="686066" y="1809750"/>
          <a:ext cx="9798539" cy="6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26" tIns="68726" rIns="68726" bIns="68726" numCol="1" spcCol="1270" anchor="ctr" anchorCtr="0">
          <a:noAutofit/>
        </a:bodyPr>
        <a:lstStyle/>
        <a:p>
          <a:pPr marL="0" lvl="0" indent="0" algn="l" defTabSz="800100">
            <a:lnSpc>
              <a:spcPct val="100000"/>
            </a:lnSpc>
            <a:spcBef>
              <a:spcPct val="0"/>
            </a:spcBef>
            <a:spcAft>
              <a:spcPct val="35000"/>
            </a:spcAft>
            <a:buNone/>
          </a:pPr>
          <a:r>
            <a:rPr lang="en-US" sz="1800" kern="1200"/>
            <a:t>Start-up grants will be made available to support the creation of new spaces in targeted communities</a:t>
          </a:r>
          <a:r>
            <a:rPr lang="en-US" sz="1400" kern="1200"/>
            <a:t>. </a:t>
          </a:r>
        </a:p>
      </dsp:txBody>
      <dsp:txXfrm>
        <a:off x="686066" y="1809750"/>
        <a:ext cx="9798539" cy="649381"/>
      </dsp:txXfrm>
    </dsp:sp>
    <dsp:sp modelId="{F94581F5-247A-4702-806B-7FE8623595FE}">
      <dsp:nvSpPr>
        <dsp:cNvPr id="0" name=""/>
        <dsp:cNvSpPr/>
      </dsp:nvSpPr>
      <dsp:spPr>
        <a:xfrm>
          <a:off x="0" y="2621477"/>
          <a:ext cx="10515600" cy="593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4ECB10-3C25-4E53-B251-555AC154AF82}">
      <dsp:nvSpPr>
        <dsp:cNvPr id="0" name=""/>
        <dsp:cNvSpPr/>
      </dsp:nvSpPr>
      <dsp:spPr>
        <a:xfrm>
          <a:off x="179600" y="2755064"/>
          <a:ext cx="326865" cy="3265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9EBBE9-1150-4453-A4E9-49C59C776994}">
      <dsp:nvSpPr>
        <dsp:cNvPr id="0" name=""/>
        <dsp:cNvSpPr/>
      </dsp:nvSpPr>
      <dsp:spPr>
        <a:xfrm>
          <a:off x="686066" y="2621477"/>
          <a:ext cx="9798539" cy="6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26" tIns="68726" rIns="68726" bIns="68726" numCol="1" spcCol="1270" anchor="ctr" anchorCtr="0">
          <a:noAutofit/>
        </a:bodyPr>
        <a:lstStyle/>
        <a:p>
          <a:pPr marL="0" lvl="0" indent="0" algn="l" defTabSz="800100">
            <a:lnSpc>
              <a:spcPct val="100000"/>
            </a:lnSpc>
            <a:spcBef>
              <a:spcPct val="0"/>
            </a:spcBef>
            <a:spcAft>
              <a:spcPct val="35000"/>
            </a:spcAft>
            <a:buNone/>
          </a:pPr>
          <a:r>
            <a:rPr lang="en-US" sz="1800" kern="1200"/>
            <a:t>We are working with the Ministry to support the creation of affordable child care spaces in communities who need them the most.</a:t>
          </a:r>
        </a:p>
      </dsp:txBody>
      <dsp:txXfrm>
        <a:off x="686066" y="2621477"/>
        <a:ext cx="9798539" cy="649381"/>
      </dsp:txXfrm>
    </dsp:sp>
    <dsp:sp modelId="{6C246047-D20F-4E43-BC33-B9BB495D4193}">
      <dsp:nvSpPr>
        <dsp:cNvPr id="0" name=""/>
        <dsp:cNvSpPr/>
      </dsp:nvSpPr>
      <dsp:spPr>
        <a:xfrm>
          <a:off x="0" y="3433204"/>
          <a:ext cx="10515600" cy="1358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D68EE5-346B-47EC-8248-7AD24373D032}">
      <dsp:nvSpPr>
        <dsp:cNvPr id="0" name=""/>
        <dsp:cNvSpPr/>
      </dsp:nvSpPr>
      <dsp:spPr>
        <a:xfrm>
          <a:off x="179600" y="3949357"/>
          <a:ext cx="326865" cy="3265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B3FD9B-C401-4685-92AD-9A93B7FF7930}">
      <dsp:nvSpPr>
        <dsp:cNvPr id="0" name=""/>
        <dsp:cNvSpPr/>
      </dsp:nvSpPr>
      <dsp:spPr>
        <a:xfrm>
          <a:off x="686066" y="3815770"/>
          <a:ext cx="9798539" cy="64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26" tIns="68726" rIns="68726" bIns="68726" numCol="1" spcCol="1270" anchor="ctr" anchorCtr="0">
          <a:noAutofit/>
        </a:bodyPr>
        <a:lstStyle/>
        <a:p>
          <a:pPr marL="0" lvl="0" indent="0" algn="l" defTabSz="800100">
            <a:lnSpc>
              <a:spcPct val="100000"/>
            </a:lnSpc>
            <a:spcBef>
              <a:spcPct val="0"/>
            </a:spcBef>
            <a:spcAft>
              <a:spcPct val="35000"/>
            </a:spcAft>
            <a:buNone/>
          </a:pPr>
          <a:r>
            <a:rPr lang="en-US" sz="1800" kern="1200"/>
            <a:t>New child care sites and agencies who applied for a child care license in CCLS after January 1, 2023 OR a provider who wants to increase spaces at an existing program or new site (expansion) are not guaranteed automatic approval into the CWELCC program.</a:t>
          </a:r>
        </a:p>
      </dsp:txBody>
      <dsp:txXfrm>
        <a:off x="686066" y="3815770"/>
        <a:ext cx="9798539" cy="6493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F18B-442E-E540-AA41-85D78A2E0D1D}" type="datetimeFigureOut">
              <a:rPr lang="en-US" smtClean="0"/>
              <a:t>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CD871-587C-4F42-BE49-1C04AB97EE5F}" type="slidenum">
              <a:rPr lang="en-US" smtClean="0"/>
              <a:t>‹#›</a:t>
            </a:fld>
            <a:endParaRPr lang="en-US"/>
          </a:p>
        </p:txBody>
      </p:sp>
    </p:spTree>
    <p:extLst>
      <p:ext uri="{BB962C8B-B14F-4D97-AF65-F5344CB8AC3E}">
        <p14:creationId xmlns:p14="http://schemas.microsoft.com/office/powerpoint/2010/main" val="1525376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EarlyYearsSystemDivision@peelregion.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cs typeface="Calibri"/>
              </a:rPr>
              <a:t>Nakiema</a:t>
            </a:r>
          </a:p>
          <a:p>
            <a:endParaRPr lang="en-US">
              <a:cs typeface="Calibri"/>
            </a:endParaRPr>
          </a:p>
          <a:p>
            <a:r>
              <a:rPr lang="en-US">
                <a:cs typeface="Calibri"/>
              </a:rPr>
              <a:t>Hello, I am Nakiema Palmer, Director of Early Child Years and Child Care Services at the Region of Peel.</a:t>
            </a:r>
          </a:p>
          <a:p>
            <a:endParaRPr lang="en-US">
              <a:cs typeface="Calibri"/>
            </a:endParaRPr>
          </a:p>
          <a:p>
            <a:r>
              <a:rPr lang="en-US">
                <a:cs typeface="Calibri"/>
              </a:rPr>
              <a:t>Thank you all for joining us today.</a:t>
            </a:r>
          </a:p>
          <a:p>
            <a:endParaRPr lang="en-US">
              <a:cs typeface="Calibri"/>
            </a:endParaRPr>
          </a:p>
        </p:txBody>
      </p:sp>
      <p:sp>
        <p:nvSpPr>
          <p:cNvPr id="4" name="Slide Number Placeholder 3"/>
          <p:cNvSpPr>
            <a:spLocks noGrp="1"/>
          </p:cNvSpPr>
          <p:nvPr>
            <p:ph type="sldNum" sz="quarter" idx="10"/>
          </p:nvPr>
        </p:nvSpPr>
        <p:spPr/>
        <p:txBody>
          <a:bodyPr/>
          <a:lstStyle/>
          <a:p>
            <a:fld id="{B49CD871-587C-4F42-BE49-1C04AB97EE5F}" type="slidenum">
              <a:rPr lang="en-US" smtClean="0"/>
              <a:t>1</a:t>
            </a:fld>
            <a:endParaRPr lang="en-US"/>
          </a:p>
        </p:txBody>
      </p:sp>
    </p:spTree>
    <p:extLst>
      <p:ext uri="{BB962C8B-B14F-4D97-AF65-F5344CB8AC3E}">
        <p14:creationId xmlns:p14="http://schemas.microsoft.com/office/powerpoint/2010/main" val="30153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SONIA</a:t>
            </a:r>
            <a:endParaRPr lang="en-CA" b="1"/>
          </a:p>
        </p:txBody>
      </p:sp>
      <p:sp>
        <p:nvSpPr>
          <p:cNvPr id="4" name="Slide Number Placeholder 3"/>
          <p:cNvSpPr>
            <a:spLocks noGrp="1"/>
          </p:cNvSpPr>
          <p:nvPr>
            <p:ph type="sldNum" sz="quarter" idx="5"/>
          </p:nvPr>
        </p:nvSpPr>
        <p:spPr/>
        <p:txBody>
          <a:bodyPr/>
          <a:lstStyle/>
          <a:p>
            <a:fld id="{4E3D0B36-DC16-4429-9D87-66BB294FB1D5}" type="slidenum">
              <a:rPr lang="en-US" smtClean="0"/>
              <a:t>10</a:t>
            </a:fld>
            <a:endParaRPr lang="en-US"/>
          </a:p>
        </p:txBody>
      </p:sp>
    </p:spTree>
    <p:extLst>
      <p:ext uri="{BB962C8B-B14F-4D97-AF65-F5344CB8AC3E}">
        <p14:creationId xmlns:p14="http://schemas.microsoft.com/office/powerpoint/2010/main" val="410698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SONIA</a:t>
            </a:r>
          </a:p>
          <a:p>
            <a:endParaRPr lang="en-US" sz="1200" b="1"/>
          </a:p>
          <a:p>
            <a:r>
              <a:rPr lang="en-US" b="1">
                <a:cs typeface="Calibri"/>
              </a:rPr>
              <a:t>Thanks Olivia</a:t>
            </a:r>
          </a:p>
          <a:p>
            <a:r>
              <a:rPr lang="en-US" b="1">
                <a:cs typeface="Calibri"/>
              </a:rPr>
              <a:t>We wanted to share how the TOG will be seen within your GovGrants award. </a:t>
            </a:r>
          </a:p>
          <a:p>
            <a:endParaRPr lang="en-US" b="1">
              <a:cs typeface="Calibri"/>
            </a:endParaRPr>
          </a:p>
          <a:p>
            <a:r>
              <a:rPr lang="en-US" b="1">
                <a:cs typeface="Calibri"/>
              </a:rPr>
              <a:t>Part A the Cost escalation will appear in the "other“ budget  category of GovGrants, the reporting requirement for this is that it must be spent on the proportion of the eligible expenses that supports children aged 0 – 5 years, this amount will not be recovered.</a:t>
            </a:r>
          </a:p>
          <a:p>
            <a:endParaRPr lang="en-US" b="1">
              <a:cs typeface="Calibri"/>
            </a:endParaRPr>
          </a:p>
          <a:p>
            <a:r>
              <a:rPr lang="en-US" b="1">
                <a:cs typeface="Calibri"/>
              </a:rPr>
              <a:t>Part B – the operating allocation, will appear in the "other fixed expenses" budget category of GovGrants for </a:t>
            </a:r>
            <a:r>
              <a:rPr lang="en-US" b="1" err="1">
                <a:cs typeface="Calibri"/>
              </a:rPr>
              <a:t>centres</a:t>
            </a:r>
            <a:r>
              <a:rPr lang="en-US" b="1">
                <a:cs typeface="Calibri"/>
              </a:rPr>
              <a:t> and if you are an LHCC with CWELCC only.</a:t>
            </a:r>
          </a:p>
          <a:p>
            <a:r>
              <a:rPr lang="en-US" b="1">
                <a:cs typeface="Calibri"/>
              </a:rPr>
              <a:t>LHCC with an FSA this will all be with your base funding, this must be used to support expenses for programs with children aged 0 – 12, this amount will be reconciled and any unspent funding with be recovered</a:t>
            </a:r>
          </a:p>
          <a:p>
            <a:r>
              <a:rPr lang="en-US" b="1">
                <a:cs typeface="Calibri"/>
              </a:rPr>
              <a:t>You will be required to report the amount of funding spent by age category (CWELCC eligible children and children 0 – 12).</a:t>
            </a:r>
          </a:p>
        </p:txBody>
      </p:sp>
      <p:sp>
        <p:nvSpPr>
          <p:cNvPr id="4" name="Slide Number Placeholder 3"/>
          <p:cNvSpPr>
            <a:spLocks noGrp="1"/>
          </p:cNvSpPr>
          <p:nvPr>
            <p:ph type="sldNum" sz="quarter" idx="5"/>
          </p:nvPr>
        </p:nvSpPr>
        <p:spPr/>
        <p:txBody>
          <a:bodyPr/>
          <a:lstStyle/>
          <a:p>
            <a:fld id="{B49CD871-587C-4F42-BE49-1C04AB97EE5F}" type="slidenum">
              <a:rPr lang="en-US" smtClean="0"/>
              <a:t>11</a:t>
            </a:fld>
            <a:endParaRPr lang="en-US"/>
          </a:p>
        </p:txBody>
      </p:sp>
    </p:spTree>
    <p:extLst>
      <p:ext uri="{BB962C8B-B14F-4D97-AF65-F5344CB8AC3E}">
        <p14:creationId xmlns:p14="http://schemas.microsoft.com/office/powerpoint/2010/main" val="94381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SONIA</a:t>
            </a:r>
          </a:p>
          <a:p>
            <a:endParaRPr lang="en-US"/>
          </a:p>
          <a:p>
            <a:pPr marL="171450" indent="-171450">
              <a:buFont typeface="Arial"/>
              <a:buChar char="•"/>
            </a:pPr>
            <a:r>
              <a:rPr lang="en-US"/>
              <a:t>If you have had an opportunity to review the guidelines starting in April all CWELCC providers will be required to report their monthly vacancies, operating capacity and waitlist numbers as part of the Record of Attendance in OCCMS.  </a:t>
            </a:r>
            <a:endParaRPr lang="en-US">
              <a:cs typeface="Calibri"/>
            </a:endParaRPr>
          </a:p>
          <a:p>
            <a:pPr marL="171450" indent="-171450">
              <a:buFont typeface="Arial"/>
              <a:buChar char="•"/>
            </a:pPr>
            <a:r>
              <a:rPr lang="en-US">
                <a:cs typeface="Calibri"/>
              </a:rPr>
              <a:t>The OCCMS technology will be new for some of you, however we will be providing training sessions and drop in session to support this new process, staff will work closely with providers who are new and require any support.</a:t>
            </a:r>
          </a:p>
          <a:p>
            <a:pPr marL="171450" indent="-171450">
              <a:buFont typeface="Arial"/>
              <a:buChar char="•"/>
            </a:pPr>
            <a:endParaRPr lang="en-US">
              <a:cs typeface="Calibri"/>
            </a:endParaRPr>
          </a:p>
          <a:p>
            <a:pPr marL="171450" indent="-171450">
              <a:buFont typeface="Arial"/>
              <a:buChar char="•"/>
            </a:pPr>
            <a:r>
              <a:rPr lang="en-US">
                <a:cs typeface="Calibri"/>
              </a:rPr>
              <a:t>The data collection will be an aggregate collection in OCCMS every month to report the number of full fee children and the number of full fee spaces.</a:t>
            </a:r>
          </a:p>
          <a:p>
            <a:pPr marL="171450" indent="-171450">
              <a:buFont typeface="Arial"/>
              <a:buChar char="•"/>
            </a:pPr>
            <a:r>
              <a:rPr lang="en-US">
                <a:cs typeface="Calibri"/>
              </a:rPr>
              <a:t>Centre based providers will report this data at a site level  and home child care agencies will roll their information up to report at the head off</a:t>
            </a:r>
          </a:p>
          <a:p>
            <a:pPr marL="171450" indent="-171450">
              <a:buFont typeface="Arial"/>
              <a:buChar char="•"/>
            </a:pPr>
            <a:r>
              <a:rPr lang="en-US">
                <a:cs typeface="Calibri"/>
              </a:rPr>
              <a:t>Since we will be starting in April, you will report the first quarter of enrollment as a total number and then every month after it will move to monthly reporting, more information will be shared in user guides, materials and trainings.</a:t>
            </a:r>
            <a:r>
              <a:rPr lang="en-US"/>
              <a:t> </a:t>
            </a:r>
            <a:endParaRPr lang="en-US">
              <a:cs typeface="Calibri"/>
            </a:endParaRPr>
          </a:p>
          <a:p>
            <a:pPr marL="171450" indent="-171450">
              <a:buFont typeface="Arial"/>
              <a:buChar char="•"/>
            </a:pPr>
            <a:r>
              <a:rPr lang="en-US"/>
              <a:t>This data would be something that we would have asked at reconciliation, by providing this information in OCCMS, we will not be requiring this information to be submitted as part of your year end reconciliation</a:t>
            </a:r>
          </a:p>
          <a:p>
            <a:pPr marL="171450" indent="-171450">
              <a:buFont typeface="Arial"/>
              <a:buChar char="•"/>
            </a:pPr>
            <a:r>
              <a:rPr lang="en-US"/>
              <a:t>As mentioned next week you will receive information next week with user guides, , training dates (which we will be offering at various times throughout the day</a:t>
            </a:r>
          </a:p>
          <a:p>
            <a:pPr marL="171450" indent="-171450">
              <a:buFont typeface="Arial"/>
              <a:buChar char="•"/>
            </a:pPr>
            <a:endParaRPr lang="en-US"/>
          </a:p>
          <a:p>
            <a:r>
              <a:rPr lang="en-US">
                <a:cs typeface="Calibri"/>
              </a:rPr>
              <a:t>Now I will pass it along to Olivia to discussion the CWELCC Expansion Plan</a:t>
            </a:r>
          </a:p>
          <a:p>
            <a:endParaRPr lang="en-US">
              <a:cs typeface="Calibri"/>
            </a:endParaRPr>
          </a:p>
          <a:p>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B49CD871-587C-4F42-BE49-1C04AB97EE5F}" type="slidenum">
              <a:rPr lang="en-US" smtClean="0"/>
              <a:t>12</a:t>
            </a:fld>
            <a:endParaRPr lang="en-US"/>
          </a:p>
        </p:txBody>
      </p:sp>
    </p:spTree>
    <p:extLst>
      <p:ext uri="{BB962C8B-B14F-4D97-AF65-F5344CB8AC3E}">
        <p14:creationId xmlns:p14="http://schemas.microsoft.com/office/powerpoint/2010/main" val="70926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b="1"/>
          </a:p>
          <a:p>
            <a:r>
              <a:rPr lang="en-CA" b="0"/>
              <a:t>Now we will move into sharing some information about the Region’s CWELCC expansion plan.</a:t>
            </a:r>
          </a:p>
        </p:txBody>
      </p:sp>
      <p:sp>
        <p:nvSpPr>
          <p:cNvPr id="4" name="Slide Number Placeholder 3"/>
          <p:cNvSpPr>
            <a:spLocks noGrp="1"/>
          </p:cNvSpPr>
          <p:nvPr>
            <p:ph type="sldNum" sz="quarter" idx="5"/>
          </p:nvPr>
        </p:nvSpPr>
        <p:spPr/>
        <p:txBody>
          <a:bodyPr/>
          <a:lstStyle/>
          <a:p>
            <a:fld id="{4E3D0B36-DC16-4429-9D87-66BB294FB1D5}" type="slidenum">
              <a:rPr lang="en-US" smtClean="0"/>
              <a:t>13</a:t>
            </a:fld>
            <a:endParaRPr lang="en-US"/>
          </a:p>
        </p:txBody>
      </p:sp>
    </p:spTree>
    <p:extLst>
      <p:ext uri="{BB962C8B-B14F-4D97-AF65-F5344CB8AC3E}">
        <p14:creationId xmlns:p14="http://schemas.microsoft.com/office/powerpoint/2010/main" val="157267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a:p>
          <a:p>
            <a:r>
              <a:rPr lang="en-US"/>
              <a:t>On December 19, 2022, we received an Access and Inclusion Framework and our target spaces.</a:t>
            </a:r>
          </a:p>
          <a:p>
            <a:endParaRPr lang="en-US"/>
          </a:p>
          <a:p>
            <a:r>
              <a:rPr lang="en-US"/>
              <a:t>Some key highlights include:</a:t>
            </a:r>
          </a:p>
          <a:p>
            <a:endParaRPr lang="en-US"/>
          </a:p>
          <a:p>
            <a:r>
              <a:rPr lang="en-US"/>
              <a:t>These new licensed child care spaces will include a mix of not-for-profit and for-profit settings to provide families with choice and flexibility.</a:t>
            </a:r>
          </a:p>
          <a:p>
            <a:endParaRPr lang="en-US"/>
          </a:p>
          <a:p>
            <a:r>
              <a:rPr lang="en-CA"/>
              <a:t>The priority for these new spaces are targeted, limited, and reflects communities of need.</a:t>
            </a:r>
          </a:p>
        </p:txBody>
      </p:sp>
      <p:sp>
        <p:nvSpPr>
          <p:cNvPr id="4" name="Slide Number Placeholder 3"/>
          <p:cNvSpPr>
            <a:spLocks noGrp="1"/>
          </p:cNvSpPr>
          <p:nvPr>
            <p:ph type="sldNum" sz="quarter" idx="5"/>
          </p:nvPr>
        </p:nvSpPr>
        <p:spPr/>
        <p:txBody>
          <a:bodyPr/>
          <a:lstStyle/>
          <a:p>
            <a:fld id="{B49CD871-587C-4F42-BE49-1C04AB97EE5F}" type="slidenum">
              <a:rPr lang="en-US" smtClean="0"/>
              <a:t>14</a:t>
            </a:fld>
            <a:endParaRPr lang="en-US"/>
          </a:p>
        </p:txBody>
      </p:sp>
    </p:spTree>
    <p:extLst>
      <p:ext uri="{BB962C8B-B14F-4D97-AF65-F5344CB8AC3E}">
        <p14:creationId xmlns:p14="http://schemas.microsoft.com/office/powerpoint/2010/main" val="247417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Olivia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When we received our targets from the Ministry, we then sent a request for an increase in their targets and we’re awaiting approval.</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Peel’s request accounts for pending licenses and 2022 realized spaces in non priority areas.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Data is calculated at a local level.</a:t>
            </a:r>
          </a:p>
        </p:txBody>
      </p:sp>
      <p:sp>
        <p:nvSpPr>
          <p:cNvPr id="4" name="Slide Number Placeholder 3"/>
          <p:cNvSpPr>
            <a:spLocks noGrp="1"/>
          </p:cNvSpPr>
          <p:nvPr>
            <p:ph type="sldNum" sz="quarter" idx="5"/>
          </p:nvPr>
        </p:nvSpPr>
        <p:spPr/>
        <p:txBody>
          <a:bodyPr/>
          <a:lstStyle/>
          <a:p>
            <a:fld id="{B49CD871-587C-4F42-BE49-1C04AB97EE5F}" type="slidenum">
              <a:rPr lang="en-US" smtClean="0"/>
              <a:t>15</a:t>
            </a:fld>
            <a:endParaRPr lang="en-US"/>
          </a:p>
        </p:txBody>
      </p:sp>
    </p:spTree>
    <p:extLst>
      <p:ext uri="{BB962C8B-B14F-4D97-AF65-F5344CB8AC3E}">
        <p14:creationId xmlns:p14="http://schemas.microsoft.com/office/powerpoint/2010/main" val="16668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Arial" panose="020B0604020202020204" pitchFamily="34" charset="0"/>
              </a:rPr>
              <a:t>Olivia</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If you are working with the Ministry’s licensing branch on expansion of your program, please email  </a:t>
            </a:r>
            <a:r>
              <a:rPr lang="en-US"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EarlyYearsSystemDivision@peelregion.ca</a:t>
            </a:r>
            <a:r>
              <a:rPr lang="en-US" sz="1800">
                <a:effectLst/>
                <a:latin typeface="Calibri" panose="020F0502020204030204" pitchFamily="34" charset="0"/>
                <a:ea typeface="Calibri" panose="020F0502020204030204" pitchFamily="34" charset="0"/>
                <a:cs typeface="Arial" panose="020B0604020202020204" pitchFamily="34" charset="0"/>
              </a:rPr>
              <a:t> with the expansion details (e.g. Site/Agency Name, Site address including postal code, change in license capacity/number of active homes by age group as appropriate). Reporting changes will support us to monitor expansion activity across the broader child care system.</a:t>
            </a:r>
            <a:endParaRPr lang="en-CA"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We will release detailed information related to our expansion plan and the process for applying to the 2023 CWELLC program in </a:t>
            </a:r>
            <a:r>
              <a:rPr lang="en-US" sz="1800" b="1">
                <a:effectLst/>
                <a:latin typeface="Calibri" panose="020F0502020204030204" pitchFamily="34" charset="0"/>
                <a:ea typeface="Calibri" panose="020F0502020204030204" pitchFamily="34" charset="0"/>
                <a:cs typeface="Arial" panose="020B0604020202020204" pitchFamily="34" charset="0"/>
              </a:rPr>
              <a:t>early spring</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Looking ahead, on February 23 we are hosting another teleconference to discuss/answer your questions on Workforce Compensation Funding.</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As mentioned earlier, during the first week of March, you will receive your first TOG and WCF payment, which will include your payments from January to March.</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Please keep an eye out for the Planning Tool to support you with tracking your expenses for TOG &amp; WCF.</a:t>
            </a:r>
          </a:p>
          <a:p>
            <a:pPr marL="0" marR="0">
              <a:lnSpc>
                <a:spcPct val="107000"/>
              </a:lnSpc>
              <a:spcBef>
                <a:spcPts val="0"/>
              </a:spcBef>
              <a:spcAft>
                <a:spcPts val="800"/>
              </a:spcAft>
            </a:pPr>
            <a:endParaRPr lang="en-CA" sz="1800">
              <a:effectLst/>
              <a:latin typeface="Calibri" panose="020F0502020204030204" pitchFamily="34" charset="0"/>
              <a:ea typeface="Calibri" panose="020F0502020204030204" pitchFamily="34" charset="0"/>
              <a:cs typeface="Arial" panose="020B0604020202020204" pitchFamily="34" charset="0"/>
            </a:endParaRP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16</a:t>
            </a:fld>
            <a:endParaRPr lang="en-US"/>
          </a:p>
        </p:txBody>
      </p:sp>
    </p:spTree>
    <p:extLst>
      <p:ext uri="{BB962C8B-B14F-4D97-AF65-F5344CB8AC3E}">
        <p14:creationId xmlns:p14="http://schemas.microsoft.com/office/powerpoint/2010/main" val="121110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b="1">
                <a:cs typeface="Calibri"/>
              </a:rPr>
              <a:t>SAM/LORRIE</a:t>
            </a:r>
          </a:p>
          <a:p>
            <a:pPr>
              <a:defRPr/>
            </a:pPr>
            <a:endParaRPr lang="en-US">
              <a:cs typeface="Calibri"/>
            </a:endParaRPr>
          </a:p>
          <a:p>
            <a:pPr>
              <a:defRPr/>
            </a:pPr>
            <a:r>
              <a:rPr lang="en-US">
                <a:cs typeface="Calibri"/>
              </a:rPr>
              <a:t>We will now address questions raised in the chat. Staff have been busy in the background gathering similar questions in the chat so we can address as many as possible. ​</a:t>
            </a:r>
          </a:p>
          <a:p>
            <a:pPr>
              <a:defRPr/>
            </a:pPr>
            <a:endParaRPr lang="en-US">
              <a:cs typeface="Calibri"/>
            </a:endParaRPr>
          </a:p>
          <a:p>
            <a:pPr>
              <a:defRPr/>
            </a:pPr>
            <a:r>
              <a:rPr lang="en-US">
                <a:cs typeface="Calibri"/>
              </a:rPr>
              <a:t>​</a:t>
            </a:r>
            <a:r>
              <a:rPr lang="en-US" i="1">
                <a:cs typeface="Calibri"/>
              </a:rPr>
              <a:t>Sam to facilitate the chat​</a:t>
            </a:r>
          </a:p>
          <a:p>
            <a:pPr>
              <a:defRPr/>
            </a:pPr>
            <a:endParaRPr lang="en-US">
              <a:cs typeface="Calibri"/>
            </a:endParaRPr>
          </a:p>
          <a:p>
            <a:pPr>
              <a:defRPr/>
            </a:pPr>
            <a:r>
              <a:rPr lang="en-US">
                <a:cs typeface="Calibri"/>
              </a:rPr>
              <a:t>​</a:t>
            </a:r>
          </a:p>
        </p:txBody>
      </p:sp>
      <p:sp>
        <p:nvSpPr>
          <p:cNvPr id="4" name="Slide Number Placeholder 3"/>
          <p:cNvSpPr>
            <a:spLocks noGrp="1"/>
          </p:cNvSpPr>
          <p:nvPr>
            <p:ph type="sldNum" sz="quarter" idx="5"/>
          </p:nvPr>
        </p:nvSpPr>
        <p:spPr/>
        <p:txBody>
          <a:bodyPr/>
          <a:lstStyle/>
          <a:p>
            <a:fld id="{B49CD871-587C-4F42-BE49-1C04AB97EE5F}" type="slidenum">
              <a:rPr lang="en-US" smtClean="0"/>
              <a:t>17</a:t>
            </a:fld>
            <a:endParaRPr lang="en-US"/>
          </a:p>
        </p:txBody>
      </p:sp>
    </p:spTree>
    <p:extLst>
      <p:ext uri="{BB962C8B-B14F-4D97-AF65-F5344CB8AC3E}">
        <p14:creationId xmlns:p14="http://schemas.microsoft.com/office/powerpoint/2010/main" val="397743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strike="noStrike">
                <a:cs typeface="Calibri"/>
              </a:rPr>
              <a:t>SAM/LORRIE</a:t>
            </a:r>
          </a:p>
          <a:p>
            <a:endParaRPr lang="en-CA" strike="noStrike">
              <a:cs typeface="Calibri"/>
            </a:endParaRPr>
          </a:p>
          <a:p>
            <a:r>
              <a:rPr lang="en-CA" strike="noStrike">
                <a:cs typeface="Calibri"/>
              </a:rPr>
              <a:t>If after today’s teleconference you have additional questions, don’t hesitate to send us an email or contact your EYS.</a:t>
            </a:r>
          </a:p>
        </p:txBody>
      </p:sp>
      <p:sp>
        <p:nvSpPr>
          <p:cNvPr id="4" name="Slide Number Placeholder 3"/>
          <p:cNvSpPr>
            <a:spLocks noGrp="1"/>
          </p:cNvSpPr>
          <p:nvPr>
            <p:ph type="sldNum" sz="quarter" idx="5"/>
          </p:nvPr>
        </p:nvSpPr>
        <p:spPr/>
        <p:txBody>
          <a:bodyPr/>
          <a:lstStyle/>
          <a:p>
            <a:fld id="{B49CD871-587C-4F42-BE49-1C04AB97EE5F}" type="slidenum">
              <a:rPr lang="en-US" smtClean="0"/>
              <a:t>18</a:t>
            </a:fld>
            <a:endParaRPr lang="en-US"/>
          </a:p>
        </p:txBody>
      </p:sp>
    </p:spTree>
    <p:extLst>
      <p:ext uri="{BB962C8B-B14F-4D97-AF65-F5344CB8AC3E}">
        <p14:creationId xmlns:p14="http://schemas.microsoft.com/office/powerpoint/2010/main" val="321333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SAM/LORRIE</a:t>
            </a:r>
          </a:p>
          <a:p>
            <a:endParaRPr lang="en-US" b="1">
              <a:cs typeface="Calibri"/>
            </a:endParaRPr>
          </a:p>
          <a:p>
            <a:r>
              <a:rPr lang="en-US" b="0">
                <a:cs typeface="Calibri"/>
              </a:rPr>
              <a:t>Thank you all for taking the time to attend today’s session. We hope that this information regarding the Region’s updates to the 2023 CWELCC Guideline related to the TOG, and OCCMS Reporting Requirements </a:t>
            </a:r>
            <a:r>
              <a:rPr lang="en-US">
                <a:cs typeface="Calibri"/>
              </a:rPr>
              <a:t>2023 CWELCC TOG </a:t>
            </a:r>
            <a:r>
              <a:rPr lang="en-US" b="0">
                <a:cs typeface="Calibri"/>
              </a:rPr>
              <a:t>has been helpful.</a:t>
            </a:r>
            <a:r>
              <a:rPr lang="en-US">
                <a:cs typeface="Calibri"/>
              </a:rPr>
              <a:t> </a:t>
            </a:r>
          </a:p>
          <a:p>
            <a:endParaRPr lang="en-US" b="0">
              <a:cs typeface="Calibri"/>
            </a:endParaRPr>
          </a:p>
          <a:p>
            <a:r>
              <a:rPr lang="en-US" b="0">
                <a:cs typeface="Calibri"/>
              </a:rPr>
              <a:t>We are committed to working with all licensed child care providers in Peel to support the successful implementation of the programs which will benefit families and staff in Peel.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CA" b="1">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19</a:t>
            </a:fld>
            <a:endParaRPr lang="en-US"/>
          </a:p>
        </p:txBody>
      </p:sp>
    </p:spTree>
    <p:extLst>
      <p:ext uri="{BB962C8B-B14F-4D97-AF65-F5344CB8AC3E}">
        <p14:creationId xmlns:p14="http://schemas.microsoft.com/office/powerpoint/2010/main" val="171162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Nakiema</a:t>
            </a:r>
          </a:p>
          <a:p>
            <a:pPr>
              <a:defRPr/>
            </a:pPr>
            <a:endParaRPr lang="en-US"/>
          </a:p>
          <a:p>
            <a:pPr>
              <a:defRPr/>
            </a:pPr>
            <a:r>
              <a:rPr lang="en-US"/>
              <a:t>Before we get started, I’ll do a bit of housekeeping.​</a:t>
            </a:r>
          </a:p>
          <a:p>
            <a:pPr>
              <a:defRPr/>
            </a:pPr>
            <a:endParaRPr lang="en-US"/>
          </a:p>
          <a:p>
            <a:pPr>
              <a:defRPr/>
            </a:pPr>
            <a:r>
              <a:rPr lang="en-US"/>
              <a:t>​Please remember to keep your mics muted so there is no background sounds that can be distracting to others.​</a:t>
            </a:r>
          </a:p>
          <a:p>
            <a:pPr>
              <a:defRPr/>
            </a:pPr>
            <a:endParaRPr lang="en-US"/>
          </a:p>
          <a:p>
            <a:pPr>
              <a:defRPr/>
            </a:pPr>
            <a:r>
              <a:rPr lang="en-US"/>
              <a:t>​We are recording today’s information session. Remaining on the call implies you are providing your consent for us to record.​</a:t>
            </a:r>
          </a:p>
          <a:p>
            <a:pPr>
              <a:defRPr/>
            </a:pPr>
            <a:endParaRPr lang="en-US"/>
          </a:p>
          <a:p>
            <a:pPr>
              <a:defRPr/>
            </a:pPr>
            <a:r>
              <a:rPr lang="en-US"/>
              <a:t>​If you have questions, you can ask your question in the chat, or ask it verbally – by either raising your hand or put your name in the chat- whatever you works best for you – we will call on you when it is your turn. Staff will group the similar questions together behind the scenes so we can answer as many of your questions as possible. If you can’t access the chat function, the Early Years Specialists are always available, or you can submit your questions to us via email.  ​</a:t>
            </a:r>
          </a:p>
          <a:p>
            <a:pPr>
              <a:defRPr/>
            </a:pPr>
            <a:endParaRPr lang="en-US"/>
          </a:p>
          <a:p>
            <a:pPr>
              <a:defRPr/>
            </a:pPr>
            <a:r>
              <a:rPr lang="en-US"/>
              <a:t>We will share the link of today’s recorded session, along with a copy of this presentation and other resources. This way you can review the information in detail at your own pace and share it with other staff.​</a:t>
            </a:r>
          </a:p>
          <a:p>
            <a:pPr>
              <a:defRPr/>
            </a:pPr>
            <a:endParaRPr lang="en-US"/>
          </a:p>
          <a:p>
            <a:pPr>
              <a:defRPr/>
            </a:pPr>
            <a:r>
              <a:rPr lang="en-US"/>
              <a:t>​</a:t>
            </a:r>
          </a:p>
          <a:p>
            <a:pPr>
              <a:defRPr/>
            </a:pPr>
            <a:endParaRPr lang="en-US"/>
          </a:p>
          <a:p>
            <a:pPr>
              <a:defRPr/>
            </a:pPr>
            <a:endParaRPr lang="en-US"/>
          </a:p>
          <a:p>
            <a:pPr>
              <a:defRPr/>
            </a:pPr>
            <a:endParaRPr lang="en-US">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2</a:t>
            </a:fld>
            <a:endParaRPr lang="en-US"/>
          </a:p>
        </p:txBody>
      </p:sp>
    </p:spTree>
    <p:extLst>
      <p:ext uri="{BB962C8B-B14F-4D97-AF65-F5344CB8AC3E}">
        <p14:creationId xmlns:p14="http://schemas.microsoft.com/office/powerpoint/2010/main" val="276108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Nakiema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We’ve updated the 2023 CWELCC Guideline to provide information on the TOG and Workforce Compensation. </a:t>
            </a:r>
            <a:r>
              <a:rPr lang="en-US">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Today’s presentation will focus on updates to the 2023 CWELCC Guideline related to the TOG, and OCCMS Reporting Requirements. We will also share some information later in this presentation related to our plans for expansion.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separate teleconference has been scheduled on February 23</a:t>
            </a:r>
            <a:r>
              <a:rPr lang="en-US" baseline="30000"/>
              <a:t>rd</a:t>
            </a:r>
            <a:r>
              <a:rPr lang="en-US"/>
              <a:t> to walk you through the updates related to Workforce Compensation. If you have any questions related to the upcoming WCF teleconference, please send them to the </a:t>
            </a:r>
            <a:r>
              <a:rPr lang="en-US" err="1"/>
              <a:t>zzg</a:t>
            </a:r>
            <a:r>
              <a:rPr lang="en-US"/>
              <a:t>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We will hold a Question Period at the end to answer any questions you may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Mini Survey </a:t>
            </a:r>
            <a:r>
              <a:rPr lang="en-US">
                <a:cs typeface="Calibri"/>
              </a:rPr>
              <a:t>– Due March 4</a:t>
            </a:r>
            <a:r>
              <a:rPr lang="en-US" baseline="30000">
                <a:cs typeface="Calibri"/>
              </a:rPr>
              <a:t>th</a:t>
            </a:r>
            <a:r>
              <a:rPr lang="en-US">
                <a:cs typeface="Calibri"/>
              </a:rPr>
              <a:t>, We recognize that this is a pressure point for the system, and we are advocating to the Ministry to use the data that we currently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 will now pass it over to Olivia who will walk us through the 2023 CWELCC guideline updates.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indent="0" defTabSz="914400">
              <a:buNone/>
              <a:defRPr/>
            </a:pPr>
            <a:endParaRPr lang="en-US">
              <a:cs typeface="Calibri"/>
            </a:endParaRPr>
          </a:p>
          <a:p>
            <a:pPr defTabSz="914400">
              <a:defRPr/>
            </a:pPr>
            <a:endParaRPr lang="en-US">
              <a:cs typeface="Calibri"/>
            </a:endParaRPr>
          </a:p>
          <a:p>
            <a:pPr defTabSz="914400">
              <a:defRPr/>
            </a:pPr>
            <a:endParaRPr lang="en-US">
              <a:cs typeface="Calibri"/>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3</a:t>
            </a:fld>
            <a:endParaRPr lang="en-US"/>
          </a:p>
        </p:txBody>
      </p:sp>
    </p:spTree>
    <p:extLst>
      <p:ext uri="{BB962C8B-B14F-4D97-AF65-F5344CB8AC3E}">
        <p14:creationId xmlns:p14="http://schemas.microsoft.com/office/powerpoint/2010/main" val="379196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Olivia</a:t>
            </a:r>
          </a:p>
          <a:p>
            <a:endParaRPr lang="en-CA"/>
          </a:p>
          <a:p>
            <a:r>
              <a:rPr lang="en-CA"/>
              <a:t>Thank you Nakiema.  On February 14</a:t>
            </a:r>
            <a:r>
              <a:rPr lang="en-CA" baseline="30000"/>
              <a:t>th</a:t>
            </a:r>
            <a:r>
              <a:rPr lang="en-CA"/>
              <a:t>, you should have received an updated CWELCC Guideline package and hope you have had the opportunity to read through it in preparation for todays teleconference.</a:t>
            </a:r>
          </a:p>
          <a:p>
            <a:endParaRPr lang="en-CA"/>
          </a:p>
          <a:p>
            <a:r>
              <a:rPr lang="en-CA"/>
              <a:t>Let’s kick things off by looking at the 2023 Transition Operating Grant. </a:t>
            </a:r>
          </a:p>
          <a:p>
            <a:endParaRPr lang="en-CA"/>
          </a:p>
          <a:p>
            <a:r>
              <a:rPr lang="en-CA"/>
              <a:t>TOG is a flexible operating grant where providers can determine how to use this funding to support the viability of their program while participating in CWELCC.</a:t>
            </a:r>
          </a:p>
          <a:p>
            <a:endParaRPr lang="en-CA"/>
          </a:p>
        </p:txBody>
      </p:sp>
      <p:sp>
        <p:nvSpPr>
          <p:cNvPr id="4" name="Slide Number Placeholder 3"/>
          <p:cNvSpPr>
            <a:spLocks noGrp="1"/>
          </p:cNvSpPr>
          <p:nvPr>
            <p:ph type="sldNum" sz="quarter" idx="5"/>
          </p:nvPr>
        </p:nvSpPr>
        <p:spPr/>
        <p:txBody>
          <a:bodyPr/>
          <a:lstStyle/>
          <a:p>
            <a:fld id="{4E3D0B36-DC16-4429-9D87-66BB294FB1D5}" type="slidenum">
              <a:rPr lang="en-US" smtClean="0"/>
              <a:t>4</a:t>
            </a:fld>
            <a:endParaRPr lang="en-US"/>
          </a:p>
        </p:txBody>
      </p:sp>
    </p:spTree>
    <p:extLst>
      <p:ext uri="{BB962C8B-B14F-4D97-AF65-F5344CB8AC3E}">
        <p14:creationId xmlns:p14="http://schemas.microsoft.com/office/powerpoint/2010/main" val="399136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This slide gives you an overview of the CWELCC funding you are receiving and what you can use the funding to support. As part of the CWELCC program, you are receiving funding for these programs: 1) Fee Reduction Funding, 2) Workforce Compensation Funding, 3) Transition Operating Grant. </a:t>
            </a:r>
            <a:r>
              <a:rPr lang="en-CA"/>
              <a:t>You will receive an allocation for each of these CWELCC funding programs to support the eligible expenses. You cannot use your funding interchangeably between the 3 programs (with the exception of TOG which may be used to reduce registration fees if your enrolment is at licensed capacity).</a:t>
            </a:r>
          </a:p>
          <a:p>
            <a:endParaRPr lang="en-CA"/>
          </a:p>
          <a:p>
            <a:r>
              <a:rPr lang="en-CA"/>
              <a:t>If you have shortfalls in your CWELCC fee reduction funding, you should send your request to the Region. </a:t>
            </a:r>
            <a:r>
              <a:rPr kumimoji="0" lang="en-US" sz="2200" b="0" i="0" u="none" strike="noStrike" kern="1200" cap="none" spc="0" normalizeH="0" baseline="0" noProof="0">
                <a:ln>
                  <a:noFill/>
                </a:ln>
                <a:solidFill>
                  <a:prstClr val="black"/>
                </a:solidFill>
                <a:effectLst/>
                <a:uLnTx/>
                <a:uFillTx/>
                <a:latin typeface="Calibri"/>
                <a:ea typeface="+mn-ea"/>
                <a:cs typeface="+mn-cs"/>
              </a:rPr>
              <a:t>A separate process will be released later this year.</a:t>
            </a:r>
            <a:endParaRPr kumimoji="0" lang="en-US" sz="2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You can find more information in the guideline (appendix 2) on how your allocations were calculated. </a:t>
            </a:r>
          </a:p>
          <a:p>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5</a:t>
            </a:fld>
            <a:endParaRPr lang="en-US"/>
          </a:p>
        </p:txBody>
      </p:sp>
    </p:spTree>
    <p:extLst>
      <p:ext uri="{BB962C8B-B14F-4D97-AF65-F5344CB8AC3E}">
        <p14:creationId xmlns:p14="http://schemas.microsoft.com/office/powerpoint/2010/main" val="418608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a:p>
          <a:p>
            <a:r>
              <a:rPr lang="en-US"/>
              <a:t>Licensed child care providers participating in CWELCC will receive a Transition Operating Grant (TOG).</a:t>
            </a:r>
          </a:p>
          <a:p>
            <a:endParaRPr lang="en-US"/>
          </a:p>
          <a:p>
            <a:r>
              <a:rPr lang="en-US"/>
              <a:t>The purpose of TOG is to support provider viability while participating in CWELCC. TOG provides flexibility so providers can determine how to use this funding to support the viability of their program while participating in CWELCC.</a:t>
            </a:r>
          </a:p>
          <a:p>
            <a:endParaRPr lang="en-US"/>
          </a:p>
          <a:p>
            <a:r>
              <a:rPr lang="en-US"/>
              <a:t>There are two parts to the funding.</a:t>
            </a:r>
          </a:p>
          <a:p>
            <a:endParaRPr lang="en-US"/>
          </a:p>
          <a:p>
            <a:r>
              <a:rPr lang="en-US"/>
              <a:t>Everyone will receive </a:t>
            </a:r>
            <a:r>
              <a:rPr lang="en-US" b="1"/>
              <a:t>Part A </a:t>
            </a:r>
            <a:r>
              <a:rPr lang="en-US" sz="1200" b="1" i="0" u="none" strike="noStrike">
                <a:effectLst/>
              </a:rPr>
              <a:t>Cost Escalation </a:t>
            </a:r>
            <a:r>
              <a:rPr lang="en-US" sz="1200" b="1"/>
              <a:t>Amount and </a:t>
            </a:r>
            <a:r>
              <a:rPr lang="en-US" sz="1200" b="1" i="0" u="none" strike="noStrike">
                <a:effectLst/>
              </a:rPr>
              <a:t>Part B: Operating Allocation.</a:t>
            </a:r>
            <a:endParaRPr lang="en-US" sz="1200" b="1"/>
          </a:p>
          <a:p>
            <a:endParaRPr lang="en-US" sz="1200" b="1"/>
          </a:p>
          <a:p>
            <a:r>
              <a:rPr lang="en-US"/>
              <a:t>As your fees are frozen, the </a:t>
            </a:r>
            <a:r>
              <a:rPr lang="en-US" sz="1200" b="1" i="0" u="none" strike="noStrike">
                <a:effectLst/>
              </a:rPr>
              <a:t>Cost Escalation </a:t>
            </a:r>
            <a:r>
              <a:rPr lang="en-US" sz="1200" b="1"/>
              <a:t>Allocation </a:t>
            </a:r>
            <a:r>
              <a:rPr lang="en-US"/>
              <a:t>represents your inflationary amount provided by the province. </a:t>
            </a:r>
          </a:p>
          <a:p>
            <a:endParaRPr lang="en-US"/>
          </a:p>
          <a:p>
            <a:r>
              <a:rPr lang="en-US"/>
              <a:t>Part B is a flexible operating allocation that will help you manage other costs. We will get into the list of eligible expenses in a future slide.</a:t>
            </a:r>
          </a:p>
          <a:p>
            <a:endParaRPr lang="en-US"/>
          </a:p>
          <a:p>
            <a:r>
              <a:rPr lang="en-US"/>
              <a:t>You will receive your first </a:t>
            </a:r>
            <a:r>
              <a:rPr lang="en-US" b="1"/>
              <a:t>payment beginning the first week of March </a:t>
            </a:r>
            <a:r>
              <a:rPr lang="en-US"/>
              <a:t>which will include your Jan, Feb and March amount.  Then you will receive regular monthly payments starting in April. </a:t>
            </a:r>
          </a:p>
          <a:p>
            <a:endParaRPr lang="en-US"/>
          </a:p>
          <a:p>
            <a:pPr>
              <a:spcBef>
                <a:spcPts val="0"/>
              </a:spcBef>
              <a:defRPr/>
            </a:pPr>
            <a:r>
              <a:rPr lang="en-US" sz="2200">
                <a:ea typeface="+mn-lt"/>
                <a:cs typeface="Calibri"/>
              </a:rPr>
              <a:t>We will share a </a:t>
            </a:r>
            <a:r>
              <a:rPr lang="en-US" sz="2200" b="1">
                <a:ea typeface="+mn-lt"/>
                <a:cs typeface="Calibri"/>
              </a:rPr>
              <a:t>Planning Tool </a:t>
            </a:r>
            <a:r>
              <a:rPr lang="en-US" sz="2200" b="0">
                <a:ea typeface="+mn-lt"/>
                <a:cs typeface="Calibri"/>
              </a:rPr>
              <a:t>(coming soon) </a:t>
            </a:r>
            <a:r>
              <a:rPr lang="en-US" sz="2200">
                <a:ea typeface="+mn-lt"/>
                <a:cs typeface="Calibri"/>
              </a:rPr>
              <a:t>to support you to maximize your flexible TOG allocation.  Based on feedback received from our provider advisory group we will be integrating all the planning templates into one document to help you plan against various funding programs.  e.g., TOG, Workforce Compensation Funding</a:t>
            </a:r>
          </a:p>
          <a:p>
            <a:pPr>
              <a:spcBef>
                <a:spcPts val="0"/>
              </a:spcBef>
              <a:defRPr/>
            </a:pPr>
            <a:endParaRPr lang="en-US" sz="1600">
              <a:ea typeface="+mn-lt"/>
              <a:cs typeface="Calibri"/>
            </a:endParaRPr>
          </a:p>
          <a:p>
            <a:pPr algn="l" rtl="0" fontAlgn="base"/>
            <a:r>
              <a:rPr lang="en-US" sz="2200" b="0" i="0" u="none" strike="noStrike">
                <a:effectLst/>
              </a:rPr>
              <a:t>After using the planning template, if you feel your organization requires additional funding to remain viable the Region will be developing an application process to assess additional budget needs later this year.  As part of this process, you will be required to submit additional documents to support your request. Stay Tuned!</a:t>
            </a:r>
          </a:p>
          <a:p>
            <a:pPr algn="l" rtl="0" fontAlgn="base"/>
            <a:endParaRPr lang="en-US" sz="2200" b="0" i="0" u="none" strike="noStrike">
              <a:effectLst/>
            </a:endParaRPr>
          </a:p>
        </p:txBody>
      </p:sp>
      <p:sp>
        <p:nvSpPr>
          <p:cNvPr id="4" name="Slide Number Placeholder 3"/>
          <p:cNvSpPr>
            <a:spLocks noGrp="1"/>
          </p:cNvSpPr>
          <p:nvPr>
            <p:ph type="sldNum" sz="quarter" idx="5"/>
          </p:nvPr>
        </p:nvSpPr>
        <p:spPr/>
        <p:txBody>
          <a:bodyPr/>
          <a:lstStyle/>
          <a:p>
            <a:fld id="{B49CD871-587C-4F42-BE49-1C04AB97EE5F}" type="slidenum">
              <a:rPr lang="en-US" smtClean="0"/>
              <a:t>6</a:t>
            </a:fld>
            <a:endParaRPr lang="en-US"/>
          </a:p>
        </p:txBody>
      </p:sp>
    </p:spTree>
    <p:extLst>
      <p:ext uri="{BB962C8B-B14F-4D97-AF65-F5344CB8AC3E}">
        <p14:creationId xmlns:p14="http://schemas.microsoft.com/office/powerpoint/2010/main" val="338774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a:p>
          <a:p>
            <a:r>
              <a:rPr lang="en-US"/>
              <a:t>Ok, let’s get into the TOG allocation.</a:t>
            </a:r>
          </a:p>
          <a:p>
            <a:endParaRPr lang="en-US"/>
          </a:p>
          <a:p>
            <a:r>
              <a:rPr lang="en-US"/>
              <a:t>This table outlines what components of the Transition Operating Grant you, as </a:t>
            </a:r>
            <a:r>
              <a:rPr lang="en-US" err="1"/>
              <a:t>centre</a:t>
            </a:r>
            <a:r>
              <a:rPr lang="en-US"/>
              <a:t> based provider, are eligible for, based on the contracts you have with the Region of Peel. </a:t>
            </a:r>
          </a:p>
          <a:p>
            <a:endParaRPr lang="en-US"/>
          </a:p>
          <a:p>
            <a:r>
              <a:rPr lang="en-US"/>
              <a:t>If you have a Fee Subsidy Agreement along with a CWELCC Agreement you will be eligible for more funding.</a:t>
            </a:r>
          </a:p>
          <a:p>
            <a:endParaRPr lang="en-US"/>
          </a:p>
          <a:p>
            <a:r>
              <a:rPr lang="en-US"/>
              <a:t>Specifically, if you have a Fee Subsidy Agreement you will also receive: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2.75% Inflation on General Operating Allocation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Special Purpose Allocation (repairs and maintenance, play-based toys and equipment, transformation)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Mention that the other operating costs were from 2.6% in 2022.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a:p>
          <a:p>
            <a:r>
              <a:rPr lang="en-US"/>
              <a:t>Everyone will receive a </a:t>
            </a:r>
            <a:r>
              <a:rPr lang="en-US" sz="1200" b="0" i="0" u="none" strike="noStrike">
                <a:effectLst/>
              </a:rPr>
              <a:t>Cost Escalation </a:t>
            </a:r>
            <a:r>
              <a:rPr lang="en-US" sz="1200" b="0"/>
              <a:t>Amount of 2.75% of your Base Fee and additional changing costs to implement CWELCC and remain viable. </a:t>
            </a:r>
          </a:p>
          <a:p>
            <a:endParaRPr lang="en-US" sz="1200" b="1"/>
          </a:p>
        </p:txBody>
      </p:sp>
      <p:sp>
        <p:nvSpPr>
          <p:cNvPr id="4" name="Slide Number Placeholder 3"/>
          <p:cNvSpPr>
            <a:spLocks noGrp="1"/>
          </p:cNvSpPr>
          <p:nvPr>
            <p:ph type="sldNum" sz="quarter" idx="5"/>
          </p:nvPr>
        </p:nvSpPr>
        <p:spPr/>
        <p:txBody>
          <a:bodyPr/>
          <a:lstStyle/>
          <a:p>
            <a:fld id="{B49CD871-587C-4F42-BE49-1C04AB97EE5F}" type="slidenum">
              <a:rPr lang="en-US" smtClean="0"/>
              <a:t>7</a:t>
            </a:fld>
            <a:endParaRPr lang="en-US"/>
          </a:p>
        </p:txBody>
      </p:sp>
    </p:spTree>
    <p:extLst>
      <p:ext uri="{BB962C8B-B14F-4D97-AF65-F5344CB8AC3E}">
        <p14:creationId xmlns:p14="http://schemas.microsoft.com/office/powerpoint/2010/main" val="369646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a:p>
          <a:p>
            <a:r>
              <a:rPr lang="en-US"/>
              <a:t>Now let’s review the TOG allocation for LHCC agencies.</a:t>
            </a:r>
          </a:p>
          <a:p>
            <a:endParaRPr lang="en-US"/>
          </a:p>
          <a:p>
            <a:r>
              <a:rPr lang="en-US"/>
              <a:t>Like the previous slide, this table outlines what components of the Transition Operating Grant LHCC agencies are eligible for based on the contracts you have with the Region of Peel. </a:t>
            </a:r>
          </a:p>
          <a:p>
            <a:endParaRPr lang="en-US"/>
          </a:p>
          <a:p>
            <a:r>
              <a:rPr lang="en-US"/>
              <a:t>If you have a Fee Subsidy Agreement along with a CWELCC Agreement you will be eligible for more funding.</a:t>
            </a:r>
          </a:p>
          <a:p>
            <a:endParaRPr lang="en-US"/>
          </a:p>
          <a:p>
            <a:r>
              <a:rPr lang="en-US"/>
              <a:t>Specifically, if you have a Fee Subsidy Agreement you will also receive: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2.75% Inflation on your General Operating Allocation through your Base Funding, which includes Payments to Home Provider allocation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Admin. For Base Funding, WEG, WIF.</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Everyone will receive Cost Escalation Amount of 2.75% of your Base Fee and additional changing costs to implement CWELCC and remain viable.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a:t>NOTE: LHCC agencies that have BOTH fee subsidy agreement AND CWELCC Agreement, your TOG is being flowed through your Base Funding model in order to streamline reporting requirements and reduce admin on you. Please refer to your 2023 Base Funding Guideline (admin/operating component) for more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a:p>
          <a:p>
            <a:endParaRPr lang="en-US" sz="1200" b="1"/>
          </a:p>
        </p:txBody>
      </p:sp>
      <p:sp>
        <p:nvSpPr>
          <p:cNvPr id="4" name="Slide Number Placeholder 3"/>
          <p:cNvSpPr>
            <a:spLocks noGrp="1"/>
          </p:cNvSpPr>
          <p:nvPr>
            <p:ph type="sldNum" sz="quarter" idx="5"/>
          </p:nvPr>
        </p:nvSpPr>
        <p:spPr/>
        <p:txBody>
          <a:bodyPr/>
          <a:lstStyle/>
          <a:p>
            <a:fld id="{B49CD871-587C-4F42-BE49-1C04AB97EE5F}" type="slidenum">
              <a:rPr lang="en-US" smtClean="0"/>
              <a:t>8</a:t>
            </a:fld>
            <a:endParaRPr lang="en-US"/>
          </a:p>
        </p:txBody>
      </p:sp>
    </p:spTree>
    <p:extLst>
      <p:ext uri="{BB962C8B-B14F-4D97-AF65-F5344CB8AC3E}">
        <p14:creationId xmlns:p14="http://schemas.microsoft.com/office/powerpoint/2010/main" val="238928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Olivia</a:t>
            </a:r>
          </a:p>
          <a:p>
            <a:endParaRPr lang="en-US"/>
          </a:p>
          <a:p>
            <a:r>
              <a:rPr lang="en-US"/>
              <a:t>As I mentioned earlier, TOG provides enhanced flexibility for providers to allocate these funds where they feel it is needed the most.</a:t>
            </a:r>
          </a:p>
          <a:p>
            <a:endParaRPr lang="en-US"/>
          </a:p>
          <a:p>
            <a:r>
              <a:rPr lang="en-US"/>
              <a:t>However, there are some ineligible expenses that we need to highlight.  </a:t>
            </a:r>
          </a:p>
          <a:p>
            <a:endParaRPr lang="en-US"/>
          </a:p>
          <a:p>
            <a:r>
              <a:rPr lang="en-US"/>
              <a:t>Most of the ineligible expenses are reflective of the Ministry’s GO guideline requirements.  </a:t>
            </a:r>
          </a:p>
          <a:p>
            <a:endParaRPr lang="en-US"/>
          </a:p>
          <a:p>
            <a:r>
              <a:rPr lang="en-US"/>
              <a:t>Reinforce that the inflationary eligible expenses do not apply to the TOG Part A.</a:t>
            </a:r>
          </a:p>
          <a:p>
            <a:endParaRPr lang="en-US"/>
          </a:p>
          <a:p>
            <a:r>
              <a:rPr lang="en-US"/>
              <a:t>If there is something that is not on this list, please contact your EYS to inquire.</a:t>
            </a:r>
          </a:p>
          <a:p>
            <a:endParaRPr lang="en-US"/>
          </a:p>
          <a:p>
            <a:r>
              <a:rPr lang="en-US"/>
              <a:t>I will now pass the mic to Sonia who will discuss TOG related to GovGrants and report.</a:t>
            </a:r>
            <a:endParaRPr lang="en-CA"/>
          </a:p>
        </p:txBody>
      </p:sp>
      <p:sp>
        <p:nvSpPr>
          <p:cNvPr id="4" name="Slide Number Placeholder 3"/>
          <p:cNvSpPr>
            <a:spLocks noGrp="1"/>
          </p:cNvSpPr>
          <p:nvPr>
            <p:ph type="sldNum" sz="quarter" idx="5"/>
          </p:nvPr>
        </p:nvSpPr>
        <p:spPr/>
        <p:txBody>
          <a:bodyPr/>
          <a:lstStyle/>
          <a:p>
            <a:fld id="{B49CD871-587C-4F42-BE49-1C04AB97EE5F}" type="slidenum">
              <a:rPr lang="en-US" smtClean="0"/>
              <a:t>9</a:t>
            </a:fld>
            <a:endParaRPr lang="en-US"/>
          </a:p>
        </p:txBody>
      </p:sp>
    </p:spTree>
    <p:extLst>
      <p:ext uri="{BB962C8B-B14F-4D97-AF65-F5344CB8AC3E}">
        <p14:creationId xmlns:p14="http://schemas.microsoft.com/office/powerpoint/2010/main" val="306032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A7F0DD-9586-4279-BEE5-64923BDCE95A}"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18529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81463-86A9-4CBC-8483-376B8D62F362}"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16260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CC8BF-675A-4057-AF78-E077A496CE98}"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289476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CA1A2A-11C6-4D05-919E-53F3B339AC7E}"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159564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10856-C0A4-4BA0-8793-4F8B97ADCDCA}"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72671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EF40E-DD65-4994-9BB5-B43A6D0052F6}"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302498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B5481-80E6-468A-BB32-C4A519FCCE03}"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370498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1F156-EA5F-43BB-B915-5490C01436CD}" type="datetime1">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371659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98505-23B5-4F2C-A264-A5D6F590F080}" type="datetime1">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80758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12B3C-CD06-48FE-93AB-29138B8B5233}" type="datetime1">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294860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75E3D7-6110-487A-8BD9-C82CEADED7CF}"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106885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A99C3B-352D-45AF-A947-6521C6CFD516}"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88909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6EBD7-36C0-42CA-9971-42920B080FB9}"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105012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AE8CD-C5B4-4571-B3FA-E3FFB6E78041}"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244716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1257F-289C-4B7C-B2CF-4CA370CE8998}"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1D98-3724-43DD-AC6C-74697B392BAE}" type="slidenum">
              <a:rPr lang="en-US" smtClean="0"/>
              <a:t>‹#›</a:t>
            </a:fld>
            <a:endParaRPr lang="en-US"/>
          </a:p>
        </p:txBody>
      </p:sp>
    </p:spTree>
    <p:extLst>
      <p:ext uri="{BB962C8B-B14F-4D97-AF65-F5344CB8AC3E}">
        <p14:creationId xmlns:p14="http://schemas.microsoft.com/office/powerpoint/2010/main" val="284274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0066B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F4ACAD-9500-4645-9643-DDA3A8FEC05A}"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155264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1829" y="1600201"/>
            <a:ext cx="51290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1227" y="1600201"/>
            <a:ext cx="5269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41F08-0787-4B53-8AF6-1CBB0562EFB2}"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94103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91828" y="1535113"/>
            <a:ext cx="5104689"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1829" y="2174875"/>
            <a:ext cx="51046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8485" y="1535113"/>
            <a:ext cx="5283916"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8485" y="2174875"/>
            <a:ext cx="5283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B0225C-BA9B-45AD-AFA6-D2006DDB7B83}" type="datetime1">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56096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B8DC5E-4166-4EB4-9831-95982F47E728}" type="datetime1">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20969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7A124-2BAF-476F-9D6C-0ABE3BE138C8}" type="datetime1">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50209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40663-AAEA-4668-A12B-A244D4B66FE4}"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302448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30C99-3D86-4241-B9B6-EA9C63E300AB}"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a:p>
        </p:txBody>
      </p:sp>
    </p:spTree>
    <p:extLst>
      <p:ext uri="{BB962C8B-B14F-4D97-AF65-F5344CB8AC3E}">
        <p14:creationId xmlns:p14="http://schemas.microsoft.com/office/powerpoint/2010/main" val="26031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829" y="274638"/>
            <a:ext cx="106905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74256" y="1600201"/>
            <a:ext cx="1070814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4E871-40A9-4D62-9348-D12E289D54ED}" type="datetime1">
              <a:rPr lang="en-US" smtClean="0"/>
              <a:t>2/15/2023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8B09-5FED-EE4D-AEDA-FB5EBA0FA7C2}" type="slidenum">
              <a:rPr lang="en-US" smtClean="0"/>
              <a:t>‹#›</a:t>
            </a:fld>
            <a:endParaRPr lang="en-US"/>
          </a:p>
        </p:txBody>
      </p:sp>
    </p:spTree>
    <p:extLst>
      <p:ext uri="{BB962C8B-B14F-4D97-AF65-F5344CB8AC3E}">
        <p14:creationId xmlns:p14="http://schemas.microsoft.com/office/powerpoint/2010/main" val="2386191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b="1" i="0" kern="1200">
          <a:solidFill>
            <a:srgbClr val="0066B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B9A02-4815-4301-AB8C-7C102865519D}" type="datetime1">
              <a:rPr lang="en-US" smtClean="0"/>
              <a:t>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F1D98-3724-43DD-AC6C-74697B392BAE}" type="slidenum">
              <a:rPr lang="en-US" smtClean="0"/>
              <a:t>‹#›</a:t>
            </a:fld>
            <a:endParaRPr lang="en-US"/>
          </a:p>
        </p:txBody>
      </p:sp>
    </p:spTree>
    <p:extLst>
      <p:ext uri="{BB962C8B-B14F-4D97-AF65-F5344CB8AC3E}">
        <p14:creationId xmlns:p14="http://schemas.microsoft.com/office/powerpoint/2010/main" val="1282110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EarlyYearsSystemDivision@peelregion.ca"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EarlyYearsSystemDivision@peelregion.c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earlyyearssystemdivision@peelregion.ca"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arlyyearssystemdivision@peelregion.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ontario.ca/laws/statute/01m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78CB05-EBCD-4615-B11E-A562F5784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983" y="2213679"/>
            <a:ext cx="5598017" cy="4312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P BW stack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01" y="535762"/>
            <a:ext cx="1417780" cy="760404"/>
          </a:xfrm>
          <a:prstGeom prst="rect">
            <a:avLst/>
          </a:prstGeom>
        </p:spPr>
      </p:pic>
      <p:sp>
        <p:nvSpPr>
          <p:cNvPr id="10" name="TextBox 9">
            <a:extLst>
              <a:ext uri="{FF2B5EF4-FFF2-40B4-BE49-F238E27FC236}">
                <a16:creationId xmlns:a16="http://schemas.microsoft.com/office/drawing/2014/main" id="{178546BC-6AD7-421E-9BED-4A63DC6D4B82}"/>
              </a:ext>
            </a:extLst>
          </p:cNvPr>
          <p:cNvSpPr txBox="1"/>
          <p:nvPr/>
        </p:nvSpPr>
        <p:spPr>
          <a:xfrm>
            <a:off x="861391" y="1908313"/>
            <a:ext cx="8282609" cy="1477328"/>
          </a:xfrm>
          <a:prstGeom prst="rect">
            <a:avLst/>
          </a:prstGeom>
          <a:noFill/>
        </p:spPr>
        <p:txBody>
          <a:bodyPr wrap="square">
            <a:spAutoFit/>
          </a:bodyPr>
          <a:lstStyle/>
          <a:p>
            <a:pPr>
              <a:spcBef>
                <a:spcPct val="0"/>
              </a:spcBef>
            </a:pPr>
            <a:r>
              <a:rPr lang="en-US" sz="3600" b="1">
                <a:solidFill>
                  <a:srgbClr val="0066B3"/>
                </a:solidFill>
                <a:latin typeface="+mj-lt"/>
                <a:ea typeface="+mj-ea"/>
                <a:cs typeface="+mj-cs"/>
              </a:rPr>
              <a:t>2023 CWELCC Updates for Licensed Child Care Providers in Peel </a:t>
            </a:r>
            <a:br>
              <a:rPr lang="en-US"/>
            </a:br>
            <a:endParaRPr lang="en-CA"/>
          </a:p>
        </p:txBody>
      </p:sp>
      <p:sp>
        <p:nvSpPr>
          <p:cNvPr id="11" name="Subtitle 2">
            <a:extLst>
              <a:ext uri="{FF2B5EF4-FFF2-40B4-BE49-F238E27FC236}">
                <a16:creationId xmlns:a16="http://schemas.microsoft.com/office/drawing/2014/main" id="{8007289E-4937-4597-9D62-8E1E0286D0BA}"/>
              </a:ext>
            </a:extLst>
          </p:cNvPr>
          <p:cNvSpPr>
            <a:spLocks noGrp="1"/>
          </p:cNvSpPr>
          <p:nvPr>
            <p:ph type="subTitle" idx="1"/>
          </p:nvPr>
        </p:nvSpPr>
        <p:spPr>
          <a:xfrm>
            <a:off x="763101" y="4737447"/>
            <a:ext cx="8534400" cy="1752600"/>
          </a:xfrm>
        </p:spPr>
        <p:txBody>
          <a:bodyPr vert="horz" lIns="91440" tIns="45720" rIns="91440" bIns="45720" rtlCol="0" anchor="t">
            <a:normAutofit/>
          </a:bodyPr>
          <a:lstStyle/>
          <a:p>
            <a:pPr algn="l"/>
            <a:r>
              <a:rPr lang="en-US" dirty="0">
                <a:solidFill>
                  <a:schemeClr val="tx1"/>
                </a:solidFill>
              </a:rPr>
              <a:t>Presented by Early Years &amp; Child Care Services</a:t>
            </a:r>
          </a:p>
          <a:p>
            <a:pPr algn="l"/>
            <a:r>
              <a:rPr lang="en-US" dirty="0">
                <a:solidFill>
                  <a:schemeClr val="tx1"/>
                </a:solidFill>
              </a:rPr>
              <a:t>Feb 15/16, 2023</a:t>
            </a:r>
            <a:endParaRPr lang="en-CA" dirty="0">
              <a:solidFill>
                <a:schemeClr val="tx1"/>
              </a:solidFill>
            </a:endParaRPr>
          </a:p>
        </p:txBody>
      </p:sp>
      <p:sp>
        <p:nvSpPr>
          <p:cNvPr id="2" name="Slide Number Placeholder 1">
            <a:extLst>
              <a:ext uri="{FF2B5EF4-FFF2-40B4-BE49-F238E27FC236}">
                <a16:creationId xmlns:a16="http://schemas.microsoft.com/office/drawing/2014/main" id="{FC59DFA4-E04C-3249-4493-1B0257E96E3E}"/>
              </a:ext>
            </a:extLst>
          </p:cNvPr>
          <p:cNvSpPr>
            <a:spLocks noGrp="1"/>
          </p:cNvSpPr>
          <p:nvPr>
            <p:ph type="sldNum" sz="quarter" idx="12"/>
          </p:nvPr>
        </p:nvSpPr>
        <p:spPr/>
        <p:txBody>
          <a:bodyPr/>
          <a:lstStyle/>
          <a:p>
            <a:fld id="{EFF58B09-5FED-EE4D-AEDA-FB5EBA0FA7C2}" type="slidenum">
              <a:rPr lang="en-US" smtClean="0"/>
              <a:t>1</a:t>
            </a:fld>
            <a:endParaRPr lang="en-US"/>
          </a:p>
        </p:txBody>
      </p:sp>
    </p:spTree>
    <p:extLst>
      <p:ext uri="{BB962C8B-B14F-4D97-AF65-F5344CB8AC3E}">
        <p14:creationId xmlns:p14="http://schemas.microsoft.com/office/powerpoint/2010/main" val="376899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419C-81C2-435F-A299-96298537AED3}"/>
              </a:ext>
            </a:extLst>
          </p:cNvPr>
          <p:cNvSpPr>
            <a:spLocks noGrp="1"/>
          </p:cNvSpPr>
          <p:nvPr>
            <p:ph type="title"/>
          </p:nvPr>
        </p:nvSpPr>
        <p:spPr>
          <a:xfrm>
            <a:off x="496824" y="2504661"/>
            <a:ext cx="5390914" cy="1477054"/>
          </a:xfrm>
        </p:spPr>
        <p:txBody>
          <a:bodyPr vert="horz" lIns="91440" tIns="45720" rIns="91440" bIns="45720" rtlCol="0" anchor="b">
            <a:normAutofit fontScale="90000"/>
          </a:bodyPr>
          <a:lstStyle/>
          <a:p>
            <a:r>
              <a:rPr kumimoji="0" lang="en-US" sz="3200" b="1" i="0" u="none" strike="noStrike" kern="1200" cap="none" spc="0" normalizeH="0" baseline="0" noProof="0">
                <a:ln>
                  <a:noFill/>
                </a:ln>
                <a:solidFill>
                  <a:srgbClr val="0066B3"/>
                </a:solidFill>
                <a:effectLst/>
                <a:uLnTx/>
                <a:uFillTx/>
                <a:latin typeface="Calibri"/>
                <a:ea typeface="+mj-ea"/>
                <a:cs typeface="+mj-cs"/>
              </a:rPr>
              <a:t>2023 CWELCC Guideline Updates: Reporting Requirements</a:t>
            </a:r>
            <a:r>
              <a:rPr lang="en-US" sz="3600"/>
              <a:t> </a:t>
            </a:r>
          </a:p>
        </p:txBody>
      </p:sp>
      <p:pic>
        <p:nvPicPr>
          <p:cNvPr id="9" name="Picture 4">
            <a:extLst>
              <a:ext uri="{FF2B5EF4-FFF2-40B4-BE49-F238E27FC236}">
                <a16:creationId xmlns:a16="http://schemas.microsoft.com/office/drawing/2014/main" id="{B10D4777-3887-4322-87C6-AFF8F64E6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 r="8575" b="-1"/>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5941C76-86D8-47EA-96F5-73F4CC2B10AE}"/>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defTabSz="914400">
              <a:spcAft>
                <a:spcPts val="600"/>
              </a:spcAft>
              <a:defRPr/>
            </a:pPr>
            <a:fld id="{41E4912F-8A9A-41A5-AD54-BE0959A20BD9}" type="slidenum">
              <a:rPr lang="en-US">
                <a:solidFill>
                  <a:schemeClr val="bg1"/>
                </a:solidFill>
                <a:latin typeface="Calibri" panose="020F0502020204030204"/>
              </a:rPr>
              <a:pPr algn="ctr" defTabSz="914400">
                <a:spcAft>
                  <a:spcPts val="600"/>
                </a:spcAft>
                <a:defRPr/>
              </a:pPr>
              <a:t>10</a:t>
            </a:fld>
            <a:endParaRPr lang="en-US">
              <a:solidFill>
                <a:schemeClr val="bg1"/>
              </a:solidFill>
              <a:latin typeface="Calibri" panose="020F0502020204030204"/>
            </a:endParaRPr>
          </a:p>
        </p:txBody>
      </p:sp>
      <p:pic>
        <p:nvPicPr>
          <p:cNvPr id="12" name="Picture 11" descr="ROP BW stacked.jpg">
            <a:extLst>
              <a:ext uri="{FF2B5EF4-FFF2-40B4-BE49-F238E27FC236}">
                <a16:creationId xmlns:a16="http://schemas.microsoft.com/office/drawing/2014/main" id="{A4ACA394-880D-4BEE-8DDC-0ED84E6D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32" y="223302"/>
            <a:ext cx="1417780" cy="760404"/>
          </a:xfrm>
          <a:prstGeom prst="rect">
            <a:avLst/>
          </a:prstGeom>
        </p:spPr>
      </p:pic>
    </p:spTree>
    <p:extLst>
      <p:ext uri="{BB962C8B-B14F-4D97-AF65-F5344CB8AC3E}">
        <p14:creationId xmlns:p14="http://schemas.microsoft.com/office/powerpoint/2010/main" val="116496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4573-F86B-9373-8B48-3C5F5DE3A9E8}"/>
              </a:ext>
            </a:extLst>
          </p:cNvPr>
          <p:cNvSpPr>
            <a:spLocks noGrp="1"/>
          </p:cNvSpPr>
          <p:nvPr>
            <p:ph type="title"/>
          </p:nvPr>
        </p:nvSpPr>
        <p:spPr>
          <a:xfrm>
            <a:off x="268636" y="274638"/>
            <a:ext cx="11654727" cy="737315"/>
          </a:xfrm>
        </p:spPr>
        <p:txBody>
          <a:bodyPr>
            <a:normAutofit fontScale="90000"/>
          </a:bodyPr>
          <a:lstStyle/>
          <a:p>
            <a:r>
              <a:rPr lang="en-US"/>
              <a:t>Transition Operating Grant (</a:t>
            </a:r>
            <a:r>
              <a:rPr lang="en-CA">
                <a:cs typeface="Calibri"/>
              </a:rPr>
              <a:t>TOG) – </a:t>
            </a:r>
            <a:r>
              <a:rPr lang="en-CA" err="1">
                <a:cs typeface="Calibri"/>
              </a:rPr>
              <a:t>GovGrants</a:t>
            </a:r>
            <a:r>
              <a:rPr lang="en-CA">
                <a:cs typeface="Calibri"/>
              </a:rPr>
              <a:t> and Reporting</a:t>
            </a:r>
            <a:endParaRPr lang="en-CA"/>
          </a:p>
        </p:txBody>
      </p:sp>
      <p:sp>
        <p:nvSpPr>
          <p:cNvPr id="4" name="Slide Number Placeholder 3">
            <a:extLst>
              <a:ext uri="{FF2B5EF4-FFF2-40B4-BE49-F238E27FC236}">
                <a16:creationId xmlns:a16="http://schemas.microsoft.com/office/drawing/2014/main" id="{2D28227F-892E-394D-6762-5ABCC765F1B0}"/>
              </a:ext>
            </a:extLst>
          </p:cNvPr>
          <p:cNvSpPr>
            <a:spLocks noGrp="1"/>
          </p:cNvSpPr>
          <p:nvPr>
            <p:ph type="sldNum" sz="quarter" idx="12"/>
          </p:nvPr>
        </p:nvSpPr>
        <p:spPr/>
        <p:txBody>
          <a:bodyPr/>
          <a:lstStyle/>
          <a:p>
            <a:fld id="{EFF58B09-5FED-EE4D-AEDA-FB5EBA0FA7C2}" type="slidenum">
              <a:rPr lang="en-US" smtClean="0"/>
              <a:t>11</a:t>
            </a:fld>
            <a:endParaRPr lang="en-US"/>
          </a:p>
        </p:txBody>
      </p:sp>
      <p:graphicFrame>
        <p:nvGraphicFramePr>
          <p:cNvPr id="5" name="Table 5">
            <a:extLst>
              <a:ext uri="{FF2B5EF4-FFF2-40B4-BE49-F238E27FC236}">
                <a16:creationId xmlns:a16="http://schemas.microsoft.com/office/drawing/2014/main" id="{F2853248-EBFA-C7BC-0217-2655C997652B}"/>
              </a:ext>
            </a:extLst>
          </p:cNvPr>
          <p:cNvGraphicFramePr>
            <a:graphicFrameLocks noGrp="1"/>
          </p:cNvGraphicFramePr>
          <p:nvPr>
            <p:extLst>
              <p:ext uri="{D42A27DB-BD31-4B8C-83A1-F6EECF244321}">
                <p14:modId xmlns:p14="http://schemas.microsoft.com/office/powerpoint/2010/main" val="450663060"/>
              </p:ext>
            </p:extLst>
          </p:nvPr>
        </p:nvGraphicFramePr>
        <p:xfrm>
          <a:off x="268636" y="1039862"/>
          <a:ext cx="11654727" cy="5548182"/>
        </p:xfrm>
        <a:graphic>
          <a:graphicData uri="http://schemas.openxmlformats.org/drawingml/2006/table">
            <a:tbl>
              <a:tblPr firstRow="1" bandRow="1">
                <a:tableStyleId>{5C22544A-7EE6-4342-B048-85BDC9FD1C3A}</a:tableStyleId>
              </a:tblPr>
              <a:tblGrid>
                <a:gridCol w="1570103">
                  <a:extLst>
                    <a:ext uri="{9D8B030D-6E8A-4147-A177-3AD203B41FA5}">
                      <a16:colId xmlns:a16="http://schemas.microsoft.com/office/drawing/2014/main" val="3263885802"/>
                    </a:ext>
                  </a:extLst>
                </a:gridCol>
                <a:gridCol w="3945835">
                  <a:extLst>
                    <a:ext uri="{9D8B030D-6E8A-4147-A177-3AD203B41FA5}">
                      <a16:colId xmlns:a16="http://schemas.microsoft.com/office/drawing/2014/main" val="1520203120"/>
                    </a:ext>
                  </a:extLst>
                </a:gridCol>
                <a:gridCol w="6138789">
                  <a:extLst>
                    <a:ext uri="{9D8B030D-6E8A-4147-A177-3AD203B41FA5}">
                      <a16:colId xmlns:a16="http://schemas.microsoft.com/office/drawing/2014/main" val="1829320651"/>
                    </a:ext>
                  </a:extLst>
                </a:gridCol>
              </a:tblGrid>
              <a:tr h="887603">
                <a:tc>
                  <a:txBody>
                    <a:bodyPr/>
                    <a:lstStyle/>
                    <a:p>
                      <a:pPr algn="ctr"/>
                      <a:endParaRPr lang="en-CA" sz="2400"/>
                    </a:p>
                  </a:txBody>
                  <a:tcPr/>
                </a:tc>
                <a:tc>
                  <a:txBody>
                    <a:bodyPr/>
                    <a:lstStyle/>
                    <a:p>
                      <a:pPr algn="ctr"/>
                      <a:r>
                        <a:rPr lang="en-US" sz="2400"/>
                        <a:t>GovGrants Budget Category</a:t>
                      </a:r>
                      <a:endParaRPr lang="en-CA" sz="24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t>Reporting Requirements</a:t>
                      </a:r>
                      <a:endParaRPr lang="en-CA" sz="2400"/>
                    </a:p>
                  </a:txBody>
                  <a:tcPr/>
                </a:tc>
                <a:extLst>
                  <a:ext uri="{0D108BD9-81ED-4DB2-BD59-A6C34878D82A}">
                    <a16:rowId xmlns:a16="http://schemas.microsoft.com/office/drawing/2014/main" val="187443043"/>
                  </a:ext>
                </a:extLst>
              </a:tr>
              <a:tr h="1471630">
                <a:tc>
                  <a:txBody>
                    <a:bodyPr/>
                    <a:lstStyle/>
                    <a:p>
                      <a:r>
                        <a:rPr lang="en-US" sz="2200" b="1" i="0" u="none" strike="noStrike">
                          <a:effectLst/>
                        </a:rPr>
                        <a:t>Part A:  </a:t>
                      </a:r>
                    </a:p>
                    <a:p>
                      <a:r>
                        <a:rPr lang="en-US" sz="2200" b="1" i="0" u="none" strike="noStrike">
                          <a:effectLst/>
                        </a:rPr>
                        <a:t>Cost Escalation </a:t>
                      </a:r>
                      <a:r>
                        <a:rPr lang="en-US" sz="2200" b="1"/>
                        <a:t>Allocation</a:t>
                      </a:r>
                    </a:p>
                    <a:p>
                      <a:endParaRPr lang="en-US" sz="22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200">
                          <a:solidFill>
                            <a:schemeClr val="tx1"/>
                          </a:solidFill>
                          <a:effectLst/>
                          <a:ea typeface="Calibri" panose="020F0502020204030204" pitchFamily="34" charset="0"/>
                          <a:cs typeface="Times New Roman"/>
                        </a:rPr>
                        <a:t>will appear in the </a:t>
                      </a:r>
                      <a:r>
                        <a:rPr lang="en-CA" sz="2200" b="1">
                          <a:solidFill>
                            <a:srgbClr val="0070C0"/>
                          </a:solidFill>
                          <a:effectLst/>
                          <a:ea typeface="Calibri" panose="020F0502020204030204" pitchFamily="34" charset="0"/>
                          <a:cs typeface="Times New Roman"/>
                        </a:rPr>
                        <a:t>“Other” </a:t>
                      </a:r>
                      <a:r>
                        <a:rPr lang="en-CA" sz="2200" b="0">
                          <a:solidFill>
                            <a:schemeClr val="tx1"/>
                          </a:solidFill>
                          <a:effectLst/>
                          <a:ea typeface="Calibri" panose="020F0502020204030204" pitchFamily="34" charset="0"/>
                          <a:cs typeface="Times New Roman"/>
                        </a:rPr>
                        <a:t>budget</a:t>
                      </a:r>
                      <a:r>
                        <a:rPr lang="en-CA" sz="2200" b="1">
                          <a:solidFill>
                            <a:srgbClr val="0070C0"/>
                          </a:solidFill>
                          <a:effectLst/>
                          <a:ea typeface="Calibri" panose="020F0502020204030204" pitchFamily="34" charset="0"/>
                          <a:cs typeface="Times New Roman"/>
                        </a:rPr>
                        <a:t> </a:t>
                      </a:r>
                      <a:r>
                        <a:rPr lang="en-CA" sz="2200">
                          <a:solidFill>
                            <a:schemeClr val="tx1"/>
                          </a:solidFill>
                          <a:effectLst/>
                          <a:ea typeface="Calibri" panose="020F0502020204030204" pitchFamily="34" charset="0"/>
                          <a:cs typeface="Times New Roman"/>
                        </a:rPr>
                        <a:t>category in GovGrants</a:t>
                      </a:r>
                    </a:p>
                    <a:p>
                      <a:pPr marL="285750" indent="-285750">
                        <a:buFont typeface="Arial" panose="020B0604020202020204" pitchFamily="34" charset="0"/>
                        <a:buChar char="•"/>
                      </a:pPr>
                      <a:endParaRPr lang="en-CA" sz="2200"/>
                    </a:p>
                  </a:txBody>
                  <a:tcPr/>
                </a:tc>
                <a:tc>
                  <a:txBody>
                    <a:bodyPr/>
                    <a:lstStyle/>
                    <a:p>
                      <a:pPr marL="464820" indent="-464820" algn="l" defTabSz="457200" rtl="0" eaLnBrk="1" latinLnBrk="0" hangingPunct="1">
                        <a:lnSpc>
                          <a:spcPct val="115000"/>
                        </a:lnSpc>
                        <a:spcBef>
                          <a:spcPts val="0"/>
                        </a:spcBef>
                        <a:buFont typeface="Wingdings" panose="05000000000000000000" pitchFamily="2" charset="2"/>
                        <a:buChar char="ü"/>
                      </a:pPr>
                      <a:r>
                        <a:rPr lang="en-CA" sz="2200" kern="1200">
                          <a:solidFill>
                            <a:srgbClr val="000000"/>
                          </a:solidFill>
                          <a:latin typeface="+mn-lt"/>
                          <a:ea typeface="Calibri" panose="020F0502020204030204" pitchFamily="34" charset="0"/>
                          <a:cs typeface="Arial"/>
                        </a:rPr>
                        <a:t>must be spent on the proportion of the eligible expenses that supports children aged 0-5 years for programs</a:t>
                      </a:r>
                    </a:p>
                    <a:p>
                      <a:pPr marL="464820" indent="-464820" algn="l" rtl="0" eaLnBrk="1" latinLnBrk="0" hangingPunct="1">
                        <a:lnSpc>
                          <a:spcPct val="115000"/>
                        </a:lnSpc>
                        <a:spcBef>
                          <a:spcPts val="0"/>
                        </a:spcBef>
                        <a:buFont typeface="Wingdings" panose="05000000000000000000" pitchFamily="2" charset="2"/>
                        <a:buChar char="ü"/>
                      </a:pPr>
                      <a:r>
                        <a:rPr lang="en-CA" sz="2200" kern="1200">
                          <a:solidFill>
                            <a:srgbClr val="000000"/>
                          </a:solidFill>
                          <a:latin typeface="+mn-lt"/>
                          <a:ea typeface="Calibri" panose="020F0502020204030204" pitchFamily="34" charset="0"/>
                          <a:cs typeface="Arial"/>
                        </a:rPr>
                        <a:t>will not be recovered </a:t>
                      </a:r>
                      <a:endParaRPr lang="en-CA" sz="2200"/>
                    </a:p>
                  </a:txBody>
                  <a:tcPr/>
                </a:tc>
                <a:extLst>
                  <a:ext uri="{0D108BD9-81ED-4DB2-BD59-A6C34878D82A}">
                    <a16:rowId xmlns:a16="http://schemas.microsoft.com/office/drawing/2014/main" val="4052764452"/>
                  </a:ext>
                </a:extLst>
              </a:tr>
              <a:tr h="28927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i="0" u="none" strike="noStrike">
                          <a:effectLst/>
                        </a:rPr>
                        <a:t>Part B: Operating Allocation</a:t>
                      </a:r>
                      <a:endParaRPr lang="en-CA" sz="2200"/>
                    </a:p>
                    <a:p>
                      <a:endParaRPr lang="en-CA" sz="2200"/>
                    </a:p>
                  </a:txBody>
                  <a:tcPr/>
                </a:tc>
                <a:tc>
                  <a:txBody>
                    <a:bodyPr/>
                    <a:lstStyle/>
                    <a:p>
                      <a:pPr marL="342900" indent="-342900">
                        <a:buFont typeface="Arial" panose="020B0604020202020204" pitchFamily="34" charset="0"/>
                        <a:buChar char="•"/>
                      </a:pPr>
                      <a:r>
                        <a:rPr lang="en-CA" sz="2200" kern="1200">
                          <a:solidFill>
                            <a:srgbClr val="000000"/>
                          </a:solidFill>
                          <a:effectLst/>
                          <a:latin typeface="+mn-lt"/>
                          <a:ea typeface="Times New Roman" panose="02020603050405020304" pitchFamily="18" charset="0"/>
                          <a:cs typeface="Arial"/>
                        </a:rPr>
                        <a:t>will appear in </a:t>
                      </a:r>
                      <a:r>
                        <a:rPr lang="en-CA" sz="2200" b="1" kern="1200">
                          <a:solidFill>
                            <a:srgbClr val="0070C0"/>
                          </a:solidFill>
                          <a:effectLst/>
                          <a:latin typeface="+mn-lt"/>
                          <a:ea typeface="Times New Roman" panose="02020603050405020304" pitchFamily="18" charset="0"/>
                          <a:cs typeface="Arial"/>
                        </a:rPr>
                        <a:t>“Other Fixed Expenses”</a:t>
                      </a:r>
                      <a:r>
                        <a:rPr lang="en-CA" sz="2200" kern="1200">
                          <a:solidFill>
                            <a:srgbClr val="000000"/>
                          </a:solidFill>
                          <a:effectLst/>
                          <a:latin typeface="+mn-lt"/>
                          <a:ea typeface="Times New Roman" panose="02020603050405020304" pitchFamily="18" charset="0"/>
                          <a:cs typeface="Arial"/>
                        </a:rPr>
                        <a:t> budget category of GovGrants (centres and LHCC with CWELCC only)</a:t>
                      </a:r>
                    </a:p>
                    <a:p>
                      <a:pPr marL="342900" indent="-342900">
                        <a:buFont typeface="Arial" panose="020B0604020202020204" pitchFamily="34" charset="0"/>
                        <a:buChar char="•"/>
                      </a:pPr>
                      <a:endParaRPr lang="en-CA" sz="2200" kern="1200">
                        <a:solidFill>
                          <a:srgbClr val="000000"/>
                        </a:solidFill>
                        <a:latin typeface="+mn-lt"/>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CA" sz="2200" kern="1200">
                          <a:solidFill>
                            <a:srgbClr val="000000"/>
                          </a:solidFill>
                          <a:latin typeface="+mn-lt"/>
                          <a:ea typeface="Times New Roman" panose="02020603050405020304" pitchFamily="18" charset="0"/>
                          <a:cs typeface="Arial"/>
                        </a:rPr>
                        <a:t>will appear in </a:t>
                      </a:r>
                      <a:r>
                        <a:rPr kumimoji="0" lang="en-CA" sz="2200" b="1" i="0" u="none" strike="noStrike" kern="1200" cap="none" spc="0" normalizeH="0" baseline="0" noProof="0">
                          <a:ln>
                            <a:noFill/>
                          </a:ln>
                          <a:solidFill>
                            <a:srgbClr val="0070C0"/>
                          </a:solidFill>
                          <a:effectLst/>
                          <a:uLnTx/>
                          <a:uFillTx/>
                          <a:latin typeface="+mn-lt"/>
                          <a:ea typeface="Times New Roman" panose="02020603050405020304" pitchFamily="18" charset="0"/>
                          <a:cs typeface="Arial"/>
                        </a:rPr>
                        <a:t>“Base Funding Operating”</a:t>
                      </a:r>
                      <a:r>
                        <a:rPr lang="en-CA" sz="2200" b="1" kern="1200">
                          <a:solidFill>
                            <a:schemeClr val="accent1"/>
                          </a:solidFill>
                          <a:latin typeface="+mn-lt"/>
                          <a:ea typeface="Times New Roman" panose="02020603050405020304" pitchFamily="18" charset="0"/>
                          <a:cs typeface="Arial"/>
                        </a:rPr>
                        <a:t> </a:t>
                      </a:r>
                      <a:r>
                        <a:rPr lang="en-CA" sz="2200" b="0" kern="1200">
                          <a:solidFill>
                            <a:schemeClr val="tx1"/>
                          </a:solidFill>
                          <a:latin typeface="+mn-lt"/>
                          <a:ea typeface="Times New Roman" panose="02020603050405020304" pitchFamily="18" charset="0"/>
                          <a:cs typeface="Arial"/>
                        </a:rPr>
                        <a:t>budget</a:t>
                      </a:r>
                      <a:r>
                        <a:rPr lang="en-CA" sz="2200" b="0" kern="1200">
                          <a:solidFill>
                            <a:schemeClr val="accent1"/>
                          </a:solidFill>
                          <a:latin typeface="+mn-lt"/>
                          <a:ea typeface="Times New Roman" panose="02020603050405020304" pitchFamily="18" charset="0"/>
                          <a:cs typeface="Arial"/>
                        </a:rPr>
                        <a:t> </a:t>
                      </a:r>
                      <a:r>
                        <a:rPr lang="en-CA" sz="2200" b="0" kern="1200">
                          <a:solidFill>
                            <a:srgbClr val="000000"/>
                          </a:solidFill>
                          <a:latin typeface="+mn-lt"/>
                          <a:ea typeface="Times New Roman" panose="02020603050405020304" pitchFamily="18" charset="0"/>
                          <a:cs typeface="Arial"/>
                        </a:rPr>
                        <a:t>c</a:t>
                      </a:r>
                      <a:r>
                        <a:rPr lang="en-CA" sz="2200" kern="1200">
                          <a:solidFill>
                            <a:srgbClr val="000000"/>
                          </a:solidFill>
                          <a:latin typeface="+mn-lt"/>
                          <a:ea typeface="Times New Roman" panose="02020603050405020304" pitchFamily="18" charset="0"/>
                          <a:cs typeface="Arial"/>
                        </a:rPr>
                        <a:t>ategory of GovGrants (LHCC with FSA)</a:t>
                      </a:r>
                      <a:endParaRPr lang="en-CA" sz="2200" kern="1200">
                        <a:solidFill>
                          <a:srgbClr val="000000"/>
                        </a:solidFill>
                        <a:effectLst/>
                        <a:latin typeface="+mn-lt"/>
                        <a:ea typeface="Times New Roman" panose="02020603050405020304" pitchFamily="18" charset="0"/>
                        <a:cs typeface="Arial"/>
                      </a:endParaRPr>
                    </a:p>
                  </a:txBody>
                  <a:tcPr/>
                </a:tc>
                <a:tc>
                  <a:txBody>
                    <a:bodyPr/>
                    <a:lstStyle/>
                    <a:p>
                      <a:pPr marL="464820" indent="-464820">
                        <a:buFont typeface="Wingdings" panose="05000000000000000000" pitchFamily="2" charset="2"/>
                        <a:buChar char="ü"/>
                      </a:pPr>
                      <a:r>
                        <a:rPr lang="en-CA" sz="2200" kern="1200">
                          <a:solidFill>
                            <a:srgbClr val="000000"/>
                          </a:solidFill>
                          <a:latin typeface="+mn-lt"/>
                          <a:ea typeface="Times New Roman" panose="02020603050405020304" pitchFamily="18" charset="0"/>
                          <a:cs typeface="Arial"/>
                        </a:rPr>
                        <a:t>m</a:t>
                      </a:r>
                      <a:r>
                        <a:rPr lang="en-CA" sz="2200" kern="1200">
                          <a:solidFill>
                            <a:srgbClr val="000000"/>
                          </a:solidFill>
                          <a:effectLst/>
                          <a:latin typeface="+mn-lt"/>
                          <a:ea typeface="Times New Roman" panose="02020603050405020304" pitchFamily="18" charset="0"/>
                          <a:cs typeface="Arial"/>
                        </a:rPr>
                        <a:t>ust be used to support expenses for programs with children aged 0-12 years</a:t>
                      </a:r>
                      <a:endParaRPr lang="en-CA" sz="2200" strike="sngStrike" kern="1200">
                        <a:solidFill>
                          <a:srgbClr val="000000"/>
                        </a:solidFill>
                        <a:effectLst/>
                        <a:latin typeface="+mn-lt"/>
                        <a:ea typeface="Times New Roman" panose="02020603050405020304" pitchFamily="18" charset="0"/>
                        <a:cs typeface="Arial"/>
                      </a:endParaRPr>
                    </a:p>
                    <a:p>
                      <a:pPr marL="464820" indent="-464820">
                        <a:buFont typeface="Wingdings" panose="05000000000000000000" pitchFamily="2" charset="2"/>
                        <a:buChar char="ü"/>
                      </a:pPr>
                      <a:r>
                        <a:rPr lang="en-CA" sz="2200" kern="1200">
                          <a:solidFill>
                            <a:srgbClr val="000000"/>
                          </a:solidFill>
                          <a:effectLst/>
                          <a:latin typeface="+mn-lt"/>
                          <a:ea typeface="Times New Roman" panose="02020603050405020304" pitchFamily="18" charset="0"/>
                          <a:cs typeface="Arial"/>
                        </a:rPr>
                        <a:t>will be reconciled, and any unspent funding will be recovered</a:t>
                      </a:r>
                    </a:p>
                    <a:p>
                      <a:pPr marL="464820" indent="-464820" algn="l" defTabSz="457200" rtl="0" eaLnBrk="1" latinLnBrk="0" hangingPunct="1">
                        <a:buFont typeface="Wingdings" panose="05000000000000000000" pitchFamily="2" charset="2"/>
                        <a:buChar char="ü"/>
                      </a:pPr>
                      <a:r>
                        <a:rPr lang="en-CA" sz="2200" kern="1200">
                          <a:solidFill>
                            <a:srgbClr val="000000"/>
                          </a:solidFill>
                          <a:effectLst/>
                          <a:latin typeface="+mn-lt"/>
                          <a:ea typeface="Times New Roman" panose="02020603050405020304" pitchFamily="18" charset="0"/>
                          <a:cs typeface="Arial"/>
                        </a:rPr>
                        <a:t>y</a:t>
                      </a:r>
                      <a:r>
                        <a:rPr lang="en-CA" sz="2200" kern="1200">
                          <a:solidFill>
                            <a:srgbClr val="000000"/>
                          </a:solidFill>
                          <a:effectLst/>
                          <a:latin typeface="+mn-lt"/>
                          <a:ea typeface="Tahoma"/>
                          <a:cs typeface="Arial"/>
                        </a:rPr>
                        <a:t>ou will be required to report the amount of funding spent by age category (CWELCC eligible children aged 0-5 and children aged 0-12)</a:t>
                      </a:r>
                    </a:p>
                  </a:txBody>
                  <a:tcPr/>
                </a:tc>
                <a:extLst>
                  <a:ext uri="{0D108BD9-81ED-4DB2-BD59-A6C34878D82A}">
                    <a16:rowId xmlns:a16="http://schemas.microsoft.com/office/drawing/2014/main" val="2835499366"/>
                  </a:ext>
                </a:extLst>
              </a:tr>
            </a:tbl>
          </a:graphicData>
        </a:graphic>
      </p:graphicFrame>
    </p:spTree>
    <p:extLst>
      <p:ext uri="{BB962C8B-B14F-4D97-AF65-F5344CB8AC3E}">
        <p14:creationId xmlns:p14="http://schemas.microsoft.com/office/powerpoint/2010/main" val="370630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CB5B-74FE-48BB-75F4-2040D5BAA276}"/>
              </a:ext>
            </a:extLst>
          </p:cNvPr>
          <p:cNvSpPr>
            <a:spLocks noGrp="1"/>
          </p:cNvSpPr>
          <p:nvPr>
            <p:ph type="title"/>
          </p:nvPr>
        </p:nvSpPr>
        <p:spPr>
          <a:xfrm>
            <a:off x="697584" y="274638"/>
            <a:ext cx="10884817" cy="1018134"/>
          </a:xfrm>
        </p:spPr>
        <p:txBody>
          <a:bodyPr/>
          <a:lstStyle/>
          <a:p>
            <a:r>
              <a:rPr lang="en-US">
                <a:ea typeface="+mj-lt"/>
                <a:cs typeface="+mj-lt"/>
              </a:rPr>
              <a:t> CWELCC Reporting in OCCMS</a:t>
            </a:r>
            <a:endParaRPr lang="en-US"/>
          </a:p>
        </p:txBody>
      </p:sp>
      <p:sp>
        <p:nvSpPr>
          <p:cNvPr id="3" name="Content Placeholder 2">
            <a:extLst>
              <a:ext uri="{FF2B5EF4-FFF2-40B4-BE49-F238E27FC236}">
                <a16:creationId xmlns:a16="http://schemas.microsoft.com/office/drawing/2014/main" id="{79402417-F520-1026-B638-F61990E27B21}"/>
              </a:ext>
            </a:extLst>
          </p:cNvPr>
          <p:cNvSpPr>
            <a:spLocks noGrp="1"/>
          </p:cNvSpPr>
          <p:nvPr>
            <p:ph idx="1"/>
          </p:nvPr>
        </p:nvSpPr>
        <p:spPr>
          <a:xfrm>
            <a:off x="874255" y="1417638"/>
            <a:ext cx="10708145" cy="4525963"/>
          </a:xfrm>
        </p:spPr>
        <p:txBody>
          <a:bodyPr vert="horz" lIns="91440" tIns="45720" rIns="91440" bIns="45720" rtlCol="0" anchor="t">
            <a:normAutofit fontScale="92500"/>
          </a:bodyPr>
          <a:lstStyle/>
          <a:p>
            <a:pPr marL="0" indent="0">
              <a:buNone/>
            </a:pPr>
            <a:r>
              <a:rPr lang="en-US">
                <a:ea typeface="+mn-lt"/>
                <a:cs typeface="+mn-lt"/>
              </a:rPr>
              <a:t>The following data will be reported in OCCMS starting in April 2023:</a:t>
            </a:r>
            <a:endParaRPr lang="en-US">
              <a:cs typeface="Calibri"/>
            </a:endParaRPr>
          </a:p>
          <a:p>
            <a:pPr lvl="1">
              <a:buFont typeface="Courier New" panose="02070309020205020404" pitchFamily="49" charset="0"/>
              <a:buChar char="o"/>
            </a:pPr>
            <a:r>
              <a:rPr lang="en-US" b="1">
                <a:ea typeface="+mn-lt"/>
                <a:cs typeface="+mn-lt"/>
              </a:rPr>
              <a:t>Vacancies</a:t>
            </a:r>
            <a:r>
              <a:rPr lang="en-US">
                <a:ea typeface="+mn-lt"/>
                <a:cs typeface="+mn-lt"/>
              </a:rPr>
              <a:t> (# available spaces that are currently vacant per program)</a:t>
            </a:r>
            <a:endParaRPr lang="en-US">
              <a:cs typeface="Calibri"/>
            </a:endParaRPr>
          </a:p>
          <a:p>
            <a:pPr lvl="1">
              <a:buFont typeface="Courier New" panose="02070309020205020404" pitchFamily="49" charset="0"/>
              <a:buChar char="o"/>
            </a:pPr>
            <a:r>
              <a:rPr lang="en-US" b="1">
                <a:ea typeface="+mn-lt"/>
                <a:cs typeface="+mn-lt"/>
              </a:rPr>
              <a:t>Operating Capacity </a:t>
            </a:r>
            <a:r>
              <a:rPr lang="en-US">
                <a:ea typeface="+mn-lt"/>
                <a:cs typeface="+mn-lt"/>
              </a:rPr>
              <a:t>(# of children the </a:t>
            </a:r>
            <a:r>
              <a:rPr lang="en-US" err="1">
                <a:ea typeface="+mn-lt"/>
                <a:cs typeface="+mn-lt"/>
              </a:rPr>
              <a:t>centre</a:t>
            </a:r>
            <a:r>
              <a:rPr lang="en-US">
                <a:ea typeface="+mn-lt"/>
                <a:cs typeface="+mn-lt"/>
              </a:rPr>
              <a:t>/home child care is planning to serve)</a:t>
            </a:r>
          </a:p>
          <a:p>
            <a:pPr lvl="1">
              <a:buFont typeface="Courier New" panose="02070309020205020404" pitchFamily="49" charset="0"/>
              <a:buChar char="o"/>
            </a:pPr>
            <a:r>
              <a:rPr lang="en-US" b="1">
                <a:ea typeface="+mn-lt"/>
                <a:cs typeface="+mn-lt"/>
              </a:rPr>
              <a:t>Waitlist</a:t>
            </a:r>
            <a:r>
              <a:rPr lang="en-US">
                <a:ea typeface="+mn-lt"/>
                <a:cs typeface="+mn-lt"/>
              </a:rPr>
              <a:t> (# of children on wait list)</a:t>
            </a:r>
            <a:endParaRPr lang="en-US">
              <a:cs typeface="Calibri"/>
            </a:endParaRPr>
          </a:p>
          <a:p>
            <a:pPr lvl="1">
              <a:buFont typeface="Courier New" panose="02070309020205020404" pitchFamily="49" charset="0"/>
              <a:buChar char="o"/>
            </a:pPr>
            <a:r>
              <a:rPr lang="en-US" b="1">
                <a:ea typeface="+mn-lt"/>
                <a:cs typeface="+mn-lt"/>
              </a:rPr>
              <a:t>#Full Fee Children </a:t>
            </a:r>
            <a:r>
              <a:rPr lang="en-US">
                <a:ea typeface="+mn-lt"/>
                <a:cs typeface="+mn-lt"/>
              </a:rPr>
              <a:t>(receiving a CWELCC fee reduction)</a:t>
            </a:r>
            <a:endParaRPr lang="en-US">
              <a:cs typeface="Calibri"/>
            </a:endParaRPr>
          </a:p>
          <a:p>
            <a:pPr lvl="1">
              <a:buFont typeface="Courier New" panose="02070309020205020404" pitchFamily="49" charset="0"/>
              <a:buChar char="o"/>
            </a:pPr>
            <a:r>
              <a:rPr lang="en-US" b="1">
                <a:ea typeface="+mn-lt"/>
                <a:cs typeface="+mn-lt"/>
              </a:rPr>
              <a:t>#Full Fee Spaces </a:t>
            </a:r>
            <a:r>
              <a:rPr lang="en-US">
                <a:ea typeface="+mn-lt"/>
                <a:cs typeface="+mn-lt"/>
              </a:rPr>
              <a:t>(occupied with a full fee-paying child that received the CWELCC fee reduction)</a:t>
            </a:r>
            <a:endParaRPr lang="en-US">
              <a:cs typeface="Calibri"/>
            </a:endParaRPr>
          </a:p>
          <a:p>
            <a:pPr>
              <a:buFont typeface="Arial" panose="02070309020205020404" pitchFamily="49" charset="0"/>
              <a:buChar char="•"/>
            </a:pPr>
            <a:r>
              <a:rPr lang="en-US">
                <a:cs typeface="Calibri"/>
              </a:rPr>
              <a:t>This will be an aggregate reporting</a:t>
            </a:r>
          </a:p>
          <a:p>
            <a:r>
              <a:rPr lang="en-US">
                <a:cs typeface="Calibri"/>
              </a:rPr>
              <a:t>Centre-based providers will report at site level</a:t>
            </a:r>
          </a:p>
          <a:p>
            <a:r>
              <a:rPr lang="en-US">
                <a:cs typeface="Calibri"/>
              </a:rPr>
              <a:t>Home child care agencies will report at head office level </a:t>
            </a:r>
          </a:p>
        </p:txBody>
      </p:sp>
      <p:sp>
        <p:nvSpPr>
          <p:cNvPr id="4" name="Slide Number Placeholder 3">
            <a:extLst>
              <a:ext uri="{FF2B5EF4-FFF2-40B4-BE49-F238E27FC236}">
                <a16:creationId xmlns:a16="http://schemas.microsoft.com/office/drawing/2014/main" id="{31C04667-D815-414C-9085-89A16C004D07}"/>
              </a:ext>
            </a:extLst>
          </p:cNvPr>
          <p:cNvSpPr>
            <a:spLocks noGrp="1"/>
          </p:cNvSpPr>
          <p:nvPr>
            <p:ph type="sldNum" sz="quarter" idx="12"/>
          </p:nvPr>
        </p:nvSpPr>
        <p:spPr/>
        <p:txBody>
          <a:bodyPr/>
          <a:lstStyle/>
          <a:p>
            <a:fld id="{EFF58B09-5FED-EE4D-AEDA-FB5EBA0FA7C2}" type="slidenum">
              <a:rPr lang="en-US" smtClean="0"/>
              <a:t>12</a:t>
            </a:fld>
            <a:endParaRPr lang="en-US"/>
          </a:p>
        </p:txBody>
      </p:sp>
    </p:spTree>
    <p:extLst>
      <p:ext uri="{BB962C8B-B14F-4D97-AF65-F5344CB8AC3E}">
        <p14:creationId xmlns:p14="http://schemas.microsoft.com/office/powerpoint/2010/main" val="237970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419C-81C2-435F-A299-96298537AED3}"/>
              </a:ext>
            </a:extLst>
          </p:cNvPr>
          <p:cNvSpPr>
            <a:spLocks noGrp="1"/>
          </p:cNvSpPr>
          <p:nvPr>
            <p:ph type="title"/>
          </p:nvPr>
        </p:nvSpPr>
        <p:spPr>
          <a:xfrm>
            <a:off x="603315" y="2504661"/>
            <a:ext cx="5284423" cy="1477054"/>
          </a:xfrm>
        </p:spPr>
        <p:txBody>
          <a:bodyPr vert="horz" lIns="91440" tIns="45720" rIns="91440" bIns="45720" rtlCol="0" anchor="b">
            <a:normAutofit/>
          </a:bodyPr>
          <a:lstStyle/>
          <a:p>
            <a:r>
              <a:rPr lang="en-US" sz="3600"/>
              <a:t>CWELCC Child Care Expansion Plan </a:t>
            </a:r>
          </a:p>
        </p:txBody>
      </p:sp>
      <p:pic>
        <p:nvPicPr>
          <p:cNvPr id="9" name="Picture 4">
            <a:extLst>
              <a:ext uri="{FF2B5EF4-FFF2-40B4-BE49-F238E27FC236}">
                <a16:creationId xmlns:a16="http://schemas.microsoft.com/office/drawing/2014/main" id="{B10D4777-3887-4322-87C6-AFF8F64E6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 r="8575" b="-1"/>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5941C76-86D8-47EA-96F5-73F4CC2B10AE}"/>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defTabSz="914400">
              <a:spcAft>
                <a:spcPts val="600"/>
              </a:spcAft>
              <a:defRPr/>
            </a:pPr>
            <a:fld id="{41E4912F-8A9A-41A5-AD54-BE0959A20BD9}" type="slidenum">
              <a:rPr lang="en-US">
                <a:solidFill>
                  <a:schemeClr val="bg1"/>
                </a:solidFill>
                <a:latin typeface="Calibri" panose="020F0502020204030204"/>
              </a:rPr>
              <a:pPr algn="ctr" defTabSz="914400">
                <a:spcAft>
                  <a:spcPts val="600"/>
                </a:spcAft>
                <a:defRPr/>
              </a:pPr>
              <a:t>13</a:t>
            </a:fld>
            <a:endParaRPr lang="en-US">
              <a:solidFill>
                <a:schemeClr val="bg1"/>
              </a:solidFill>
              <a:latin typeface="Calibri" panose="020F0502020204030204"/>
            </a:endParaRPr>
          </a:p>
        </p:txBody>
      </p:sp>
      <p:pic>
        <p:nvPicPr>
          <p:cNvPr id="12" name="Picture 11" descr="ROP BW stacked.jpg">
            <a:extLst>
              <a:ext uri="{FF2B5EF4-FFF2-40B4-BE49-F238E27FC236}">
                <a16:creationId xmlns:a16="http://schemas.microsoft.com/office/drawing/2014/main" id="{A4ACA394-880D-4BEE-8DDC-0ED84E6D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32" y="223302"/>
            <a:ext cx="1417780" cy="760404"/>
          </a:xfrm>
          <a:prstGeom prst="rect">
            <a:avLst/>
          </a:prstGeom>
        </p:spPr>
      </p:pic>
    </p:spTree>
    <p:extLst>
      <p:ext uri="{BB962C8B-B14F-4D97-AF65-F5344CB8AC3E}">
        <p14:creationId xmlns:p14="http://schemas.microsoft.com/office/powerpoint/2010/main" val="250760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D76-6E69-DAE1-7078-C976EFC1FFF0}"/>
              </a:ext>
            </a:extLst>
          </p:cNvPr>
          <p:cNvSpPr>
            <a:spLocks noGrp="1"/>
          </p:cNvSpPr>
          <p:nvPr>
            <p:ph type="title"/>
          </p:nvPr>
        </p:nvSpPr>
        <p:spPr>
          <a:xfrm>
            <a:off x="723900" y="244309"/>
            <a:ext cx="10515600" cy="1056171"/>
          </a:xfrm>
        </p:spPr>
        <p:txBody>
          <a:bodyPr/>
          <a:lstStyle/>
          <a:p>
            <a:r>
              <a:rPr lang="en-US" b="1">
                <a:solidFill>
                  <a:srgbClr val="0070C0"/>
                </a:solidFill>
                <a:latin typeface="+mn-lt"/>
              </a:rPr>
              <a:t>CWELCC Expansion Highlights</a:t>
            </a:r>
          </a:p>
        </p:txBody>
      </p:sp>
      <p:sp>
        <p:nvSpPr>
          <p:cNvPr id="4" name="Slide Number Placeholder 3">
            <a:extLst>
              <a:ext uri="{FF2B5EF4-FFF2-40B4-BE49-F238E27FC236}">
                <a16:creationId xmlns:a16="http://schemas.microsoft.com/office/drawing/2014/main" id="{273C16AD-C473-5218-A5E5-4C9937E3E94B}"/>
              </a:ext>
            </a:extLst>
          </p:cNvPr>
          <p:cNvSpPr>
            <a:spLocks noGrp="1"/>
          </p:cNvSpPr>
          <p:nvPr>
            <p:ph type="sldNum" sz="quarter" idx="12"/>
          </p:nvPr>
        </p:nvSpPr>
        <p:spPr/>
        <p:txBody>
          <a:bodyPr/>
          <a:lstStyle/>
          <a:p>
            <a:fld id="{68CF1D98-3724-43DD-AC6C-74697B392BAE}" type="slidenum">
              <a:rPr lang="en-US" smtClean="0"/>
              <a:t>14</a:t>
            </a:fld>
            <a:endParaRPr lang="en-US"/>
          </a:p>
        </p:txBody>
      </p:sp>
      <p:graphicFrame>
        <p:nvGraphicFramePr>
          <p:cNvPr id="10" name="Content Placeholder 5">
            <a:extLst>
              <a:ext uri="{FF2B5EF4-FFF2-40B4-BE49-F238E27FC236}">
                <a16:creationId xmlns:a16="http://schemas.microsoft.com/office/drawing/2014/main" id="{8F4AE134-A05D-46FE-06D1-CC7F0AC59083}"/>
              </a:ext>
            </a:extLst>
          </p:cNvPr>
          <p:cNvGraphicFramePr>
            <a:graphicFrameLocks noGrp="1"/>
          </p:cNvGraphicFramePr>
          <p:nvPr>
            <p:ph idx="1"/>
            <p:extLst>
              <p:ext uri="{D42A27DB-BD31-4B8C-83A1-F6EECF244321}">
                <p14:modId xmlns:p14="http://schemas.microsoft.com/office/powerpoint/2010/main" val="1490172565"/>
              </p:ext>
            </p:extLst>
          </p:nvPr>
        </p:nvGraphicFramePr>
        <p:xfrm>
          <a:off x="838200" y="1300481"/>
          <a:ext cx="10515600" cy="486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55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D76-6E69-DAE1-7078-C976EFC1FFF0}"/>
              </a:ext>
            </a:extLst>
          </p:cNvPr>
          <p:cNvSpPr>
            <a:spLocks noGrp="1"/>
          </p:cNvSpPr>
          <p:nvPr>
            <p:ph type="title"/>
          </p:nvPr>
        </p:nvSpPr>
        <p:spPr>
          <a:xfrm>
            <a:off x="502921" y="365125"/>
            <a:ext cx="10850879" cy="1325563"/>
          </a:xfrm>
        </p:spPr>
        <p:txBody>
          <a:bodyPr/>
          <a:lstStyle/>
          <a:p>
            <a:r>
              <a:rPr lang="en-US" b="1">
                <a:solidFill>
                  <a:schemeClr val="accent1"/>
                </a:solidFill>
                <a:latin typeface="+mn-lt"/>
              </a:rPr>
              <a:t>CWELCC Expansion Plan Targets</a:t>
            </a:r>
          </a:p>
        </p:txBody>
      </p:sp>
      <p:sp>
        <p:nvSpPr>
          <p:cNvPr id="4" name="Slide Number Placeholder 3">
            <a:extLst>
              <a:ext uri="{FF2B5EF4-FFF2-40B4-BE49-F238E27FC236}">
                <a16:creationId xmlns:a16="http://schemas.microsoft.com/office/drawing/2014/main" id="{273C16AD-C473-5218-A5E5-4C9937E3E94B}"/>
              </a:ext>
            </a:extLst>
          </p:cNvPr>
          <p:cNvSpPr>
            <a:spLocks noGrp="1"/>
          </p:cNvSpPr>
          <p:nvPr>
            <p:ph type="sldNum" sz="quarter" idx="12"/>
          </p:nvPr>
        </p:nvSpPr>
        <p:spPr/>
        <p:txBody>
          <a:bodyPr/>
          <a:lstStyle/>
          <a:p>
            <a:fld id="{68CF1D98-3724-43DD-AC6C-74697B392BAE}" type="slidenum">
              <a:rPr lang="en-US" smtClean="0"/>
              <a:t>15</a:t>
            </a:fld>
            <a:endParaRPr lang="en-US"/>
          </a:p>
        </p:txBody>
      </p:sp>
      <p:grpSp>
        <p:nvGrpSpPr>
          <p:cNvPr id="18" name="Group 17">
            <a:extLst>
              <a:ext uri="{FF2B5EF4-FFF2-40B4-BE49-F238E27FC236}">
                <a16:creationId xmlns:a16="http://schemas.microsoft.com/office/drawing/2014/main" id="{A54478DE-85C2-1896-B077-802BA43F3EEA}"/>
              </a:ext>
            </a:extLst>
          </p:cNvPr>
          <p:cNvGrpSpPr/>
          <p:nvPr/>
        </p:nvGrpSpPr>
        <p:grpSpPr>
          <a:xfrm>
            <a:off x="655930" y="1948491"/>
            <a:ext cx="10880140" cy="2041000"/>
            <a:chOff x="502921" y="2000250"/>
            <a:chExt cx="10880140" cy="2041000"/>
          </a:xfrm>
        </p:grpSpPr>
        <p:sp>
          <p:nvSpPr>
            <p:cNvPr id="7" name="Freeform: Shape 6">
              <a:extLst>
                <a:ext uri="{FF2B5EF4-FFF2-40B4-BE49-F238E27FC236}">
                  <a16:creationId xmlns:a16="http://schemas.microsoft.com/office/drawing/2014/main" id="{CA7D5208-7C62-96E5-4B0D-DFA0822BFC57}"/>
                </a:ext>
              </a:extLst>
            </p:cNvPr>
            <p:cNvSpPr/>
            <p:nvPr/>
          </p:nvSpPr>
          <p:spPr>
            <a:xfrm>
              <a:off x="502921" y="2063029"/>
              <a:ext cx="2335480" cy="1927211"/>
            </a:xfrm>
            <a:custGeom>
              <a:avLst/>
              <a:gdLst>
                <a:gd name="connsiteX0" fmla="*/ 0 w 2155188"/>
                <a:gd name="connsiteY0" fmla="*/ 191544 h 1915439"/>
                <a:gd name="connsiteX1" fmla="*/ 191544 w 2155188"/>
                <a:gd name="connsiteY1" fmla="*/ 0 h 1915439"/>
                <a:gd name="connsiteX2" fmla="*/ 1963644 w 2155188"/>
                <a:gd name="connsiteY2" fmla="*/ 0 h 1915439"/>
                <a:gd name="connsiteX3" fmla="*/ 2155188 w 2155188"/>
                <a:gd name="connsiteY3" fmla="*/ 191544 h 1915439"/>
                <a:gd name="connsiteX4" fmla="*/ 2155188 w 2155188"/>
                <a:gd name="connsiteY4" fmla="*/ 1723895 h 1915439"/>
                <a:gd name="connsiteX5" fmla="*/ 1963644 w 2155188"/>
                <a:gd name="connsiteY5" fmla="*/ 1915439 h 1915439"/>
                <a:gd name="connsiteX6" fmla="*/ 191544 w 2155188"/>
                <a:gd name="connsiteY6" fmla="*/ 1915439 h 1915439"/>
                <a:gd name="connsiteX7" fmla="*/ 0 w 2155188"/>
                <a:gd name="connsiteY7" fmla="*/ 1723895 h 1915439"/>
                <a:gd name="connsiteX8" fmla="*/ 0 w 2155188"/>
                <a:gd name="connsiteY8" fmla="*/ 191544 h 19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5188" h="1915439">
                  <a:moveTo>
                    <a:pt x="0" y="191544"/>
                  </a:moveTo>
                  <a:cubicBezTo>
                    <a:pt x="0" y="85757"/>
                    <a:pt x="85757" y="0"/>
                    <a:pt x="191544" y="0"/>
                  </a:cubicBezTo>
                  <a:lnTo>
                    <a:pt x="1963644" y="0"/>
                  </a:lnTo>
                  <a:cubicBezTo>
                    <a:pt x="2069431" y="0"/>
                    <a:pt x="2155188" y="85757"/>
                    <a:pt x="2155188" y="191544"/>
                  </a:cubicBezTo>
                  <a:lnTo>
                    <a:pt x="2155188" y="1723895"/>
                  </a:lnTo>
                  <a:cubicBezTo>
                    <a:pt x="2155188" y="1829682"/>
                    <a:pt x="2069431" y="1915439"/>
                    <a:pt x="1963644" y="1915439"/>
                  </a:cubicBezTo>
                  <a:lnTo>
                    <a:pt x="191544" y="1915439"/>
                  </a:lnTo>
                  <a:cubicBezTo>
                    <a:pt x="85757" y="1915439"/>
                    <a:pt x="0" y="1829682"/>
                    <a:pt x="0" y="1723895"/>
                  </a:cubicBezTo>
                  <a:lnTo>
                    <a:pt x="0" y="19154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80000"/>
                <a:hueOff val="0"/>
                <a:satOff val="0"/>
                <a:lumOff val="0"/>
                <a:alphaOff val="0"/>
              </a:schemeClr>
            </a:fillRef>
            <a:effectRef idx="1">
              <a:schemeClr val="accent5">
                <a:shade val="80000"/>
                <a:hueOff val="0"/>
                <a:satOff val="0"/>
                <a:lumOff val="0"/>
                <a:alphaOff val="0"/>
              </a:schemeClr>
            </a:effectRef>
            <a:fontRef idx="minor">
              <a:schemeClr val="dk1"/>
            </a:fontRef>
          </p:style>
          <p:txBody>
            <a:bodyPr spcFirstLastPara="0" vert="horz" wrap="square" lIns="124681" tIns="124681" rIns="124681" bIns="124681" numCol="1" spcCol="1270" anchor="ctr" anchorCtr="0">
              <a:noAutofit/>
            </a:bodyPr>
            <a:lstStyle/>
            <a:p>
              <a:pPr lvl="0" algn="ctr" defTabSz="800100">
                <a:lnSpc>
                  <a:spcPct val="90000"/>
                </a:lnSpc>
                <a:spcBef>
                  <a:spcPct val="0"/>
                </a:spcBef>
              </a:pPr>
              <a:r>
                <a:rPr lang="en-US" sz="1800" kern="1200">
                  <a:cs typeface="Calibri"/>
                </a:rPr>
                <a:t>Ontario committed to creating </a:t>
              </a:r>
              <a:r>
                <a:rPr lang="en-US">
                  <a:cs typeface="Calibri"/>
                </a:rPr>
                <a:t>86,000 new licensed </a:t>
              </a:r>
            </a:p>
            <a:p>
              <a:pPr lvl="0" algn="ctr" defTabSz="800100">
                <a:lnSpc>
                  <a:spcPct val="90000"/>
                </a:lnSpc>
                <a:spcBef>
                  <a:spcPct val="0"/>
                </a:spcBef>
              </a:pPr>
              <a:r>
                <a:rPr lang="en-US">
                  <a:cs typeface="Calibri"/>
                </a:rPr>
                <a:t>child care spaces; </a:t>
              </a:r>
              <a:r>
                <a:rPr lang="en-US" sz="1800">
                  <a:effectLst/>
                  <a:ea typeface="Arial MT"/>
                  <a:cs typeface="Arial MT"/>
                </a:rPr>
                <a:t>approximately 53,000 spaces remain to be created by 2026.</a:t>
              </a:r>
              <a:r>
                <a:rPr lang="en-US" sz="1800" kern="1200">
                  <a:cs typeface="Calibri"/>
                </a:rPr>
                <a:t> </a:t>
              </a:r>
            </a:p>
          </p:txBody>
        </p:sp>
        <p:sp>
          <p:nvSpPr>
            <p:cNvPr id="8" name="Freeform: Shape 7">
              <a:extLst>
                <a:ext uri="{FF2B5EF4-FFF2-40B4-BE49-F238E27FC236}">
                  <a16:creationId xmlns:a16="http://schemas.microsoft.com/office/drawing/2014/main" id="{BDDEB9C8-85A6-6C3F-7DCA-BA3D75490C6C}"/>
                </a:ext>
              </a:extLst>
            </p:cNvPr>
            <p:cNvSpPr/>
            <p:nvPr/>
          </p:nvSpPr>
          <p:spPr>
            <a:xfrm>
              <a:off x="3023351" y="2811149"/>
              <a:ext cx="351297" cy="521221"/>
            </a:xfrm>
            <a:custGeom>
              <a:avLst/>
              <a:gdLst>
                <a:gd name="connsiteX0" fmla="*/ 0 w 351297"/>
                <a:gd name="connsiteY0" fmla="*/ 104244 h 521221"/>
                <a:gd name="connsiteX1" fmla="*/ 175649 w 351297"/>
                <a:gd name="connsiteY1" fmla="*/ 104244 h 521221"/>
                <a:gd name="connsiteX2" fmla="*/ 175649 w 351297"/>
                <a:gd name="connsiteY2" fmla="*/ 0 h 521221"/>
                <a:gd name="connsiteX3" fmla="*/ 351297 w 351297"/>
                <a:gd name="connsiteY3" fmla="*/ 260611 h 521221"/>
                <a:gd name="connsiteX4" fmla="*/ 175649 w 351297"/>
                <a:gd name="connsiteY4" fmla="*/ 521221 h 521221"/>
                <a:gd name="connsiteX5" fmla="*/ 175649 w 351297"/>
                <a:gd name="connsiteY5" fmla="*/ 416977 h 521221"/>
                <a:gd name="connsiteX6" fmla="*/ 0 w 351297"/>
                <a:gd name="connsiteY6" fmla="*/ 416977 h 521221"/>
                <a:gd name="connsiteX7" fmla="*/ 0 w 351297"/>
                <a:gd name="connsiteY7" fmla="*/ 104244 h 5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97" h="521221">
                  <a:moveTo>
                    <a:pt x="0" y="104244"/>
                  </a:moveTo>
                  <a:lnTo>
                    <a:pt x="175649" y="104244"/>
                  </a:lnTo>
                  <a:lnTo>
                    <a:pt x="175649" y="0"/>
                  </a:lnTo>
                  <a:lnTo>
                    <a:pt x="351297" y="260611"/>
                  </a:lnTo>
                  <a:lnTo>
                    <a:pt x="175649" y="521221"/>
                  </a:lnTo>
                  <a:lnTo>
                    <a:pt x="175649" y="416977"/>
                  </a:lnTo>
                  <a:lnTo>
                    <a:pt x="0" y="416977"/>
                  </a:lnTo>
                  <a:lnTo>
                    <a:pt x="0" y="104244"/>
                  </a:lnTo>
                  <a:close/>
                </a:path>
              </a:pathLst>
            </a:custGeom>
          </p:spPr>
          <p:style>
            <a:lnRef idx="0">
              <a:schemeClr val="accent5">
                <a:shade val="90000"/>
                <a:hueOff val="0"/>
                <a:satOff val="0"/>
                <a:lumOff val="0"/>
                <a:alphaOff val="0"/>
              </a:schemeClr>
            </a:lnRef>
            <a:fillRef idx="2">
              <a:schemeClr val="accent5">
                <a:shade val="90000"/>
                <a:hueOff val="0"/>
                <a:satOff val="0"/>
                <a:lumOff val="0"/>
                <a:alphaOff val="0"/>
              </a:schemeClr>
            </a:fillRef>
            <a:effectRef idx="1">
              <a:schemeClr val="accent5">
                <a:shade val="90000"/>
                <a:hueOff val="0"/>
                <a:satOff val="0"/>
                <a:lumOff val="0"/>
                <a:alphaOff val="0"/>
              </a:schemeClr>
            </a:effectRef>
            <a:fontRef idx="minor">
              <a:schemeClr val="dk1"/>
            </a:fontRef>
          </p:style>
          <p:txBody>
            <a:bodyPr spcFirstLastPara="0" vert="horz" wrap="square" lIns="0" tIns="104244" rIns="105389" bIns="104244"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9" name="Freeform: Shape 8">
              <a:extLst>
                <a:ext uri="{FF2B5EF4-FFF2-40B4-BE49-F238E27FC236}">
                  <a16:creationId xmlns:a16="http://schemas.microsoft.com/office/drawing/2014/main" id="{DBC622E6-9614-A796-E5FE-3D0B7496C047}"/>
                </a:ext>
              </a:extLst>
            </p:cNvPr>
            <p:cNvSpPr/>
            <p:nvPr/>
          </p:nvSpPr>
          <p:spPr>
            <a:xfrm>
              <a:off x="3520471" y="2000250"/>
              <a:ext cx="2155188" cy="2029229"/>
            </a:xfrm>
            <a:custGeom>
              <a:avLst/>
              <a:gdLst>
                <a:gd name="connsiteX0" fmla="*/ 0 w 2155188"/>
                <a:gd name="connsiteY0" fmla="*/ 191544 h 1915439"/>
                <a:gd name="connsiteX1" fmla="*/ 191544 w 2155188"/>
                <a:gd name="connsiteY1" fmla="*/ 0 h 1915439"/>
                <a:gd name="connsiteX2" fmla="*/ 1963644 w 2155188"/>
                <a:gd name="connsiteY2" fmla="*/ 0 h 1915439"/>
                <a:gd name="connsiteX3" fmla="*/ 2155188 w 2155188"/>
                <a:gd name="connsiteY3" fmla="*/ 191544 h 1915439"/>
                <a:gd name="connsiteX4" fmla="*/ 2155188 w 2155188"/>
                <a:gd name="connsiteY4" fmla="*/ 1723895 h 1915439"/>
                <a:gd name="connsiteX5" fmla="*/ 1963644 w 2155188"/>
                <a:gd name="connsiteY5" fmla="*/ 1915439 h 1915439"/>
                <a:gd name="connsiteX6" fmla="*/ 191544 w 2155188"/>
                <a:gd name="connsiteY6" fmla="*/ 1915439 h 1915439"/>
                <a:gd name="connsiteX7" fmla="*/ 0 w 2155188"/>
                <a:gd name="connsiteY7" fmla="*/ 1723895 h 1915439"/>
                <a:gd name="connsiteX8" fmla="*/ 0 w 2155188"/>
                <a:gd name="connsiteY8" fmla="*/ 191544 h 19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5188" h="1915439">
                  <a:moveTo>
                    <a:pt x="0" y="191544"/>
                  </a:moveTo>
                  <a:cubicBezTo>
                    <a:pt x="0" y="85757"/>
                    <a:pt x="85757" y="0"/>
                    <a:pt x="191544" y="0"/>
                  </a:cubicBezTo>
                  <a:lnTo>
                    <a:pt x="1963644" y="0"/>
                  </a:lnTo>
                  <a:cubicBezTo>
                    <a:pt x="2069431" y="0"/>
                    <a:pt x="2155188" y="85757"/>
                    <a:pt x="2155188" y="191544"/>
                  </a:cubicBezTo>
                  <a:lnTo>
                    <a:pt x="2155188" y="1723895"/>
                  </a:lnTo>
                  <a:cubicBezTo>
                    <a:pt x="2155188" y="1829682"/>
                    <a:pt x="2069431" y="1915439"/>
                    <a:pt x="1963644" y="1915439"/>
                  </a:cubicBezTo>
                  <a:lnTo>
                    <a:pt x="191544" y="1915439"/>
                  </a:lnTo>
                  <a:cubicBezTo>
                    <a:pt x="85757" y="1915439"/>
                    <a:pt x="0" y="1829682"/>
                    <a:pt x="0" y="1723895"/>
                  </a:cubicBezTo>
                  <a:lnTo>
                    <a:pt x="0" y="19154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80000"/>
                <a:hueOff val="90421"/>
                <a:satOff val="1725"/>
                <a:lumOff val="7618"/>
                <a:alphaOff val="0"/>
              </a:schemeClr>
            </a:fillRef>
            <a:effectRef idx="1">
              <a:schemeClr val="accent5">
                <a:shade val="80000"/>
                <a:hueOff val="90421"/>
                <a:satOff val="1725"/>
                <a:lumOff val="7618"/>
                <a:alphaOff val="0"/>
              </a:schemeClr>
            </a:effectRef>
            <a:fontRef idx="minor">
              <a:schemeClr val="dk1"/>
            </a:fontRef>
          </p:style>
          <p:txBody>
            <a:bodyPr spcFirstLastPara="0" vert="horz" wrap="square" lIns="124681" tIns="124681" rIns="124681" bIns="124681"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cs typeface="Calibri"/>
                </a:rPr>
                <a:t>Growth is targeted to priority  communities who need it most, </a:t>
              </a:r>
              <a:r>
                <a:rPr lang="en-US" sz="1800" kern="1200">
                  <a:solidFill>
                    <a:schemeClr val="tx1"/>
                  </a:solidFill>
                  <a:latin typeface="Calibri"/>
                  <a:cs typeface="Calibri"/>
                </a:rPr>
                <a:t>informed by reliable data.</a:t>
              </a:r>
            </a:p>
          </p:txBody>
        </p:sp>
        <p:sp>
          <p:nvSpPr>
            <p:cNvPr id="10" name="Freeform: Shape 9">
              <a:extLst>
                <a:ext uri="{FF2B5EF4-FFF2-40B4-BE49-F238E27FC236}">
                  <a16:creationId xmlns:a16="http://schemas.microsoft.com/office/drawing/2014/main" id="{A8C4C3F4-D418-E150-6C7F-638611D8679A}"/>
                </a:ext>
              </a:extLst>
            </p:cNvPr>
            <p:cNvSpPr/>
            <p:nvPr/>
          </p:nvSpPr>
          <p:spPr>
            <a:xfrm>
              <a:off x="5885829" y="2811149"/>
              <a:ext cx="445560" cy="521221"/>
            </a:xfrm>
            <a:custGeom>
              <a:avLst/>
              <a:gdLst>
                <a:gd name="connsiteX0" fmla="*/ 0 w 445560"/>
                <a:gd name="connsiteY0" fmla="*/ 104244 h 521221"/>
                <a:gd name="connsiteX1" fmla="*/ 222780 w 445560"/>
                <a:gd name="connsiteY1" fmla="*/ 104244 h 521221"/>
                <a:gd name="connsiteX2" fmla="*/ 222780 w 445560"/>
                <a:gd name="connsiteY2" fmla="*/ 0 h 521221"/>
                <a:gd name="connsiteX3" fmla="*/ 445560 w 445560"/>
                <a:gd name="connsiteY3" fmla="*/ 260611 h 521221"/>
                <a:gd name="connsiteX4" fmla="*/ 222780 w 445560"/>
                <a:gd name="connsiteY4" fmla="*/ 521221 h 521221"/>
                <a:gd name="connsiteX5" fmla="*/ 222780 w 445560"/>
                <a:gd name="connsiteY5" fmla="*/ 416977 h 521221"/>
                <a:gd name="connsiteX6" fmla="*/ 0 w 445560"/>
                <a:gd name="connsiteY6" fmla="*/ 416977 h 521221"/>
                <a:gd name="connsiteX7" fmla="*/ 0 w 445560"/>
                <a:gd name="connsiteY7" fmla="*/ 104244 h 5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560" h="521221">
                  <a:moveTo>
                    <a:pt x="0" y="104244"/>
                  </a:moveTo>
                  <a:lnTo>
                    <a:pt x="222780" y="104244"/>
                  </a:lnTo>
                  <a:lnTo>
                    <a:pt x="222780" y="0"/>
                  </a:lnTo>
                  <a:lnTo>
                    <a:pt x="445560" y="260611"/>
                  </a:lnTo>
                  <a:lnTo>
                    <a:pt x="222780" y="521221"/>
                  </a:lnTo>
                  <a:lnTo>
                    <a:pt x="222780" y="416977"/>
                  </a:lnTo>
                  <a:lnTo>
                    <a:pt x="0" y="416977"/>
                  </a:lnTo>
                  <a:lnTo>
                    <a:pt x="0" y="104244"/>
                  </a:lnTo>
                  <a:close/>
                </a:path>
              </a:pathLst>
            </a:custGeom>
          </p:spPr>
          <p:style>
            <a:lnRef idx="0">
              <a:schemeClr val="accent5">
                <a:shade val="90000"/>
                <a:hueOff val="135647"/>
                <a:satOff val="-313"/>
                <a:lumOff val="9936"/>
                <a:alphaOff val="0"/>
              </a:schemeClr>
            </a:lnRef>
            <a:fillRef idx="2">
              <a:schemeClr val="accent5">
                <a:shade val="90000"/>
                <a:hueOff val="135647"/>
                <a:satOff val="-313"/>
                <a:lumOff val="9936"/>
                <a:alphaOff val="0"/>
              </a:schemeClr>
            </a:fillRef>
            <a:effectRef idx="1">
              <a:schemeClr val="accent5">
                <a:shade val="90000"/>
                <a:hueOff val="135647"/>
                <a:satOff val="-313"/>
                <a:lumOff val="9936"/>
                <a:alphaOff val="0"/>
              </a:schemeClr>
            </a:effectRef>
            <a:fontRef idx="minor">
              <a:schemeClr val="dk1"/>
            </a:fontRef>
          </p:style>
          <p:txBody>
            <a:bodyPr spcFirstLastPara="0" vert="horz" wrap="square" lIns="0" tIns="104244" rIns="133668" bIns="104244"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11" name="Freeform: Shape 10">
              <a:extLst>
                <a:ext uri="{FF2B5EF4-FFF2-40B4-BE49-F238E27FC236}">
                  <a16:creationId xmlns:a16="http://schemas.microsoft.com/office/drawing/2014/main" id="{4C3408F3-3081-2F3A-CBEF-9CBA424F7F2C}"/>
                </a:ext>
              </a:extLst>
            </p:cNvPr>
            <p:cNvSpPr/>
            <p:nvPr/>
          </p:nvSpPr>
          <p:spPr>
            <a:xfrm>
              <a:off x="6516339" y="2012021"/>
              <a:ext cx="2155188" cy="2017458"/>
            </a:xfrm>
            <a:custGeom>
              <a:avLst/>
              <a:gdLst>
                <a:gd name="connsiteX0" fmla="*/ 0 w 2155188"/>
                <a:gd name="connsiteY0" fmla="*/ 191544 h 1915439"/>
                <a:gd name="connsiteX1" fmla="*/ 191544 w 2155188"/>
                <a:gd name="connsiteY1" fmla="*/ 0 h 1915439"/>
                <a:gd name="connsiteX2" fmla="*/ 1963644 w 2155188"/>
                <a:gd name="connsiteY2" fmla="*/ 0 h 1915439"/>
                <a:gd name="connsiteX3" fmla="*/ 2155188 w 2155188"/>
                <a:gd name="connsiteY3" fmla="*/ 191544 h 1915439"/>
                <a:gd name="connsiteX4" fmla="*/ 2155188 w 2155188"/>
                <a:gd name="connsiteY4" fmla="*/ 1723895 h 1915439"/>
                <a:gd name="connsiteX5" fmla="*/ 1963644 w 2155188"/>
                <a:gd name="connsiteY5" fmla="*/ 1915439 h 1915439"/>
                <a:gd name="connsiteX6" fmla="*/ 191544 w 2155188"/>
                <a:gd name="connsiteY6" fmla="*/ 1915439 h 1915439"/>
                <a:gd name="connsiteX7" fmla="*/ 0 w 2155188"/>
                <a:gd name="connsiteY7" fmla="*/ 1723895 h 1915439"/>
                <a:gd name="connsiteX8" fmla="*/ 0 w 2155188"/>
                <a:gd name="connsiteY8" fmla="*/ 191544 h 19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5188" h="1915439">
                  <a:moveTo>
                    <a:pt x="0" y="191544"/>
                  </a:moveTo>
                  <a:cubicBezTo>
                    <a:pt x="0" y="85757"/>
                    <a:pt x="85757" y="0"/>
                    <a:pt x="191544" y="0"/>
                  </a:cubicBezTo>
                  <a:lnTo>
                    <a:pt x="1963644" y="0"/>
                  </a:lnTo>
                  <a:cubicBezTo>
                    <a:pt x="2069431" y="0"/>
                    <a:pt x="2155188" y="85757"/>
                    <a:pt x="2155188" y="191544"/>
                  </a:cubicBezTo>
                  <a:lnTo>
                    <a:pt x="2155188" y="1723895"/>
                  </a:lnTo>
                  <a:cubicBezTo>
                    <a:pt x="2155188" y="1829682"/>
                    <a:pt x="2069431" y="1915439"/>
                    <a:pt x="1963644" y="1915439"/>
                  </a:cubicBezTo>
                  <a:lnTo>
                    <a:pt x="191544" y="1915439"/>
                  </a:lnTo>
                  <a:cubicBezTo>
                    <a:pt x="85757" y="1915439"/>
                    <a:pt x="0" y="1829682"/>
                    <a:pt x="0" y="1723895"/>
                  </a:cubicBezTo>
                  <a:lnTo>
                    <a:pt x="0" y="19154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80000"/>
                <a:hueOff val="180842"/>
                <a:satOff val="3450"/>
                <a:lumOff val="15237"/>
                <a:alphaOff val="0"/>
              </a:schemeClr>
            </a:fillRef>
            <a:effectRef idx="1">
              <a:schemeClr val="accent5">
                <a:shade val="80000"/>
                <a:hueOff val="180842"/>
                <a:satOff val="3450"/>
                <a:lumOff val="15237"/>
                <a:alphaOff val="0"/>
              </a:schemeClr>
            </a:effectRef>
            <a:fontRef idx="minor">
              <a:schemeClr val="dk1"/>
            </a:fontRef>
          </p:style>
          <p:txBody>
            <a:bodyPr spcFirstLastPara="0" vert="horz" wrap="square" lIns="124681" tIns="124681" rIns="124681" bIns="124681"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cs typeface="Calibri"/>
                </a:rPr>
                <a:t>The Ministry has provided Peel with a target of 7,621 new spaces between 2022-2026.</a:t>
              </a:r>
            </a:p>
          </p:txBody>
        </p:sp>
        <p:sp>
          <p:nvSpPr>
            <p:cNvPr id="12" name="Freeform: Shape 11">
              <a:extLst>
                <a:ext uri="{FF2B5EF4-FFF2-40B4-BE49-F238E27FC236}">
                  <a16:creationId xmlns:a16="http://schemas.microsoft.com/office/drawing/2014/main" id="{F1E71F7C-AFBC-64E1-061C-62B9570E66D4}"/>
                </a:ext>
              </a:extLst>
            </p:cNvPr>
            <p:cNvSpPr/>
            <p:nvPr/>
          </p:nvSpPr>
          <p:spPr>
            <a:xfrm rot="14923">
              <a:off x="8810612" y="2817071"/>
              <a:ext cx="294865" cy="521221"/>
            </a:xfrm>
            <a:custGeom>
              <a:avLst/>
              <a:gdLst>
                <a:gd name="connsiteX0" fmla="*/ 0 w 294865"/>
                <a:gd name="connsiteY0" fmla="*/ 104244 h 521221"/>
                <a:gd name="connsiteX1" fmla="*/ 147433 w 294865"/>
                <a:gd name="connsiteY1" fmla="*/ 104244 h 521221"/>
                <a:gd name="connsiteX2" fmla="*/ 147433 w 294865"/>
                <a:gd name="connsiteY2" fmla="*/ 0 h 521221"/>
                <a:gd name="connsiteX3" fmla="*/ 294865 w 294865"/>
                <a:gd name="connsiteY3" fmla="*/ 260611 h 521221"/>
                <a:gd name="connsiteX4" fmla="*/ 147433 w 294865"/>
                <a:gd name="connsiteY4" fmla="*/ 521221 h 521221"/>
                <a:gd name="connsiteX5" fmla="*/ 147433 w 294865"/>
                <a:gd name="connsiteY5" fmla="*/ 416977 h 521221"/>
                <a:gd name="connsiteX6" fmla="*/ 0 w 294865"/>
                <a:gd name="connsiteY6" fmla="*/ 416977 h 521221"/>
                <a:gd name="connsiteX7" fmla="*/ 0 w 294865"/>
                <a:gd name="connsiteY7" fmla="*/ 104244 h 5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865" h="521221">
                  <a:moveTo>
                    <a:pt x="0" y="104244"/>
                  </a:moveTo>
                  <a:lnTo>
                    <a:pt x="147433" y="104244"/>
                  </a:lnTo>
                  <a:lnTo>
                    <a:pt x="147433" y="0"/>
                  </a:lnTo>
                  <a:lnTo>
                    <a:pt x="294865" y="260611"/>
                  </a:lnTo>
                  <a:lnTo>
                    <a:pt x="147433" y="521221"/>
                  </a:lnTo>
                  <a:lnTo>
                    <a:pt x="147433" y="416977"/>
                  </a:lnTo>
                  <a:lnTo>
                    <a:pt x="0" y="416977"/>
                  </a:lnTo>
                  <a:lnTo>
                    <a:pt x="0" y="104244"/>
                  </a:lnTo>
                  <a:close/>
                </a:path>
              </a:pathLst>
            </a:custGeom>
          </p:spPr>
          <p:style>
            <a:lnRef idx="0">
              <a:schemeClr val="accent5">
                <a:shade val="90000"/>
                <a:hueOff val="271295"/>
                <a:satOff val="-626"/>
                <a:lumOff val="19871"/>
                <a:alphaOff val="0"/>
              </a:schemeClr>
            </a:lnRef>
            <a:fillRef idx="2">
              <a:schemeClr val="accent5">
                <a:shade val="90000"/>
                <a:hueOff val="271295"/>
                <a:satOff val="-626"/>
                <a:lumOff val="19871"/>
                <a:alphaOff val="0"/>
              </a:schemeClr>
            </a:fillRef>
            <a:effectRef idx="1">
              <a:schemeClr val="accent5">
                <a:shade val="90000"/>
                <a:hueOff val="271295"/>
                <a:satOff val="-626"/>
                <a:lumOff val="19871"/>
                <a:alphaOff val="0"/>
              </a:schemeClr>
            </a:effectRef>
            <a:fontRef idx="minor">
              <a:schemeClr val="dk1"/>
            </a:fontRef>
          </p:style>
          <p:txBody>
            <a:bodyPr spcFirstLastPara="0" vert="horz" wrap="square" lIns="-1" tIns="104243" rIns="88459" bIns="104244" numCol="1" spcCol="1270" anchor="ctr" anchorCtr="0">
              <a:noAutofit/>
            </a:bodyPr>
            <a:lstStyle/>
            <a:p>
              <a:pPr marL="0" lvl="0" indent="0" algn="ctr" defTabSz="977900">
                <a:lnSpc>
                  <a:spcPct val="90000"/>
                </a:lnSpc>
                <a:spcBef>
                  <a:spcPct val="0"/>
                </a:spcBef>
                <a:spcAft>
                  <a:spcPct val="35000"/>
                </a:spcAft>
                <a:buNone/>
              </a:pPr>
              <a:endParaRPr lang="en-US" sz="2200" kern="1200"/>
            </a:p>
          </p:txBody>
        </p:sp>
        <p:sp>
          <p:nvSpPr>
            <p:cNvPr id="13" name="Freeform: Shape 12">
              <a:extLst>
                <a:ext uri="{FF2B5EF4-FFF2-40B4-BE49-F238E27FC236}">
                  <a16:creationId xmlns:a16="http://schemas.microsoft.com/office/drawing/2014/main" id="{401E6BE9-1864-C110-3955-F8F871E02A06}"/>
                </a:ext>
              </a:extLst>
            </p:cNvPr>
            <p:cNvSpPr/>
            <p:nvPr/>
          </p:nvSpPr>
          <p:spPr>
            <a:xfrm>
              <a:off x="9227873" y="2012021"/>
              <a:ext cx="2155188" cy="2029229"/>
            </a:xfrm>
            <a:custGeom>
              <a:avLst/>
              <a:gdLst>
                <a:gd name="connsiteX0" fmla="*/ 0 w 2155188"/>
                <a:gd name="connsiteY0" fmla="*/ 191544 h 1915439"/>
                <a:gd name="connsiteX1" fmla="*/ 191544 w 2155188"/>
                <a:gd name="connsiteY1" fmla="*/ 0 h 1915439"/>
                <a:gd name="connsiteX2" fmla="*/ 1963644 w 2155188"/>
                <a:gd name="connsiteY2" fmla="*/ 0 h 1915439"/>
                <a:gd name="connsiteX3" fmla="*/ 2155188 w 2155188"/>
                <a:gd name="connsiteY3" fmla="*/ 191544 h 1915439"/>
                <a:gd name="connsiteX4" fmla="*/ 2155188 w 2155188"/>
                <a:gd name="connsiteY4" fmla="*/ 1723895 h 1915439"/>
                <a:gd name="connsiteX5" fmla="*/ 1963644 w 2155188"/>
                <a:gd name="connsiteY5" fmla="*/ 1915439 h 1915439"/>
                <a:gd name="connsiteX6" fmla="*/ 191544 w 2155188"/>
                <a:gd name="connsiteY6" fmla="*/ 1915439 h 1915439"/>
                <a:gd name="connsiteX7" fmla="*/ 0 w 2155188"/>
                <a:gd name="connsiteY7" fmla="*/ 1723895 h 1915439"/>
                <a:gd name="connsiteX8" fmla="*/ 0 w 2155188"/>
                <a:gd name="connsiteY8" fmla="*/ 191544 h 19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5188" h="1915439">
                  <a:moveTo>
                    <a:pt x="0" y="191544"/>
                  </a:moveTo>
                  <a:cubicBezTo>
                    <a:pt x="0" y="85757"/>
                    <a:pt x="85757" y="0"/>
                    <a:pt x="191544" y="0"/>
                  </a:cubicBezTo>
                  <a:lnTo>
                    <a:pt x="1963644" y="0"/>
                  </a:lnTo>
                  <a:cubicBezTo>
                    <a:pt x="2069431" y="0"/>
                    <a:pt x="2155188" y="85757"/>
                    <a:pt x="2155188" y="191544"/>
                  </a:cubicBezTo>
                  <a:lnTo>
                    <a:pt x="2155188" y="1723895"/>
                  </a:lnTo>
                  <a:cubicBezTo>
                    <a:pt x="2155188" y="1829682"/>
                    <a:pt x="2069431" y="1915439"/>
                    <a:pt x="1963644" y="1915439"/>
                  </a:cubicBezTo>
                  <a:lnTo>
                    <a:pt x="191544" y="1915439"/>
                  </a:lnTo>
                  <a:cubicBezTo>
                    <a:pt x="85757" y="1915439"/>
                    <a:pt x="0" y="1829682"/>
                    <a:pt x="0" y="1723895"/>
                  </a:cubicBezTo>
                  <a:lnTo>
                    <a:pt x="0" y="19154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80000"/>
                <a:hueOff val="271263"/>
                <a:satOff val="5175"/>
                <a:lumOff val="22855"/>
                <a:alphaOff val="0"/>
              </a:schemeClr>
            </a:fillRef>
            <a:effectRef idx="1">
              <a:schemeClr val="accent5">
                <a:shade val="80000"/>
                <a:hueOff val="271263"/>
                <a:satOff val="5175"/>
                <a:lumOff val="22855"/>
                <a:alphaOff val="0"/>
              </a:schemeClr>
            </a:effectRef>
            <a:fontRef idx="minor">
              <a:schemeClr val="dk1"/>
            </a:fontRef>
          </p:style>
          <p:txBody>
            <a:bodyPr spcFirstLastPara="0" vert="horz" wrap="square" lIns="124681" tIns="124681" rIns="124681" bIns="124681"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cs typeface="Calibri"/>
                </a:rPr>
                <a:t>The Region has submitted its plan to the Ministry and is awaiting approval. </a:t>
              </a:r>
              <a:endParaRPr lang="en-US" sz="1800" strike="sngStrike" kern="1200">
                <a:solidFill>
                  <a:srgbClr val="FF0000"/>
                </a:solidFill>
                <a:latin typeface="Calibri"/>
                <a:cs typeface="Calibri"/>
              </a:endParaRPr>
            </a:p>
          </p:txBody>
        </p:sp>
      </p:grpSp>
      <p:sp>
        <p:nvSpPr>
          <p:cNvPr id="3" name="TextBox 2">
            <a:extLst>
              <a:ext uri="{FF2B5EF4-FFF2-40B4-BE49-F238E27FC236}">
                <a16:creationId xmlns:a16="http://schemas.microsoft.com/office/drawing/2014/main" id="{D5D3EF0A-6673-7BFD-B059-648E06BB0A71}"/>
              </a:ext>
            </a:extLst>
          </p:cNvPr>
          <p:cNvSpPr txBox="1"/>
          <p:nvPr/>
        </p:nvSpPr>
        <p:spPr>
          <a:xfrm>
            <a:off x="589844" y="5113158"/>
            <a:ext cx="1142920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Ministry CWELCC licensing forms will not be signed until our plan is approved. For urgent support, email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3"/>
              </a:rPr>
              <a:t>EarlyYearsSystemDivision@peelregion.ca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4001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D76-6E69-DAE1-7078-C976EFC1FFF0}"/>
              </a:ext>
            </a:extLst>
          </p:cNvPr>
          <p:cNvSpPr>
            <a:spLocks noGrp="1"/>
          </p:cNvSpPr>
          <p:nvPr>
            <p:ph type="title"/>
          </p:nvPr>
        </p:nvSpPr>
        <p:spPr>
          <a:xfrm>
            <a:off x="589845" y="136525"/>
            <a:ext cx="10515600" cy="732719"/>
          </a:xfrm>
        </p:spPr>
        <p:txBody>
          <a:bodyPr>
            <a:normAutofit/>
          </a:bodyPr>
          <a:lstStyle/>
          <a:p>
            <a:pPr algn="ctr"/>
            <a:r>
              <a:rPr lang="en-US" sz="3600" b="1">
                <a:solidFill>
                  <a:srgbClr val="0070C0"/>
                </a:solidFill>
                <a:latin typeface="+mn-lt"/>
              </a:rPr>
              <a:t>Next Steps</a:t>
            </a:r>
          </a:p>
        </p:txBody>
      </p:sp>
      <p:sp>
        <p:nvSpPr>
          <p:cNvPr id="3" name="Content Placeholder 2">
            <a:extLst>
              <a:ext uri="{FF2B5EF4-FFF2-40B4-BE49-F238E27FC236}">
                <a16:creationId xmlns:a16="http://schemas.microsoft.com/office/drawing/2014/main" id="{7D34D6BE-6F03-CD49-B69A-605FAD263009}"/>
              </a:ext>
            </a:extLst>
          </p:cNvPr>
          <p:cNvSpPr>
            <a:spLocks noGrp="1"/>
          </p:cNvSpPr>
          <p:nvPr>
            <p:ph idx="1"/>
          </p:nvPr>
        </p:nvSpPr>
        <p:spPr>
          <a:xfrm>
            <a:off x="589845" y="869244"/>
            <a:ext cx="11218334" cy="5599289"/>
          </a:xfrm>
        </p:spPr>
        <p:txBody>
          <a:bodyPr>
            <a:normAutofit fontScale="62500" lnSpcReduction="20000"/>
          </a:bodyPr>
          <a:lstStyle/>
          <a:p>
            <a:pPr marL="0" indent="0">
              <a:buNone/>
            </a:pPr>
            <a:r>
              <a:rPr kumimoji="0" lang="en-US" sz="3800" b="1" i="0" u="none" strike="noStrike" kern="1200" cap="none" spc="0" normalizeH="0" baseline="0" noProof="0">
                <a:ln>
                  <a:noFill/>
                </a:ln>
                <a:solidFill>
                  <a:schemeClr val="accent1"/>
                </a:solidFill>
                <a:effectLst/>
                <a:uLnTx/>
                <a:uFillTx/>
                <a:latin typeface="Calibri" panose="020F0502020204030204"/>
                <a:ea typeface="+mj-ea"/>
                <a:cs typeface="+mj-cs"/>
              </a:rPr>
              <a:t>Expansion in Peel</a:t>
            </a:r>
            <a:endParaRPr lang="en-US" sz="3800" b="1">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70000"/>
              </a:lnSpc>
              <a:buNone/>
            </a:pPr>
            <a:r>
              <a:rPr lang="en-US" sz="3200" b="1">
                <a:effectLst/>
                <a:latin typeface="Calibri" panose="020F0502020204030204" pitchFamily="34" charset="0"/>
                <a:ea typeface="Calibri" panose="020F0502020204030204" pitchFamily="34" charset="0"/>
                <a:cs typeface="Arial" panose="020B0604020202020204" pitchFamily="34" charset="0"/>
              </a:rPr>
              <a:t>Providers:   </a:t>
            </a:r>
          </a:p>
          <a:p>
            <a:pPr>
              <a:lnSpc>
                <a:spcPct val="120000"/>
              </a:lnSpc>
            </a:pPr>
            <a:r>
              <a:rPr lang="en-US" sz="2900">
                <a:effectLst/>
                <a:latin typeface="Calibri" panose="020F0502020204030204" pitchFamily="34" charset="0"/>
                <a:ea typeface="Calibri" panose="020F0502020204030204" pitchFamily="34" charset="0"/>
                <a:cs typeface="Arial" panose="020B0604020202020204" pitchFamily="34" charset="0"/>
              </a:rPr>
              <a:t>If you are working with the Ministry’s licensing branch on expansion of your program or considering expansion in Peel, please email  </a:t>
            </a:r>
            <a:r>
              <a:rPr lang="en-US" sz="29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EarlyYearsSystemDivision@peelregion.ca</a:t>
            </a:r>
            <a:r>
              <a:rPr lang="en-US" sz="2900">
                <a:effectLst/>
                <a:latin typeface="Calibri" panose="020F0502020204030204" pitchFamily="34" charset="0"/>
                <a:ea typeface="Calibri" panose="020F0502020204030204" pitchFamily="34" charset="0"/>
                <a:cs typeface="Arial" panose="020B0604020202020204" pitchFamily="34" charset="0"/>
              </a:rPr>
              <a:t> with the expansion details (e.g., Site/Agency Name, Site address including postal code, change in license capacity/number of active homes by age group as appropriate).</a:t>
            </a:r>
            <a:endParaRPr lang="en-CA" sz="29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200" b="1"/>
          </a:p>
          <a:p>
            <a:pPr marL="0" indent="0">
              <a:buNone/>
            </a:pPr>
            <a:r>
              <a:rPr lang="en-US" sz="3200" b="1"/>
              <a:t>Region:</a:t>
            </a:r>
          </a:p>
          <a:p>
            <a:r>
              <a:rPr lang="en-US" sz="2900"/>
              <a:t>Develop an expansion policy and process – our approach will be communicated to the sector in early spring.  </a:t>
            </a:r>
          </a:p>
          <a:p>
            <a:r>
              <a:rPr lang="en-US" sz="2900"/>
              <a:t>Report to Regional Council on March 9, 2023 with our expansion plan and priority areas.</a:t>
            </a:r>
          </a:p>
          <a:p>
            <a:r>
              <a:rPr lang="en-US" sz="2900"/>
              <a:t>Work with the Ministry to finalize the Region of Peel’s Expansion Plan.</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1" i="0" u="none" strike="noStrike" kern="1200" cap="none" spc="0" normalizeH="0" baseline="0" noProof="0">
              <a:ln>
                <a:noFill/>
              </a:ln>
              <a:solidFill>
                <a:srgbClr val="0070C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1" i="0" u="none" strike="noStrike" kern="1200" cap="none" spc="0" normalizeH="0" baseline="0" noProof="0">
              <a:ln>
                <a:noFill/>
              </a:ln>
              <a:solidFill>
                <a:srgbClr val="0070C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400" b="1" i="0" u="none" strike="noStrike" kern="1200" cap="none" spc="0" normalizeH="0" baseline="0" noProof="0">
                <a:ln>
                  <a:noFill/>
                </a:ln>
                <a:solidFill>
                  <a:srgbClr val="0070C0"/>
                </a:solidFill>
                <a:effectLst/>
                <a:uLnTx/>
                <a:uFillTx/>
                <a:latin typeface="Calibri" panose="020F0502020204030204"/>
                <a:ea typeface="+mj-ea"/>
                <a:cs typeface="+mj-cs"/>
              </a:rPr>
              <a:t>CWELCC Funding</a:t>
            </a:r>
            <a:endParaRPr kumimoji="0" lang="en-US" sz="34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panose="020F0502020204030204"/>
                <a:ea typeface="+mn-ea"/>
                <a:cs typeface="+mn-cs"/>
              </a:rPr>
              <a:t>Host a teleconference on February 23 to discuss/answer your questions on Workforce Compensation Funding.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panose="020F0502020204030204"/>
                <a:ea typeface="+mn-ea"/>
                <a:cs typeface="Calibri"/>
              </a:rPr>
              <a:t>You will receive payments for Transition Operating Grant and Workforce Compensation Funding first week of March.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panose="020F0502020204030204"/>
                <a:ea typeface="+mn-ea"/>
                <a:cs typeface="Calibri"/>
              </a:rPr>
              <a:t>We will share a Planning Tool to support you with tracking your expenses for the TOG and Workforce Funding.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endParaRPr lang="en-US" sz="2400"/>
          </a:p>
        </p:txBody>
      </p:sp>
      <p:sp>
        <p:nvSpPr>
          <p:cNvPr id="4" name="Slide Number Placeholder 3">
            <a:extLst>
              <a:ext uri="{FF2B5EF4-FFF2-40B4-BE49-F238E27FC236}">
                <a16:creationId xmlns:a16="http://schemas.microsoft.com/office/drawing/2014/main" id="{273C16AD-C473-5218-A5E5-4C9937E3E94B}"/>
              </a:ext>
            </a:extLst>
          </p:cNvPr>
          <p:cNvSpPr>
            <a:spLocks noGrp="1"/>
          </p:cNvSpPr>
          <p:nvPr>
            <p:ph type="sldNum" sz="quarter" idx="12"/>
          </p:nvPr>
        </p:nvSpPr>
        <p:spPr/>
        <p:txBody>
          <a:bodyPr/>
          <a:lstStyle/>
          <a:p>
            <a:fld id="{68CF1D98-3724-43DD-AC6C-74697B392BAE}" type="slidenum">
              <a:rPr lang="en-US" smtClean="0"/>
              <a:t>16</a:t>
            </a:fld>
            <a:endParaRPr lang="en-US"/>
          </a:p>
        </p:txBody>
      </p:sp>
    </p:spTree>
    <p:extLst>
      <p:ext uri="{BB962C8B-B14F-4D97-AF65-F5344CB8AC3E}">
        <p14:creationId xmlns:p14="http://schemas.microsoft.com/office/powerpoint/2010/main" val="40979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lassroom of students raising their hands in front of a teacher">
            <a:extLst>
              <a:ext uri="{FF2B5EF4-FFF2-40B4-BE49-F238E27FC236}">
                <a16:creationId xmlns:a16="http://schemas.microsoft.com/office/drawing/2014/main" id="{31A39457-B4FA-4B89-A390-EDBF5EC727A6}"/>
              </a:ext>
            </a:extLst>
          </p:cNvPr>
          <p:cNvPicPr>
            <a:picLocks noChangeAspect="1"/>
          </p:cNvPicPr>
          <p:nvPr/>
        </p:nvPicPr>
        <p:blipFill rotWithShape="1">
          <a:blip r:embed="rId3"/>
          <a:srcRect l="8841" r="492" b="-1"/>
          <a:stretch/>
        </p:blipFill>
        <p:spPr>
          <a:xfrm>
            <a:off x="2142193" y="3245"/>
            <a:ext cx="9143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6906" y="5317240"/>
            <a:ext cx="8408194" cy="744836"/>
          </a:xfrm>
          <a:prstGeom prst="rect">
            <a:avLst/>
          </a:prstGeom>
        </p:spPr>
        <p:txBody>
          <a:bodyPr vert="horz" lIns="91440" tIns="45720" rIns="91440" bIns="45720" rtlCol="0" anchor="ctr">
            <a:normAutofit fontScale="92500" lnSpcReduction="10000"/>
          </a:bodyPr>
          <a:lstStyle/>
          <a:p>
            <a:pPr algn="ctr">
              <a:lnSpc>
                <a:spcPct val="90000"/>
              </a:lnSpc>
              <a:spcBef>
                <a:spcPct val="0"/>
              </a:spcBef>
              <a:defRPr/>
            </a:pPr>
            <a:r>
              <a:rPr lang="en-US" sz="5400" b="1">
                <a:solidFill>
                  <a:srgbClr val="0066B3"/>
                </a:solidFill>
                <a:latin typeface="+mj-lt"/>
                <a:ea typeface="+mj-ea"/>
                <a:cs typeface="+mj-cs"/>
              </a:rPr>
              <a:t>Questions?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B1CA084-B2CE-4AF2-8D62-B54F98D79D12}"/>
              </a:ext>
            </a:extLst>
          </p:cNvPr>
          <p:cNvSpPr>
            <a:spLocks noGrp="1"/>
          </p:cNvSpPr>
          <p:nvPr>
            <p:ph type="sldNum" sz="quarter" idx="12"/>
          </p:nvPr>
        </p:nvSpPr>
        <p:spPr/>
        <p:txBody>
          <a:bodyPr/>
          <a:lstStyle/>
          <a:p>
            <a:fld id="{EFF58B09-5FED-EE4D-AEDA-FB5EBA0FA7C2}" type="slidenum">
              <a:rPr lang="en-US" smtClean="0"/>
              <a:t>17</a:t>
            </a:fld>
            <a:endParaRPr lang="en-US"/>
          </a:p>
        </p:txBody>
      </p:sp>
    </p:spTree>
    <p:extLst>
      <p:ext uri="{BB962C8B-B14F-4D97-AF65-F5344CB8AC3E}">
        <p14:creationId xmlns:p14="http://schemas.microsoft.com/office/powerpoint/2010/main" val="355769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tated-K 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111" y="3796197"/>
            <a:ext cx="2074968" cy="2742716"/>
          </a:xfrm>
          <a:prstGeom prst="rect">
            <a:avLst/>
          </a:prstGeom>
        </p:spPr>
      </p:pic>
      <p:pic>
        <p:nvPicPr>
          <p:cNvPr id="4" name="Picture 3" descr="ROP BW stack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349" y="631350"/>
            <a:ext cx="1417780" cy="760404"/>
          </a:xfrm>
          <a:prstGeom prst="rect">
            <a:avLst/>
          </a:prstGeom>
        </p:spPr>
      </p:pic>
      <p:sp>
        <p:nvSpPr>
          <p:cNvPr id="5" name="TextBox 4"/>
          <p:cNvSpPr txBox="1"/>
          <p:nvPr/>
        </p:nvSpPr>
        <p:spPr>
          <a:xfrm>
            <a:off x="2181947" y="2797628"/>
            <a:ext cx="7828106" cy="568297"/>
          </a:xfrm>
          <a:prstGeom prst="rect">
            <a:avLst/>
          </a:prstGeom>
          <a:noFill/>
        </p:spPr>
        <p:txBody>
          <a:bodyPr wrap="square" lIns="91440" tIns="45720" rIns="91440" bIns="45720" rtlCol="0" anchor="t">
            <a:spAutoFit/>
          </a:bodyPr>
          <a:lstStyle/>
          <a:p>
            <a:pPr algn="ctr">
              <a:lnSpc>
                <a:spcPts val="3400"/>
              </a:lnSpc>
            </a:pPr>
            <a:r>
              <a:rPr lang="en-CA" sz="4400" b="1">
                <a:solidFill>
                  <a:srgbClr val="0066B3"/>
                </a:solidFill>
                <a:latin typeface="+mj-lt"/>
                <a:ea typeface="+mj-ea"/>
                <a:cs typeface="+mj-cs"/>
              </a:rPr>
              <a:t>Have more questions?</a:t>
            </a:r>
          </a:p>
        </p:txBody>
      </p:sp>
      <p:sp>
        <p:nvSpPr>
          <p:cNvPr id="6" name="TextBox 5"/>
          <p:cNvSpPr txBox="1"/>
          <p:nvPr/>
        </p:nvSpPr>
        <p:spPr>
          <a:xfrm>
            <a:off x="2294407" y="3894157"/>
            <a:ext cx="7329188" cy="1569660"/>
          </a:xfrm>
          <a:prstGeom prst="rect">
            <a:avLst/>
          </a:prstGeom>
          <a:noFill/>
        </p:spPr>
        <p:txBody>
          <a:bodyPr wrap="square" lIns="91440" tIns="45720" rIns="91440" bIns="45720" rtlCol="0" anchor="t">
            <a:spAutoFit/>
          </a:bodyPr>
          <a:lstStyle/>
          <a:p>
            <a:r>
              <a:rPr lang="en-US" sz="2400"/>
              <a:t>Please </a:t>
            </a:r>
            <a:r>
              <a:rPr lang="en-US" sz="2400">
                <a:ea typeface="+mn-lt"/>
                <a:cs typeface="+mn-lt"/>
              </a:rPr>
              <a:t>email your</a:t>
            </a:r>
            <a:r>
              <a:rPr lang="en-US" sz="2400"/>
              <a:t> questions to:</a:t>
            </a:r>
          </a:p>
          <a:p>
            <a:r>
              <a:rPr lang="en-US" sz="2400">
                <a:hlinkClick r:id="rId5"/>
              </a:rPr>
              <a:t>earlyyearssystemdivision@peelregion.ca</a:t>
            </a:r>
            <a:r>
              <a:rPr lang="en-US" sz="2400"/>
              <a:t> or contact your Early Years Specialist</a:t>
            </a:r>
            <a:endParaRPr lang="en-US" sz="2400">
              <a:cs typeface="Calibri"/>
            </a:endParaRPr>
          </a:p>
          <a:p>
            <a:endParaRPr lang="en-US" sz="2400">
              <a:solidFill>
                <a:srgbClr val="000000"/>
              </a:solidFill>
              <a:cs typeface="Calibri"/>
            </a:endParaRPr>
          </a:p>
        </p:txBody>
      </p:sp>
      <p:sp>
        <p:nvSpPr>
          <p:cNvPr id="2" name="Slide Number Placeholder 1">
            <a:extLst>
              <a:ext uri="{FF2B5EF4-FFF2-40B4-BE49-F238E27FC236}">
                <a16:creationId xmlns:a16="http://schemas.microsoft.com/office/drawing/2014/main" id="{791B1E81-474D-6875-AC72-DF3F650F5DE4}"/>
              </a:ext>
            </a:extLst>
          </p:cNvPr>
          <p:cNvSpPr>
            <a:spLocks noGrp="1"/>
          </p:cNvSpPr>
          <p:nvPr>
            <p:ph type="sldNum" sz="quarter" idx="12"/>
          </p:nvPr>
        </p:nvSpPr>
        <p:spPr/>
        <p:txBody>
          <a:bodyPr/>
          <a:lstStyle/>
          <a:p>
            <a:fld id="{EFF58B09-5FED-EE4D-AEDA-FB5EBA0FA7C2}" type="slidenum">
              <a:rPr lang="en-US" smtClean="0"/>
              <a:t>18</a:t>
            </a:fld>
            <a:endParaRPr lang="en-US"/>
          </a:p>
        </p:txBody>
      </p:sp>
    </p:spTree>
    <p:extLst>
      <p:ext uri="{BB962C8B-B14F-4D97-AF65-F5344CB8AC3E}">
        <p14:creationId xmlns:p14="http://schemas.microsoft.com/office/powerpoint/2010/main" val="421839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416C25-3602-4762-B16B-D7046C5DA4B1}"/>
              </a:ext>
            </a:extLst>
          </p:cNvPr>
          <p:cNvPicPr>
            <a:picLocks noChangeAspect="1"/>
          </p:cNvPicPr>
          <p:nvPr/>
        </p:nvPicPr>
        <p:blipFill rotWithShape="1">
          <a:blip r:embed="rId3"/>
          <a:srcRect r="10999" b="-1"/>
          <a:stretch/>
        </p:blipFill>
        <p:spPr>
          <a:xfrm>
            <a:off x="2769063" y="326832"/>
            <a:ext cx="6653874" cy="49904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1759743" y="5602990"/>
            <a:ext cx="8408194" cy="744836"/>
          </a:xfrm>
          <a:prstGeom prst="rect">
            <a:avLst/>
          </a:prstGeom>
        </p:spPr>
        <p:txBody>
          <a:bodyPr vert="horz" lIns="91440" tIns="45720" rIns="91440" bIns="45720" rtlCol="0" anchor="ctr">
            <a:normAutofit lnSpcReduction="10000"/>
          </a:bodyPr>
          <a:lstStyle/>
          <a:p>
            <a:pPr algn="ctr" defTabSz="914400">
              <a:spcBef>
                <a:spcPct val="0"/>
              </a:spcBef>
              <a:spcAft>
                <a:spcPts val="600"/>
              </a:spcAft>
            </a:pPr>
            <a:r>
              <a:rPr lang="en-US" sz="4400" b="1">
                <a:solidFill>
                  <a:srgbClr val="0066B3"/>
                </a:solidFill>
                <a:latin typeface="+mj-lt"/>
                <a:ea typeface="+mj-ea"/>
                <a:cs typeface="+mj-cs"/>
              </a:rPr>
              <a:t>Thank You!</a:t>
            </a:r>
          </a:p>
        </p:txBody>
      </p:sp>
      <p:sp>
        <p:nvSpPr>
          <p:cNvPr id="3" name="Slide Number Placeholder 2">
            <a:extLst>
              <a:ext uri="{FF2B5EF4-FFF2-40B4-BE49-F238E27FC236}">
                <a16:creationId xmlns:a16="http://schemas.microsoft.com/office/drawing/2014/main" id="{869FA441-8594-493B-9834-05D36440F0BA}"/>
              </a:ext>
            </a:extLst>
          </p:cNvPr>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348329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978E-7C5C-4CC8-BBF0-3250F5620352}"/>
              </a:ext>
            </a:extLst>
          </p:cNvPr>
          <p:cNvSpPr>
            <a:spLocks noGrp="1"/>
          </p:cNvSpPr>
          <p:nvPr>
            <p:ph type="title"/>
          </p:nvPr>
        </p:nvSpPr>
        <p:spPr/>
        <p:txBody>
          <a:bodyPr/>
          <a:lstStyle/>
          <a:p>
            <a:r>
              <a:rPr lang="en-US"/>
              <a:t>Housekeeping Items</a:t>
            </a:r>
            <a:endParaRPr lang="en-CA"/>
          </a:p>
        </p:txBody>
      </p:sp>
      <p:sp>
        <p:nvSpPr>
          <p:cNvPr id="3" name="Content Placeholder 2">
            <a:extLst>
              <a:ext uri="{FF2B5EF4-FFF2-40B4-BE49-F238E27FC236}">
                <a16:creationId xmlns:a16="http://schemas.microsoft.com/office/drawing/2014/main" id="{5CEF8340-9344-4BE7-A5D4-6E33DE4DA554}"/>
              </a:ext>
            </a:extLst>
          </p:cNvPr>
          <p:cNvSpPr>
            <a:spLocks noGrp="1"/>
          </p:cNvSpPr>
          <p:nvPr>
            <p:ph idx="1"/>
          </p:nvPr>
        </p:nvSpPr>
        <p:spPr/>
        <p:txBody>
          <a:bodyPr vert="horz" lIns="91440" tIns="45720" rIns="91440" bIns="45720" rtlCol="0" anchor="t">
            <a:normAutofit fontScale="92500" lnSpcReduction="10000"/>
          </a:bodyPr>
          <a:lstStyle/>
          <a:p>
            <a:pPr>
              <a:lnSpc>
                <a:spcPct val="120000"/>
              </a:lnSpc>
              <a:spcBef>
                <a:spcPts val="1200"/>
              </a:spcBef>
            </a:pPr>
            <a:r>
              <a:rPr lang="en-US" sz="2400"/>
              <a:t>This meeting is being </a:t>
            </a:r>
            <a:r>
              <a:rPr lang="en-US" sz="2400" b="1">
                <a:solidFill>
                  <a:srgbClr val="0066B3"/>
                </a:solidFill>
                <a:ea typeface="+mj-ea"/>
                <a:cs typeface="+mj-cs"/>
              </a:rPr>
              <a:t>recorded </a:t>
            </a:r>
            <a:r>
              <a:rPr lang="en-US" sz="2400"/>
              <a:t>and will be shared with the presentation. </a:t>
            </a:r>
          </a:p>
          <a:p>
            <a:pPr>
              <a:lnSpc>
                <a:spcPct val="120000"/>
              </a:lnSpc>
              <a:spcBef>
                <a:spcPts val="1200"/>
              </a:spcBef>
            </a:pPr>
            <a:r>
              <a:rPr lang="en-US" sz="2400"/>
              <a:t>Your microphone will be muted unless called upon during the Question period. </a:t>
            </a:r>
            <a:endParaRPr lang="en-US" sz="2400">
              <a:cs typeface="Calibri"/>
            </a:endParaRPr>
          </a:p>
          <a:p>
            <a:pPr>
              <a:lnSpc>
                <a:spcPct val="120000"/>
              </a:lnSpc>
              <a:spcBef>
                <a:spcPts val="1200"/>
              </a:spcBef>
            </a:pPr>
            <a:r>
              <a:rPr lang="en-US" sz="2400"/>
              <a:t>You can participate by using the chat function to raise any questions you have. </a:t>
            </a:r>
            <a:endParaRPr lang="en-US" sz="2400">
              <a:cs typeface="Calibri"/>
            </a:endParaRPr>
          </a:p>
          <a:p>
            <a:pPr>
              <a:lnSpc>
                <a:spcPct val="120000"/>
              </a:lnSpc>
              <a:spcBef>
                <a:spcPts val="1200"/>
              </a:spcBef>
            </a:pPr>
            <a:r>
              <a:rPr lang="en-US" sz="2400"/>
              <a:t>You can also email us at </a:t>
            </a:r>
            <a:r>
              <a:rPr lang="en-US" sz="2400">
                <a:hlinkClick r:id="rId3"/>
              </a:rPr>
              <a:t>earlyyearssystemdivision@peelregion.ca</a:t>
            </a:r>
            <a:r>
              <a:rPr lang="en-US" sz="2400"/>
              <a:t> or contact your Early Years Specialist.</a:t>
            </a:r>
            <a:endParaRPr lang="en-US" sz="2400">
              <a:cs typeface="Calibri"/>
            </a:endParaRPr>
          </a:p>
          <a:p>
            <a:pPr marL="0" indent="0">
              <a:buNone/>
            </a:pPr>
            <a:endParaRPr lang="en-US" sz="2000"/>
          </a:p>
          <a:p>
            <a:pPr marL="0" indent="0">
              <a:lnSpc>
                <a:spcPct val="120000"/>
              </a:lnSpc>
              <a:buNone/>
            </a:pPr>
            <a:endParaRPr lang="en-US" sz="2000"/>
          </a:p>
          <a:p>
            <a:pPr marL="0" indent="0">
              <a:lnSpc>
                <a:spcPct val="120000"/>
              </a:lnSpc>
              <a:buNone/>
            </a:pPr>
            <a:r>
              <a:rPr lang="en-US" sz="1600"/>
              <a:t>The personal information collected during this meeting is collected under the authority of the </a:t>
            </a:r>
            <a:r>
              <a:rPr lang="en-US" sz="1600" i="1">
                <a:hlinkClick r:id="rId4"/>
              </a:rPr>
              <a:t>Municipal Act S.O. 2001, c.25</a:t>
            </a:r>
            <a:r>
              <a:rPr lang="en-US" sz="1600"/>
              <a:t>. The information will be used for future reference for purposes of the Region of Peel’s Human Services Department, Early Years and Child Care Services Division. </a:t>
            </a:r>
            <a:endParaRPr lang="en-US" sz="1600">
              <a:cs typeface="Calibri"/>
            </a:endParaRPr>
          </a:p>
          <a:p>
            <a:pPr marL="0" indent="0">
              <a:lnSpc>
                <a:spcPct val="120000"/>
              </a:lnSpc>
              <a:buNone/>
            </a:pPr>
            <a:r>
              <a:rPr lang="en-US" sz="1600"/>
              <a:t>Questions about the collection of personal information and information collected should be directed to </a:t>
            </a:r>
            <a:r>
              <a:rPr lang="en-US" sz="1600">
                <a:hlinkClick r:id="rId3"/>
              </a:rPr>
              <a:t>earlyyearssystemdivision@peelregion.ca</a:t>
            </a:r>
            <a:r>
              <a:rPr lang="en-US" sz="1600"/>
              <a:t>.</a:t>
            </a:r>
            <a:endParaRPr lang="en-US" sz="1600">
              <a:cs typeface="Calibri"/>
            </a:endParaRPr>
          </a:p>
        </p:txBody>
      </p:sp>
      <p:sp>
        <p:nvSpPr>
          <p:cNvPr id="4" name="Slide Number Placeholder 3">
            <a:extLst>
              <a:ext uri="{FF2B5EF4-FFF2-40B4-BE49-F238E27FC236}">
                <a16:creationId xmlns:a16="http://schemas.microsoft.com/office/drawing/2014/main" id="{9C8B93AC-1908-43E5-9ECF-DCE7200B10D3}"/>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152306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9184"/>
            <a:ext cx="6894576" cy="1783080"/>
          </a:xfrm>
        </p:spPr>
        <p:txBody>
          <a:bodyPr anchor="b">
            <a:normAutofit/>
          </a:bodyPr>
          <a:lstStyle/>
          <a:p>
            <a:r>
              <a:rPr lang="en-US"/>
              <a:t>Agenda</a:t>
            </a:r>
          </a:p>
        </p:txBody>
      </p:sp>
      <p:sp>
        <p:nvSpPr>
          <p:cNvPr id="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79" y="2706624"/>
            <a:ext cx="7466973" cy="3483864"/>
          </a:xfrm>
        </p:spPr>
        <p:txBody>
          <a:bodyPr vert="horz" lIns="91440" tIns="45720" rIns="91440" bIns="45720" rtlCol="0" anchor="t">
            <a:normAutofit/>
          </a:bodyPr>
          <a:lstStyle/>
          <a:p>
            <a:pPr marL="457200" indent="-457200">
              <a:lnSpc>
                <a:spcPct val="90000"/>
              </a:lnSpc>
              <a:buFont typeface="+mj-lt"/>
              <a:buAutoNum type="arabicPeriod"/>
            </a:pPr>
            <a:r>
              <a:rPr lang="en-US"/>
              <a:t>CWELCC Guideline Updates</a:t>
            </a:r>
            <a:r>
              <a:rPr lang="en-US" dirty="0"/>
              <a:t> </a:t>
            </a:r>
            <a:endParaRPr lang="en-US"/>
          </a:p>
          <a:p>
            <a:pPr marL="857250" lvl="1" indent="-457200">
              <a:lnSpc>
                <a:spcPct val="90000"/>
              </a:lnSpc>
            </a:pPr>
            <a:r>
              <a:rPr lang="en-US"/>
              <a:t>Transition Operating Grant </a:t>
            </a:r>
            <a:endParaRPr lang="en-US" dirty="0">
              <a:cs typeface="Calibri"/>
            </a:endParaRPr>
          </a:p>
          <a:p>
            <a:pPr marL="857250" lvl="1" indent="-457200">
              <a:lnSpc>
                <a:spcPct val="90000"/>
              </a:lnSpc>
            </a:pPr>
            <a:r>
              <a:rPr lang="en-US">
                <a:cs typeface="Calibri"/>
              </a:rPr>
              <a:t>OCCMS Reporting Requirements</a:t>
            </a:r>
            <a:endParaRPr lang="en-US" dirty="0"/>
          </a:p>
          <a:p>
            <a:pPr marL="457200" indent="-457200">
              <a:lnSpc>
                <a:spcPct val="90000"/>
              </a:lnSpc>
              <a:buFont typeface="+mj-lt"/>
              <a:buAutoNum type="arabicPeriod"/>
            </a:pPr>
            <a:r>
              <a:rPr lang="en-US"/>
              <a:t>Region of Peel CWELCC Expansion Plan</a:t>
            </a:r>
            <a:r>
              <a:rPr lang="en-US" dirty="0"/>
              <a:t> </a:t>
            </a:r>
            <a:endParaRPr lang="en-US">
              <a:cs typeface="Calibri"/>
            </a:endParaRPr>
          </a:p>
          <a:p>
            <a:pPr marL="457200" indent="-457200">
              <a:lnSpc>
                <a:spcPct val="90000"/>
              </a:lnSpc>
              <a:buFont typeface="+mj-lt"/>
              <a:buAutoNum type="arabicPeriod"/>
            </a:pPr>
            <a:r>
              <a:rPr lang="en-US"/>
              <a:t>Question Period</a:t>
            </a:r>
            <a:endParaRPr lang="en-US">
              <a:cs typeface="Calibri"/>
            </a:endParaRPr>
          </a:p>
          <a:p>
            <a:pPr marL="0" indent="0">
              <a:lnSpc>
                <a:spcPct val="90000"/>
              </a:lnSpc>
              <a:buNone/>
            </a:pPr>
            <a:endParaRPr lang="en-US" sz="2000"/>
          </a:p>
          <a:p>
            <a:pPr marL="0" indent="0">
              <a:lnSpc>
                <a:spcPct val="90000"/>
              </a:lnSpc>
              <a:buNone/>
            </a:pPr>
            <a:endParaRPr lang="en-US" sz="2000"/>
          </a:p>
        </p:txBody>
      </p:sp>
      <p:pic>
        <p:nvPicPr>
          <p:cNvPr id="5" name="Picture 4" descr="P-rotated-K 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847" y="329183"/>
            <a:ext cx="2598201" cy="3429969"/>
          </a:xfrm>
          <a:prstGeom prst="rect">
            <a:avLst/>
          </a:prstGeom>
        </p:spPr>
      </p:pic>
      <p:sp>
        <p:nvSpPr>
          <p:cNvPr id="4" name="Slide Number Placeholder 3">
            <a:extLst>
              <a:ext uri="{FF2B5EF4-FFF2-40B4-BE49-F238E27FC236}">
                <a16:creationId xmlns:a16="http://schemas.microsoft.com/office/drawing/2014/main" id="{80F41598-B432-4B6B-B5B5-D595267DF12E}"/>
              </a:ext>
            </a:extLst>
          </p:cNvPr>
          <p:cNvSpPr>
            <a:spLocks noGrp="1"/>
          </p:cNvSpPr>
          <p:nvPr>
            <p:ph type="sldNum" sz="quarter" idx="12"/>
          </p:nvPr>
        </p:nvSpPr>
        <p:spPr>
          <a:xfrm>
            <a:off x="8610600" y="6356350"/>
            <a:ext cx="2743200" cy="365125"/>
          </a:xfrm>
        </p:spPr>
        <p:txBody>
          <a:bodyPr>
            <a:normAutofit/>
          </a:bodyPr>
          <a:lstStyle/>
          <a:p>
            <a:pPr>
              <a:spcAft>
                <a:spcPts val="600"/>
              </a:spcAft>
            </a:pPr>
            <a:fld id="{EFF58B09-5FED-EE4D-AEDA-FB5EBA0FA7C2}" type="slidenum">
              <a:rPr lang="en-US"/>
              <a:pPr>
                <a:spcAft>
                  <a:spcPts val="600"/>
                </a:spcAft>
              </a:pPr>
              <a:t>3</a:t>
            </a:fld>
            <a:endParaRPr lang="en-US"/>
          </a:p>
        </p:txBody>
      </p:sp>
    </p:spTree>
    <p:extLst>
      <p:ext uri="{BB962C8B-B14F-4D97-AF65-F5344CB8AC3E}">
        <p14:creationId xmlns:p14="http://schemas.microsoft.com/office/powerpoint/2010/main" val="407119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419C-81C2-435F-A299-96298537AED3}"/>
              </a:ext>
            </a:extLst>
          </p:cNvPr>
          <p:cNvSpPr>
            <a:spLocks noGrp="1"/>
          </p:cNvSpPr>
          <p:nvPr>
            <p:ph type="title"/>
          </p:nvPr>
        </p:nvSpPr>
        <p:spPr>
          <a:xfrm>
            <a:off x="202132" y="2165296"/>
            <a:ext cx="5893868" cy="1477054"/>
          </a:xfrm>
        </p:spPr>
        <p:txBody>
          <a:bodyPr vert="horz" lIns="91440" tIns="45720" rIns="91440" bIns="45720" rtlCol="0" anchor="b">
            <a:normAutofit fontScale="90000"/>
          </a:bodyPr>
          <a:lstStyle/>
          <a:p>
            <a:r>
              <a:rPr lang="en-US" sz="3600"/>
              <a:t>2023 CWELCC Guideline Updates:</a:t>
            </a:r>
            <a:br>
              <a:rPr lang="en-US" sz="3600" dirty="0"/>
            </a:br>
            <a:r>
              <a:rPr lang="en-US" sz="3600"/>
              <a:t>T</a:t>
            </a:r>
            <a:r>
              <a:rPr lang="en-US" sz="3600" dirty="0">
                <a:ea typeface="+mj-lt"/>
                <a:cs typeface="+mj-lt"/>
              </a:rPr>
              <a:t>ransition Operating Grant (T</a:t>
            </a:r>
            <a:r>
              <a:rPr lang="en-CA" sz="3600" dirty="0">
                <a:ea typeface="+mj-lt"/>
                <a:cs typeface="+mj-lt"/>
              </a:rPr>
              <a:t>OG)</a:t>
            </a:r>
            <a:endParaRPr lang="en-US" sz="3600" dirty="0">
              <a:cs typeface="Calibri"/>
            </a:endParaRPr>
          </a:p>
        </p:txBody>
      </p:sp>
      <p:pic>
        <p:nvPicPr>
          <p:cNvPr id="9" name="Picture 4">
            <a:extLst>
              <a:ext uri="{FF2B5EF4-FFF2-40B4-BE49-F238E27FC236}">
                <a16:creationId xmlns:a16="http://schemas.microsoft.com/office/drawing/2014/main" id="{B10D4777-3887-4322-87C6-AFF8F64E6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 r="8575" b="-1"/>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5941C76-86D8-47EA-96F5-73F4CC2B10AE}"/>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defTabSz="914400">
              <a:spcAft>
                <a:spcPts val="600"/>
              </a:spcAft>
              <a:defRPr/>
            </a:pPr>
            <a:fld id="{41E4912F-8A9A-41A5-AD54-BE0959A20BD9}" type="slidenum">
              <a:rPr lang="en-US">
                <a:solidFill>
                  <a:schemeClr val="bg1"/>
                </a:solidFill>
                <a:latin typeface="Calibri" panose="020F0502020204030204"/>
              </a:rPr>
              <a:pPr algn="ctr" defTabSz="914400">
                <a:spcAft>
                  <a:spcPts val="600"/>
                </a:spcAft>
                <a:defRPr/>
              </a:pPr>
              <a:t>4</a:t>
            </a:fld>
            <a:endParaRPr lang="en-US">
              <a:solidFill>
                <a:schemeClr val="bg1"/>
              </a:solidFill>
              <a:latin typeface="Calibri" panose="020F0502020204030204"/>
            </a:endParaRPr>
          </a:p>
        </p:txBody>
      </p:sp>
      <p:pic>
        <p:nvPicPr>
          <p:cNvPr id="12" name="Picture 11" descr="ROP BW stacked.jpg">
            <a:extLst>
              <a:ext uri="{FF2B5EF4-FFF2-40B4-BE49-F238E27FC236}">
                <a16:creationId xmlns:a16="http://schemas.microsoft.com/office/drawing/2014/main" id="{A4ACA394-880D-4BEE-8DDC-0ED84E6D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32" y="223302"/>
            <a:ext cx="1417780" cy="760404"/>
          </a:xfrm>
          <a:prstGeom prst="rect">
            <a:avLst/>
          </a:prstGeom>
        </p:spPr>
      </p:pic>
    </p:spTree>
    <p:extLst>
      <p:ext uri="{BB962C8B-B14F-4D97-AF65-F5344CB8AC3E}">
        <p14:creationId xmlns:p14="http://schemas.microsoft.com/office/powerpoint/2010/main" val="363661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BB66-9FA6-A19F-6275-5986A898BF69}"/>
              </a:ext>
            </a:extLst>
          </p:cNvPr>
          <p:cNvSpPr>
            <a:spLocks noGrp="1"/>
          </p:cNvSpPr>
          <p:nvPr>
            <p:ph type="title"/>
          </p:nvPr>
        </p:nvSpPr>
        <p:spPr>
          <a:xfrm>
            <a:off x="891829" y="274638"/>
            <a:ext cx="10690572" cy="1063195"/>
          </a:xfrm>
        </p:spPr>
        <p:txBody>
          <a:bodyPr>
            <a:normAutofit/>
          </a:bodyPr>
          <a:lstStyle/>
          <a:p>
            <a:r>
              <a:rPr lang="en-US">
                <a:cs typeface="Calibri"/>
              </a:rPr>
              <a:t>CWELCC </a:t>
            </a:r>
            <a:r>
              <a:rPr lang="en-CA">
                <a:cs typeface="Calibri"/>
              </a:rPr>
              <a:t>– Funding Flexibility Overview</a:t>
            </a:r>
            <a:endParaRPr lang="en-CA"/>
          </a:p>
        </p:txBody>
      </p:sp>
      <p:sp>
        <p:nvSpPr>
          <p:cNvPr id="4" name="Slide Number Placeholder 3">
            <a:extLst>
              <a:ext uri="{FF2B5EF4-FFF2-40B4-BE49-F238E27FC236}">
                <a16:creationId xmlns:a16="http://schemas.microsoft.com/office/drawing/2014/main" id="{431D1F11-AD52-67AF-A4A9-BF04751E0450}"/>
              </a:ext>
            </a:extLst>
          </p:cNvPr>
          <p:cNvSpPr>
            <a:spLocks noGrp="1"/>
          </p:cNvSpPr>
          <p:nvPr>
            <p:ph type="sldNum" sz="quarter" idx="12"/>
          </p:nvPr>
        </p:nvSpPr>
        <p:spPr/>
        <p:txBody>
          <a:bodyPr/>
          <a:lstStyle/>
          <a:p>
            <a:fld id="{EFF58B09-5FED-EE4D-AEDA-FB5EBA0FA7C2}" type="slidenum">
              <a:rPr lang="en-US" smtClean="0"/>
              <a:t>5</a:t>
            </a:fld>
            <a:endParaRPr lang="en-US"/>
          </a:p>
        </p:txBody>
      </p:sp>
      <p:sp>
        <p:nvSpPr>
          <p:cNvPr id="10" name="Rectangle: Rounded Corners 9">
            <a:extLst>
              <a:ext uri="{FF2B5EF4-FFF2-40B4-BE49-F238E27FC236}">
                <a16:creationId xmlns:a16="http://schemas.microsoft.com/office/drawing/2014/main" id="{CA7E53FA-10B8-5086-B7A3-1FF36F27E6A1}"/>
              </a:ext>
            </a:extLst>
          </p:cNvPr>
          <p:cNvSpPr/>
          <p:nvPr/>
        </p:nvSpPr>
        <p:spPr>
          <a:xfrm>
            <a:off x="5620819" y="1683924"/>
            <a:ext cx="1992922" cy="894691"/>
          </a:xfrm>
          <a:prstGeom prst="roundRect">
            <a:avLst/>
          </a:prstGeom>
          <a:solidFill>
            <a:sysClr val="window" lastClr="FFFFFF"/>
          </a:solid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rPr>
              <a:t>Eligible</a:t>
            </a:r>
            <a:endParaRPr kumimoji="0" lang="en-CA" sz="2000" b="1"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endParaRPr>
          </a:p>
        </p:txBody>
      </p:sp>
      <p:sp>
        <p:nvSpPr>
          <p:cNvPr id="12" name="Text Box 24">
            <a:extLst>
              <a:ext uri="{FF2B5EF4-FFF2-40B4-BE49-F238E27FC236}">
                <a16:creationId xmlns:a16="http://schemas.microsoft.com/office/drawing/2014/main" id="{F5949C54-195C-5002-3515-1E91528A6630}"/>
              </a:ext>
            </a:extLst>
          </p:cNvPr>
          <p:cNvSpPr txBox="1"/>
          <p:nvPr/>
        </p:nvSpPr>
        <p:spPr>
          <a:xfrm>
            <a:off x="891829" y="2856089"/>
            <a:ext cx="3309623" cy="632535"/>
          </a:xfrm>
          <a:prstGeom prst="rect">
            <a:avLst/>
          </a:prstGeom>
          <a:solidFill>
            <a:srgbClr val="4472C4">
              <a:lumMod val="20000"/>
              <a:lumOff val="8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90000"/>
              </a:lnSpc>
              <a:defRPr/>
            </a:pPr>
            <a:r>
              <a:rPr lang="en-US" sz="1400" b="1" kern="0">
                <a:latin typeface="Avenir Next LT Pro"/>
                <a:ea typeface="Calibri" panose="020F0502020204030204" pitchFamily="34" charset="0"/>
                <a:cs typeface="Arial"/>
              </a:rPr>
              <a:t>1</a:t>
            </a:r>
            <a:r>
              <a:rPr lang="en-US" sz="2400" b="1" kern="0">
                <a:latin typeface="Avenir Next LT Pro"/>
                <a:ea typeface="Calibri" panose="020F0502020204030204" pitchFamily="34" charset="0"/>
                <a:cs typeface="Arial"/>
              </a:rPr>
              <a:t>. </a:t>
            </a:r>
            <a:r>
              <a:rPr lang="en-US" b="1" kern="0">
                <a:latin typeface="Avenir Next LT Pro"/>
                <a:ea typeface="Calibri" panose="020F0502020204030204" pitchFamily="34" charset="0"/>
                <a:cs typeface="Arial"/>
              </a:rPr>
              <a:t>Fee</a:t>
            </a:r>
            <a:r>
              <a:rPr kumimoji="0" lang="en-US" b="1" i="0" u="none" strike="noStrike" kern="0" cap="none" spc="0" normalizeH="0" baseline="0" noProof="0">
                <a:ln>
                  <a:noFill/>
                </a:ln>
                <a:effectLst/>
                <a:uLnTx/>
                <a:uFillTx/>
                <a:latin typeface="Avenir Next LT Pro"/>
                <a:ea typeface="Calibri" panose="020F0502020204030204" pitchFamily="34" charset="0"/>
                <a:cs typeface="Arial"/>
              </a:rPr>
              <a:t> Reduction</a:t>
            </a:r>
            <a:r>
              <a:rPr lang="en-US" b="1" kern="0">
                <a:latin typeface="Avenir Next LT Pro"/>
                <a:ea typeface="Calibri" panose="020F0502020204030204" pitchFamily="34" charset="0"/>
                <a:cs typeface="Arial"/>
              </a:rPr>
              <a:t> Funding</a:t>
            </a:r>
            <a:endParaRPr kumimoji="0" lang="en-CA" sz="1100" b="1" i="0" u="none" strike="noStrike" kern="0" cap="none" spc="0" normalizeH="0" baseline="0" noProof="0">
              <a:ln>
                <a:noFill/>
              </a:ln>
              <a:effectLst/>
              <a:uLnTx/>
              <a:uFillTx/>
              <a:latin typeface="Avenir Next LT Pro"/>
              <a:ea typeface="Calibri" panose="020F0502020204030204" pitchFamily="34" charset="0"/>
              <a:cs typeface="Arial"/>
            </a:endParaRPr>
          </a:p>
        </p:txBody>
      </p:sp>
      <p:sp>
        <p:nvSpPr>
          <p:cNvPr id="13" name="Text Box 27">
            <a:extLst>
              <a:ext uri="{FF2B5EF4-FFF2-40B4-BE49-F238E27FC236}">
                <a16:creationId xmlns:a16="http://schemas.microsoft.com/office/drawing/2014/main" id="{7C0C1B93-6E04-2CE3-E3FE-B89968DA074C}"/>
              </a:ext>
            </a:extLst>
          </p:cNvPr>
          <p:cNvSpPr txBox="1"/>
          <p:nvPr/>
        </p:nvSpPr>
        <p:spPr>
          <a:xfrm>
            <a:off x="891829" y="3783792"/>
            <a:ext cx="3280300" cy="687190"/>
          </a:xfrm>
          <a:prstGeom prst="rect">
            <a:avLst/>
          </a:prstGeom>
          <a:solidFill>
            <a:srgbClr val="70AD47">
              <a:lumMod val="20000"/>
              <a:lumOff val="8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90000"/>
              </a:lnSpc>
              <a:defRPr/>
            </a:pPr>
            <a:r>
              <a:rPr lang="en-US" sz="1600" b="1" kern="0">
                <a:latin typeface="Avenir Next LT Pro"/>
                <a:ea typeface="Calibri" panose="020F0502020204030204" pitchFamily="34" charset="0"/>
                <a:cs typeface="Arial"/>
              </a:rPr>
              <a:t>2. </a:t>
            </a:r>
            <a:r>
              <a:rPr lang="en-US" b="1" kern="0">
                <a:latin typeface="Avenir Next LT Pro"/>
                <a:ea typeface="Calibri" panose="020F0502020204030204" pitchFamily="34" charset="0"/>
                <a:cs typeface="Arial"/>
              </a:rPr>
              <a:t>Workforce</a:t>
            </a:r>
            <a:r>
              <a:rPr kumimoji="0" lang="en-US" b="1" i="0" u="none" strike="noStrike" kern="0" cap="none" spc="0" normalizeH="0" baseline="0" noProof="0">
                <a:ln>
                  <a:noFill/>
                </a:ln>
                <a:effectLst/>
                <a:uLnTx/>
                <a:uFillTx/>
                <a:latin typeface="Avenir Next LT Pro"/>
                <a:ea typeface="Calibri" panose="020F0502020204030204" pitchFamily="34" charset="0"/>
                <a:cs typeface="Arial"/>
              </a:rPr>
              <a:t> Compensation Funding (WCF)</a:t>
            </a:r>
            <a:endParaRPr lang="en-CA" sz="1600" b="1" i="0" u="none" strike="noStrike" kern="0" cap="none" spc="0" normalizeH="0" baseline="0" noProof="0">
              <a:ln>
                <a:noFill/>
              </a:ln>
              <a:effectLst/>
              <a:uLnTx/>
              <a:uFillTx/>
              <a:latin typeface="Avenir Next LT Pro"/>
              <a:ea typeface="Calibri" panose="020F0502020204030204" pitchFamily="34" charset="0"/>
              <a:cs typeface="Arial"/>
            </a:endParaRPr>
          </a:p>
        </p:txBody>
      </p:sp>
      <p:sp>
        <p:nvSpPr>
          <p:cNvPr id="18" name="Text Box 30">
            <a:extLst>
              <a:ext uri="{FF2B5EF4-FFF2-40B4-BE49-F238E27FC236}">
                <a16:creationId xmlns:a16="http://schemas.microsoft.com/office/drawing/2014/main" id="{09030293-C8EA-DE70-A526-7D7F7B433037}"/>
              </a:ext>
            </a:extLst>
          </p:cNvPr>
          <p:cNvSpPr txBox="1"/>
          <p:nvPr/>
        </p:nvSpPr>
        <p:spPr>
          <a:xfrm>
            <a:off x="833295" y="4907472"/>
            <a:ext cx="3309622" cy="644336"/>
          </a:xfrm>
          <a:prstGeom prst="rect">
            <a:avLst/>
          </a:prstGeom>
          <a:solidFill>
            <a:srgbClr val="FFC000">
              <a:lumMod val="40000"/>
              <a:lumOff val="6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defTabSz="914400">
              <a:lnSpc>
                <a:spcPct val="90000"/>
              </a:lnSpc>
              <a:defRPr/>
            </a:pPr>
            <a:r>
              <a:rPr lang="en-US" sz="1600" b="1" kern="0">
                <a:latin typeface="Avenir Next LT Pro"/>
                <a:ea typeface="Calibri" panose="020F0502020204030204" pitchFamily="34" charset="0"/>
                <a:cs typeface="Arial"/>
              </a:rPr>
              <a:t>3. </a:t>
            </a:r>
            <a:r>
              <a:rPr lang="en-US" b="1" kern="0">
                <a:latin typeface="Avenir Next LT Pro"/>
                <a:ea typeface="Calibri" panose="020F0502020204030204" pitchFamily="34" charset="0"/>
                <a:cs typeface="Arial"/>
              </a:rPr>
              <a:t>Transition Operating Grant (TOG)</a:t>
            </a:r>
            <a:endParaRPr kumimoji="0" lang="en-CA" sz="1600" b="1" i="0" u="none" strike="noStrike" kern="0" cap="none" spc="0" normalizeH="0" baseline="0" noProof="0">
              <a:ln>
                <a:noFill/>
              </a:ln>
              <a:effectLst/>
              <a:uLnTx/>
              <a:uFillTx/>
              <a:latin typeface="Avenir Next LT Pro"/>
              <a:ea typeface="Calibri" panose="020F0502020204030204" pitchFamily="34" charset="0"/>
              <a:cs typeface="Arial"/>
            </a:endParaRPr>
          </a:p>
        </p:txBody>
      </p:sp>
      <p:sp>
        <p:nvSpPr>
          <p:cNvPr id="19" name="Text Box 30">
            <a:extLst>
              <a:ext uri="{FF2B5EF4-FFF2-40B4-BE49-F238E27FC236}">
                <a16:creationId xmlns:a16="http://schemas.microsoft.com/office/drawing/2014/main" id="{61690849-03FC-8F3D-AD19-2958B5A7F147}"/>
              </a:ext>
            </a:extLst>
          </p:cNvPr>
          <p:cNvSpPr txBox="1"/>
          <p:nvPr/>
        </p:nvSpPr>
        <p:spPr>
          <a:xfrm>
            <a:off x="5193467" y="4663745"/>
            <a:ext cx="3309025" cy="405734"/>
          </a:xfrm>
          <a:prstGeom prst="rect">
            <a:avLst/>
          </a:prstGeom>
          <a:solidFill>
            <a:srgbClr val="FFC000">
              <a:lumMod val="40000"/>
              <a:lumOff val="6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kern="0">
                <a:solidFill>
                  <a:sysClr val="windowText" lastClr="000000"/>
                </a:solidFill>
                <a:latin typeface="Avenir Next LT Pro" panose="020B0504020202020204" pitchFamily="34" charset="0"/>
                <a:ea typeface="Calibri" panose="020F0502020204030204" pitchFamily="34" charset="0"/>
                <a:cs typeface="Arial" panose="020B0604020202020204" pitchFamily="34" charset="0"/>
              </a:rPr>
              <a:t>Part A: Cost Escalation</a:t>
            </a:r>
            <a:endParaRPr kumimoji="0" lang="en-CA"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0" name="Text Box 30">
            <a:extLst>
              <a:ext uri="{FF2B5EF4-FFF2-40B4-BE49-F238E27FC236}">
                <a16:creationId xmlns:a16="http://schemas.microsoft.com/office/drawing/2014/main" id="{16C0989C-985E-A370-7694-E46B3EF5E4BF}"/>
              </a:ext>
            </a:extLst>
          </p:cNvPr>
          <p:cNvSpPr txBox="1"/>
          <p:nvPr/>
        </p:nvSpPr>
        <p:spPr>
          <a:xfrm>
            <a:off x="5193467" y="5146074"/>
            <a:ext cx="3287820" cy="405734"/>
          </a:xfrm>
          <a:prstGeom prst="rect">
            <a:avLst/>
          </a:prstGeom>
          <a:solidFill>
            <a:srgbClr val="FFC000">
              <a:lumMod val="40000"/>
              <a:lumOff val="6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kern="0">
                <a:solidFill>
                  <a:sysClr val="windowText" lastClr="000000"/>
                </a:solidFill>
                <a:latin typeface="Avenir Next LT Pro" panose="020B0504020202020204" pitchFamily="34" charset="0"/>
                <a:ea typeface="Calibri" panose="020F0502020204030204" pitchFamily="34" charset="0"/>
                <a:cs typeface="Arial" panose="020B0604020202020204" pitchFamily="34" charset="0"/>
              </a:rPr>
              <a:t>Part B: Operating Expenses</a:t>
            </a:r>
            <a:endParaRPr kumimoji="0" lang="en-CA"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32B39E0F-20F0-B461-049C-E7AB49EAD331}"/>
              </a:ext>
            </a:extLst>
          </p:cNvPr>
          <p:cNvSpPr/>
          <p:nvPr/>
        </p:nvSpPr>
        <p:spPr>
          <a:xfrm rot="20023396">
            <a:off x="4195717" y="4977622"/>
            <a:ext cx="857427" cy="191414"/>
          </a:xfrm>
          <a:prstGeom prst="rightArrow">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FFC000"/>
              </a:solidFill>
            </a:endParaRPr>
          </a:p>
        </p:txBody>
      </p:sp>
      <p:sp>
        <p:nvSpPr>
          <p:cNvPr id="23" name="Arrow: Right 22">
            <a:extLst>
              <a:ext uri="{FF2B5EF4-FFF2-40B4-BE49-F238E27FC236}">
                <a16:creationId xmlns:a16="http://schemas.microsoft.com/office/drawing/2014/main" id="{9624F7A5-0885-4399-907C-14B605FAC8F2}"/>
              </a:ext>
            </a:extLst>
          </p:cNvPr>
          <p:cNvSpPr/>
          <p:nvPr/>
        </p:nvSpPr>
        <p:spPr>
          <a:xfrm>
            <a:off x="4276548" y="5190000"/>
            <a:ext cx="763383" cy="158941"/>
          </a:xfrm>
          <a:prstGeom prst="rightArrow">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FFC000"/>
              </a:solidFill>
            </a:endParaRPr>
          </a:p>
        </p:txBody>
      </p:sp>
      <p:sp>
        <p:nvSpPr>
          <p:cNvPr id="24" name="Rectangle: Rounded Corners 23">
            <a:extLst>
              <a:ext uri="{FF2B5EF4-FFF2-40B4-BE49-F238E27FC236}">
                <a16:creationId xmlns:a16="http://schemas.microsoft.com/office/drawing/2014/main" id="{B5C1A772-8B40-B491-BFE7-860B317FA34D}"/>
              </a:ext>
            </a:extLst>
          </p:cNvPr>
          <p:cNvSpPr/>
          <p:nvPr/>
        </p:nvSpPr>
        <p:spPr>
          <a:xfrm>
            <a:off x="978603" y="1660874"/>
            <a:ext cx="3136073" cy="996933"/>
          </a:xfrm>
          <a:prstGeom prst="roundRect">
            <a:avLst/>
          </a:prstGeom>
          <a:solidFill>
            <a:sysClr val="window" lastClr="FFFFFF"/>
          </a:solid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Avenir Next LT Pro"/>
                <a:ea typeface="Calibri" panose="020F0502020204030204" pitchFamily="34" charset="0"/>
                <a:cs typeface="Arial"/>
              </a:rPr>
              <a:t>Your </a:t>
            </a:r>
            <a:r>
              <a:rPr kumimoji="0" lang="en-US" sz="1600" b="1" i="0" u="none" strike="noStrike" kern="0" cap="none" spc="0" normalizeH="0" baseline="0" noProof="0">
                <a:ln>
                  <a:noFill/>
                </a:ln>
                <a:solidFill>
                  <a:srgbClr val="00B0F0"/>
                </a:solidFill>
                <a:effectLst/>
                <a:uLnTx/>
                <a:uFillTx/>
                <a:latin typeface="Avenir Next LT Pro Demi"/>
                <a:ea typeface="Calibri" panose="020F0502020204030204" pitchFamily="34" charset="0"/>
                <a:cs typeface="Arial"/>
              </a:rPr>
              <a:t>2023</a:t>
            </a:r>
            <a:r>
              <a:rPr kumimoji="0" lang="en-US" sz="1600" b="1" i="0" u="none" strike="noStrike" kern="0" cap="none" spc="0" normalizeH="0" baseline="0" noProof="0">
                <a:ln>
                  <a:noFill/>
                </a:ln>
                <a:effectLst/>
                <a:uLnTx/>
                <a:uFillTx/>
                <a:latin typeface="Avenir Next LT Pro"/>
                <a:ea typeface="Calibri" panose="020F0502020204030204" pitchFamily="34" charset="0"/>
                <a:cs typeface="Arial"/>
              </a:rPr>
              <a:t> CWELCC allocation includes funding </a:t>
            </a:r>
            <a:r>
              <a:rPr lang="en-US" sz="1600" b="1" kern="0">
                <a:latin typeface="Avenir Next LT Pro"/>
                <a:ea typeface="Calibri" panose="020F0502020204030204" pitchFamily="34" charset="0"/>
                <a:cs typeface="Arial"/>
              </a:rPr>
              <a:t>for</a:t>
            </a:r>
            <a:r>
              <a:rPr kumimoji="0" lang="en-US" sz="1600" b="1" i="0" u="none" strike="noStrike" kern="0" cap="none" spc="0" normalizeH="0" baseline="0" noProof="0">
                <a:ln>
                  <a:noFill/>
                </a:ln>
                <a:effectLst/>
                <a:uLnTx/>
                <a:uFillTx/>
                <a:latin typeface="Avenir Next LT Pro"/>
                <a:ea typeface="Calibri" panose="020F0502020204030204" pitchFamily="34" charset="0"/>
                <a:cs typeface="Arial"/>
              </a:rPr>
              <a:t> these programs</a:t>
            </a:r>
            <a:endParaRPr lang="en-CA" sz="1600" b="1" i="0" u="none" strike="noStrike" kern="0" cap="none" spc="0" normalizeH="0" baseline="0" noProof="0">
              <a:ln>
                <a:noFill/>
              </a:ln>
              <a:effectLst/>
              <a:uLnTx/>
              <a:uFillTx/>
              <a:latin typeface="Calibri"/>
              <a:ea typeface="Calibri" panose="020F050202020403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2003BCF5-0285-6977-3B20-FC50F9143F7E}"/>
              </a:ext>
            </a:extLst>
          </p:cNvPr>
          <p:cNvSpPr/>
          <p:nvPr/>
        </p:nvSpPr>
        <p:spPr>
          <a:xfrm>
            <a:off x="4308195" y="3850103"/>
            <a:ext cx="818590" cy="226002"/>
          </a:xfrm>
          <a:prstGeom prst="rightArrow">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FFC000"/>
              </a:solidFill>
            </a:endParaRPr>
          </a:p>
        </p:txBody>
      </p:sp>
      <p:sp>
        <p:nvSpPr>
          <p:cNvPr id="26" name="Arrow: Right 25">
            <a:extLst>
              <a:ext uri="{FF2B5EF4-FFF2-40B4-BE49-F238E27FC236}">
                <a16:creationId xmlns:a16="http://schemas.microsoft.com/office/drawing/2014/main" id="{01128D4A-22B7-DEDC-8DE9-87EBC5AAA547}"/>
              </a:ext>
            </a:extLst>
          </p:cNvPr>
          <p:cNvSpPr/>
          <p:nvPr/>
        </p:nvSpPr>
        <p:spPr>
          <a:xfrm>
            <a:off x="4364820" y="2980849"/>
            <a:ext cx="745978" cy="256214"/>
          </a:xfrm>
          <a:prstGeom prst="rightArrow">
            <a:avLst/>
          </a:prstGeom>
          <a:solidFill>
            <a:srgbClr val="1A55D4"/>
          </a:solidFill>
          <a:ln>
            <a:solidFill>
              <a:srgbClr val="1A55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FFC000"/>
              </a:solidFill>
            </a:endParaRPr>
          </a:p>
        </p:txBody>
      </p:sp>
      <p:sp>
        <p:nvSpPr>
          <p:cNvPr id="29" name="Text Box 27">
            <a:extLst>
              <a:ext uri="{FF2B5EF4-FFF2-40B4-BE49-F238E27FC236}">
                <a16:creationId xmlns:a16="http://schemas.microsoft.com/office/drawing/2014/main" id="{48A65C07-874B-A207-DCA1-B56008009854}"/>
              </a:ext>
            </a:extLst>
          </p:cNvPr>
          <p:cNvSpPr txBox="1"/>
          <p:nvPr/>
        </p:nvSpPr>
        <p:spPr>
          <a:xfrm>
            <a:off x="5161800" y="3662932"/>
            <a:ext cx="3309025" cy="674450"/>
          </a:xfrm>
          <a:prstGeom prst="rect">
            <a:avLst/>
          </a:prstGeom>
          <a:solidFill>
            <a:srgbClr val="70AD47">
              <a:lumMod val="20000"/>
              <a:lumOff val="8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rPr>
              <a:t>Increase eligible staff wages and benefits</a:t>
            </a:r>
            <a:endParaRPr kumimoji="0" lang="en-CA"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0" name="Text Box 24">
            <a:extLst>
              <a:ext uri="{FF2B5EF4-FFF2-40B4-BE49-F238E27FC236}">
                <a16:creationId xmlns:a16="http://schemas.microsoft.com/office/drawing/2014/main" id="{DE6A7F28-533C-0FD7-AA77-D996FDC6CB6A}"/>
              </a:ext>
            </a:extLst>
          </p:cNvPr>
          <p:cNvSpPr txBox="1"/>
          <p:nvPr/>
        </p:nvSpPr>
        <p:spPr>
          <a:xfrm>
            <a:off x="5161203" y="2797658"/>
            <a:ext cx="3309622" cy="631342"/>
          </a:xfrm>
          <a:prstGeom prst="rect">
            <a:avLst/>
          </a:prstGeom>
          <a:solidFill>
            <a:srgbClr val="4472C4">
              <a:lumMod val="20000"/>
              <a:lumOff val="8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kern="0">
                <a:solidFill>
                  <a:sysClr val="windowText" lastClr="000000"/>
                </a:solidFill>
                <a:latin typeface="Avenir Next LT Pro" panose="020B0504020202020204" pitchFamily="34" charset="0"/>
                <a:ea typeface="Calibri" panose="020F0502020204030204" pitchFamily="34" charset="0"/>
                <a:cs typeface="Arial" panose="020B0604020202020204" pitchFamily="34" charset="0"/>
              </a:rPr>
              <a:t>Support the reduction of your approved base fee by 52.75%</a:t>
            </a:r>
            <a:endParaRPr kumimoji="0" lang="en-CA"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8" name="Graphic 57" descr="Checkbox Checked with solid fill">
            <a:extLst>
              <a:ext uri="{FF2B5EF4-FFF2-40B4-BE49-F238E27FC236}">
                <a16:creationId xmlns:a16="http://schemas.microsoft.com/office/drawing/2014/main" id="{B59711EE-17CF-8BB9-D7EA-70D2B34C8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7115" y="1958167"/>
            <a:ext cx="695081" cy="695081"/>
          </a:xfrm>
          <a:prstGeom prst="rect">
            <a:avLst/>
          </a:prstGeom>
        </p:spPr>
      </p:pic>
      <p:sp>
        <p:nvSpPr>
          <p:cNvPr id="14" name="TextBox 13">
            <a:extLst>
              <a:ext uri="{FF2B5EF4-FFF2-40B4-BE49-F238E27FC236}">
                <a16:creationId xmlns:a16="http://schemas.microsoft.com/office/drawing/2014/main" id="{B934DFF9-9A8C-087B-3A46-08F27BAF1AE2}"/>
              </a:ext>
            </a:extLst>
          </p:cNvPr>
          <p:cNvSpPr txBox="1"/>
          <p:nvPr/>
        </p:nvSpPr>
        <p:spPr>
          <a:xfrm>
            <a:off x="9062431" y="2322277"/>
            <a:ext cx="2655661" cy="36102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rPr>
              <a:t>You will receive an allocation for each of these CWELCC funding programs.</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2000" kern="0">
              <a:solidFill>
                <a:sysClr val="windowText" lastClr="000000"/>
              </a:solidFill>
              <a:latin typeface="Avenir Next LT Pro" panose="020B05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rPr>
              <a:t>You cannot use your </a:t>
            </a:r>
            <a:r>
              <a:rPr lang="en-US" sz="2000" kern="0">
                <a:solidFill>
                  <a:sysClr val="windowText" lastClr="000000"/>
                </a:solidFill>
                <a:latin typeface="Avenir Next LT Pro" panose="020B0504020202020204" pitchFamily="34" charset="0"/>
                <a:ea typeface="Calibri" panose="020F0502020204030204" pitchFamily="34" charset="0"/>
                <a:cs typeface="Arial" panose="020B0604020202020204" pitchFamily="34" charset="0"/>
              </a:rPr>
              <a:t>funding interchangeably between the three CWELCC programs.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CA" sz="1400"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endParaRPr>
          </a:p>
        </p:txBody>
      </p:sp>
      <p:sp>
        <p:nvSpPr>
          <p:cNvPr id="3" name="Text Box 30">
            <a:extLst>
              <a:ext uri="{FF2B5EF4-FFF2-40B4-BE49-F238E27FC236}">
                <a16:creationId xmlns:a16="http://schemas.microsoft.com/office/drawing/2014/main" id="{F2917918-4278-F893-6112-6F8DA69B0447}"/>
              </a:ext>
            </a:extLst>
          </p:cNvPr>
          <p:cNvSpPr txBox="1"/>
          <p:nvPr/>
        </p:nvSpPr>
        <p:spPr>
          <a:xfrm>
            <a:off x="5214672" y="5701660"/>
            <a:ext cx="3287820" cy="881702"/>
          </a:xfrm>
          <a:prstGeom prst="rect">
            <a:avLst/>
          </a:prstGeom>
          <a:solidFill>
            <a:srgbClr val="FFC000">
              <a:lumMod val="40000"/>
              <a:lumOff val="6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l" defTabSz="457200" rtl="0" eaLnBrk="1" fontAlgn="auto" latinLnBrk="0" hangingPunct="1">
              <a:lnSpc>
                <a:spcPct val="115000"/>
              </a:lnSpc>
              <a:spcBef>
                <a:spcPts val="0"/>
              </a:spcBef>
              <a:spcAft>
                <a:spcPts val="0"/>
              </a:spcAft>
              <a:buClrTx/>
              <a:buSzTx/>
              <a:tabLst/>
              <a:defRPr/>
            </a:pPr>
            <a:r>
              <a:rPr kumimoji="0" lang="en-US" sz="1600" b="0" i="0" u="none" strike="noStrike" kern="0" cap="none" spc="0" normalizeH="0" baseline="0" noProof="0">
                <a:ln>
                  <a:noFill/>
                </a:ln>
                <a:solidFill>
                  <a:sysClr val="windowText" lastClr="000000"/>
                </a:solidFill>
                <a:effectLst/>
                <a:uLnTx/>
                <a:uFillTx/>
                <a:latin typeface="Avenir Next LT Pro" panose="020B0504020202020204" pitchFamily="34" charset="0"/>
                <a:ea typeface="Calibri" panose="020F0502020204030204" pitchFamily="34" charset="0"/>
                <a:cs typeface="Arial" panose="020B0604020202020204" pitchFamily="34" charset="0"/>
              </a:rPr>
              <a:t>If</a:t>
            </a:r>
            <a:r>
              <a:rPr kumimoji="0" lang="en-US" sz="1600" b="0" i="0" u="none" strike="noStrike" kern="1200" cap="none" spc="0" normalizeH="0" baseline="0" noProof="0">
                <a:ln>
                  <a:noFill/>
                </a:ln>
                <a:solidFill>
                  <a:prstClr val="black"/>
                </a:solidFill>
                <a:effectLst/>
                <a:uLnTx/>
                <a:uFillTx/>
                <a:latin typeface="Avenir Next LT Pro" panose="020B0504020202020204" pitchFamily="34" charset="0"/>
              </a:rPr>
              <a:t> enrolment is at licensed capacity, may be used to reduce registration fees by 52.75%.</a:t>
            </a:r>
          </a:p>
          <a:p>
            <a:pPr marL="0" marR="0" lvl="0" indent="0" defTabSz="914400" eaLnBrk="1" fontAlgn="auto" latinLnBrk="0" hangingPunct="1">
              <a:lnSpc>
                <a:spcPct val="90000"/>
              </a:lnSpc>
              <a:spcBef>
                <a:spcPts val="0"/>
              </a:spcBef>
              <a:spcAft>
                <a:spcPts val="0"/>
              </a:spcAft>
              <a:buClrTx/>
              <a:buSzTx/>
              <a:buFontTx/>
              <a:buNone/>
              <a:tabLst/>
              <a:defRPr/>
            </a:pPr>
            <a:endParaRPr kumimoji="0" lang="en-CA"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Arrow: Right 4">
            <a:extLst>
              <a:ext uri="{FF2B5EF4-FFF2-40B4-BE49-F238E27FC236}">
                <a16:creationId xmlns:a16="http://schemas.microsoft.com/office/drawing/2014/main" id="{FDB29D7B-6931-2341-72A7-0EEF97ADE859}"/>
              </a:ext>
            </a:extLst>
          </p:cNvPr>
          <p:cNvSpPr/>
          <p:nvPr/>
        </p:nvSpPr>
        <p:spPr>
          <a:xfrm rot="2094997">
            <a:off x="4148863" y="5467944"/>
            <a:ext cx="1085020" cy="178905"/>
          </a:xfrm>
          <a:prstGeom prst="rightArrow">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rgbClr val="FFC000"/>
              </a:solidFill>
            </a:endParaRPr>
          </a:p>
        </p:txBody>
      </p:sp>
    </p:spTree>
    <p:extLst>
      <p:ext uri="{BB962C8B-B14F-4D97-AF65-F5344CB8AC3E}">
        <p14:creationId xmlns:p14="http://schemas.microsoft.com/office/powerpoint/2010/main" val="176026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4573-F86B-9373-8B48-3C5F5DE3A9E8}"/>
              </a:ext>
            </a:extLst>
          </p:cNvPr>
          <p:cNvSpPr>
            <a:spLocks noGrp="1"/>
          </p:cNvSpPr>
          <p:nvPr>
            <p:ph type="title"/>
          </p:nvPr>
        </p:nvSpPr>
        <p:spPr>
          <a:xfrm>
            <a:off x="891828" y="161587"/>
            <a:ext cx="10690572" cy="737315"/>
          </a:xfrm>
        </p:spPr>
        <p:txBody>
          <a:bodyPr/>
          <a:lstStyle/>
          <a:p>
            <a:r>
              <a:rPr lang="en-US"/>
              <a:t>Transition Operating Grant (T</a:t>
            </a:r>
            <a:r>
              <a:rPr lang="en-CA">
                <a:cs typeface="Calibri"/>
              </a:rPr>
              <a:t>OG) - Overview</a:t>
            </a:r>
            <a:endParaRPr lang="en-CA"/>
          </a:p>
        </p:txBody>
      </p:sp>
      <p:sp>
        <p:nvSpPr>
          <p:cNvPr id="3" name="Content Placeholder 2">
            <a:extLst>
              <a:ext uri="{FF2B5EF4-FFF2-40B4-BE49-F238E27FC236}">
                <a16:creationId xmlns:a16="http://schemas.microsoft.com/office/drawing/2014/main" id="{BDB3FEE3-AEB7-331A-F258-9AC91250CE75}"/>
              </a:ext>
            </a:extLst>
          </p:cNvPr>
          <p:cNvSpPr>
            <a:spLocks noGrp="1"/>
          </p:cNvSpPr>
          <p:nvPr>
            <p:ph idx="1"/>
          </p:nvPr>
        </p:nvSpPr>
        <p:spPr>
          <a:xfrm>
            <a:off x="322882" y="1035426"/>
            <a:ext cx="11546236" cy="5822574"/>
          </a:xfrm>
        </p:spPr>
        <p:txBody>
          <a:bodyPr vert="horz" lIns="91440" tIns="45720" rIns="91440" bIns="45720" rtlCol="0" anchor="t">
            <a:noAutofit/>
          </a:bodyPr>
          <a:lstStyle/>
          <a:p>
            <a:pPr>
              <a:spcBef>
                <a:spcPts val="0"/>
              </a:spcBef>
              <a:defRPr/>
            </a:pPr>
            <a:r>
              <a:rPr kumimoji="0" lang="en-US" sz="2200" b="0" i="0" u="none" strike="noStrike" kern="1200" cap="none" spc="0" normalizeH="0" baseline="0" noProof="0">
                <a:ln>
                  <a:noFill/>
                </a:ln>
                <a:effectLst/>
                <a:uLnTx/>
                <a:uFill>
                  <a:solidFill>
                    <a:srgbClr val="000000"/>
                  </a:solidFill>
                </a:uFill>
                <a:latin typeface="Calibri"/>
                <a:ea typeface="Calibri" panose="020F0502020204030204" pitchFamily="34" charset="0"/>
                <a:cs typeface="Arial"/>
              </a:rPr>
              <a:t>TOG is intended to </a:t>
            </a:r>
            <a:r>
              <a:rPr kumimoji="0" lang="en-US" sz="2200" b="0" i="0" u="none" strike="noStrike" kern="1200" cap="none" spc="0" normalizeH="0" baseline="0" noProof="0">
                <a:ln>
                  <a:noFill/>
                </a:ln>
                <a:effectLst/>
                <a:uLnTx/>
                <a:uFill>
                  <a:solidFill>
                    <a:srgbClr val="000000"/>
                  </a:solidFill>
                </a:uFill>
                <a:latin typeface="Calibri"/>
                <a:ea typeface="+mn-lt"/>
                <a:cs typeface="Calibri"/>
              </a:rPr>
              <a:t>address cost increases that are beyond your control that may impact your ability to participate in CWELCC while remaining viable.</a:t>
            </a:r>
            <a:r>
              <a:rPr lang="en-US" sz="2200">
                <a:uFill>
                  <a:solidFill>
                    <a:srgbClr val="000000"/>
                  </a:solidFill>
                </a:uFill>
                <a:latin typeface="Calibri"/>
                <a:ea typeface="+mn-lt"/>
                <a:cs typeface="Calibri"/>
              </a:rPr>
              <a:t> </a:t>
            </a:r>
            <a:endParaRPr kumimoji="0" lang="en-US" sz="2200" b="0" i="0" u="none" strike="noStrike" kern="1200" cap="none" spc="0" normalizeH="0" baseline="0" noProof="0">
              <a:ln>
                <a:noFill/>
              </a:ln>
              <a:solidFill>
                <a:prstClr val="black"/>
              </a:solidFill>
              <a:effectLst/>
              <a:uLnTx/>
              <a:uFill>
                <a:solidFill>
                  <a:srgbClr val="000000"/>
                </a:solidFill>
              </a:uFill>
              <a:latin typeface="Calibri"/>
              <a:ea typeface="+mn-l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a:p>
            <a:r>
              <a:rPr lang="en-US" sz="2200" b="0" i="0" u="none" strike="noStrike" baseline="0">
                <a:solidFill>
                  <a:srgbClr val="000000"/>
                </a:solidFill>
              </a:rPr>
              <a:t>Child care providers participating in CWELCC will receive the TOG which includes:</a:t>
            </a:r>
            <a:r>
              <a:rPr lang="en-US" sz="2200">
                <a:solidFill>
                  <a:srgbClr val="000000"/>
                </a:solidFill>
              </a:rPr>
              <a:t> </a:t>
            </a:r>
            <a:endParaRPr lang="en-US" sz="2200" b="0" i="0" u="none" strike="noStrike" baseline="0">
              <a:solidFill>
                <a:srgbClr val="000000"/>
              </a:solidFill>
              <a:cs typeface="Calibri"/>
            </a:endParaRPr>
          </a:p>
          <a:p>
            <a:pPr lvl="1" fontAlgn="base">
              <a:buFont typeface="Arial" panose="020B0604020202020204" pitchFamily="34" charset="0"/>
              <a:buChar char="•"/>
            </a:pPr>
            <a:r>
              <a:rPr lang="en-US" sz="2200" b="1" i="0" u="none" strike="noStrike">
                <a:effectLst/>
              </a:rPr>
              <a:t>Part A: Cost Escalation </a:t>
            </a:r>
            <a:r>
              <a:rPr lang="en-US" sz="2200" b="1"/>
              <a:t>Allocation: </a:t>
            </a:r>
            <a:r>
              <a:rPr lang="en-US" sz="2200"/>
              <a:t>to</a:t>
            </a:r>
            <a:r>
              <a:rPr lang="en-US" sz="2200" b="0" i="0" u="none" strike="noStrike">
                <a:effectLst/>
              </a:rPr>
              <a:t> support inflationary increases or </a:t>
            </a:r>
            <a:r>
              <a:rPr kumimoji="0" lang="en-US" sz="2200" b="0" i="0" u="none" strike="noStrike" kern="1200" cap="none" spc="0" normalizeH="0" baseline="0" noProof="0">
                <a:ln>
                  <a:noFill/>
                </a:ln>
                <a:solidFill>
                  <a:srgbClr val="000000"/>
                </a:solidFill>
                <a:effectLst/>
                <a:uLnTx/>
                <a:uFillTx/>
                <a:ea typeface="+mn-ea"/>
                <a:cs typeface="+mn-cs"/>
              </a:rPr>
              <a:t>changes to costs</a:t>
            </a:r>
            <a:r>
              <a:rPr lang="en-US" sz="2200">
                <a:solidFill>
                  <a:srgbClr val="000000"/>
                </a:solidFill>
              </a:rPr>
              <a:t> </a:t>
            </a:r>
            <a:endParaRPr lang="en-US" sz="2200" b="0" i="0" u="none" strike="noStrike">
              <a:effectLst/>
            </a:endParaRPr>
          </a:p>
          <a:p>
            <a:pPr lvl="1" fontAlgn="base">
              <a:buFont typeface="Arial" panose="020B0604020202020204" pitchFamily="34" charset="0"/>
              <a:buChar char="•"/>
            </a:pPr>
            <a:r>
              <a:rPr lang="en-US" sz="2200" b="1" i="0" u="none" strike="noStrike">
                <a:effectLst/>
              </a:rPr>
              <a:t>Part B: Operating Allocation</a:t>
            </a:r>
            <a:r>
              <a:rPr lang="en-US" sz="2200" b="1" i="0">
                <a:effectLst/>
              </a:rPr>
              <a:t>​</a:t>
            </a:r>
            <a:r>
              <a:rPr lang="en-US" sz="2200" b="1">
                <a:solidFill>
                  <a:srgbClr val="000000"/>
                </a:solidFill>
                <a:cs typeface="Calibri"/>
              </a:rPr>
              <a:t>:</a:t>
            </a:r>
            <a:r>
              <a:rPr lang="en-US" sz="2200">
                <a:solidFill>
                  <a:srgbClr val="000000"/>
                </a:solidFill>
                <a:cs typeface="Calibri"/>
              </a:rPr>
              <a:t> </a:t>
            </a:r>
            <a:r>
              <a:rPr kumimoji="0" lang="en-CA" sz="2200" b="0" i="0" u="none" strike="noStrike" kern="1200" cap="none" spc="0" normalizeH="0" baseline="0" noProof="0">
                <a:ln>
                  <a:noFill/>
                </a:ln>
                <a:solidFill>
                  <a:srgbClr val="000000"/>
                </a:solidFill>
                <a:effectLst/>
                <a:uLnTx/>
                <a:uFillTx/>
                <a:ea typeface="+mn-ea"/>
                <a:cs typeface="Arial"/>
              </a:rPr>
              <a:t>to support administration, special purpose expenses and additional operating costs</a:t>
            </a:r>
            <a:endParaRPr lang="en-CA" sz="2200" b="0" i="0" u="none" strike="noStrike" kern="1200" cap="none" spc="0" normalizeH="0" baseline="0" noProof="0">
              <a:ln>
                <a:noFill/>
              </a:ln>
              <a:solidFill>
                <a:srgbClr val="000000"/>
              </a:solidFill>
              <a:effectLst/>
              <a:uLnTx/>
              <a:uFillTx/>
              <a:cs typeface="Arial"/>
            </a:endParaRPr>
          </a:p>
          <a:p>
            <a:pPr algn="l" rtl="0" fontAlgn="base"/>
            <a:endParaRPr lang="en-US" sz="1600" b="0" i="0" u="none" strike="noStrike">
              <a:effectLst/>
            </a:endParaRPr>
          </a:p>
          <a:p>
            <a:pPr>
              <a:spcBef>
                <a:spcPts val="0"/>
              </a:spcBef>
              <a:defRPr/>
            </a:pPr>
            <a:r>
              <a:rPr lang="en-US" sz="2200">
                <a:ea typeface="+mn-lt"/>
                <a:cs typeface="Calibri"/>
              </a:rPr>
              <a:t>Your TOG payments will begin the first week of March. The first payment will include January/February/March amounts.</a:t>
            </a:r>
          </a:p>
          <a:p>
            <a:pPr>
              <a:spcBef>
                <a:spcPts val="0"/>
              </a:spcBef>
              <a:defRPr/>
            </a:pPr>
            <a:endParaRPr lang="en-US" sz="1600">
              <a:ea typeface="+mn-lt"/>
              <a:cs typeface="Calibri"/>
            </a:endParaRPr>
          </a:p>
          <a:p>
            <a:pPr>
              <a:spcBef>
                <a:spcPts val="0"/>
              </a:spcBef>
              <a:defRPr/>
            </a:pPr>
            <a:r>
              <a:rPr lang="en-US" sz="2200">
                <a:ea typeface="+mn-lt"/>
                <a:cs typeface="Calibri"/>
              </a:rPr>
              <a:t>We will share a </a:t>
            </a:r>
            <a:r>
              <a:rPr lang="en-US" sz="2200" b="1">
                <a:ea typeface="+mn-lt"/>
                <a:cs typeface="Calibri"/>
              </a:rPr>
              <a:t>Planning Tool</a:t>
            </a:r>
            <a:r>
              <a:rPr lang="en-US" sz="2200">
                <a:ea typeface="+mn-lt"/>
                <a:cs typeface="Calibri"/>
              </a:rPr>
              <a:t> to support you with the TOG.</a:t>
            </a:r>
          </a:p>
          <a:p>
            <a:pPr>
              <a:spcBef>
                <a:spcPts val="0"/>
              </a:spcBef>
              <a:defRPr/>
            </a:pPr>
            <a:endParaRPr lang="en-US" sz="1600">
              <a:ea typeface="+mn-lt"/>
              <a:cs typeface="Calibri"/>
            </a:endParaRPr>
          </a:p>
          <a:p>
            <a:pPr fontAlgn="base"/>
            <a:r>
              <a:rPr lang="en-US" sz="2200" b="0" i="0" u="none" strike="noStrike">
                <a:effectLst/>
              </a:rPr>
              <a:t>A separate process for providers requiring additional TOG funding will be released later this year.</a:t>
            </a:r>
            <a:r>
              <a:rPr lang="en-US" sz="2200"/>
              <a:t> </a:t>
            </a:r>
            <a:endParaRPr lang="en-US" sz="2200" b="0" i="0" u="none" strike="noStrike">
              <a:effectLst/>
              <a:cs typeface="Calibri"/>
            </a:endParaRPr>
          </a:p>
          <a:p>
            <a:pPr lvl="1" fontAlgn="base">
              <a:buFont typeface="Arial" panose="020B0604020202020204" pitchFamily="34" charset="0"/>
              <a:buChar char="•"/>
            </a:pPr>
            <a:r>
              <a:rPr lang="en-US" sz="2200">
                <a:cs typeface="Calibri"/>
              </a:rPr>
              <a:t>You will need to submit information on why additional funding is required and for the Region to determine reasonability of funding request as part of this process.</a:t>
            </a:r>
          </a:p>
          <a:p>
            <a:pPr marL="0" indent="0">
              <a:spcBef>
                <a:spcPts val="0"/>
              </a:spcBef>
              <a:buNone/>
              <a:defRPr/>
            </a:pPr>
            <a:endParaRPr lang="en-CA" sz="2000">
              <a:ea typeface="+mn-lt"/>
              <a:cs typeface="+mn-lt"/>
            </a:endParaRPr>
          </a:p>
        </p:txBody>
      </p:sp>
      <p:sp>
        <p:nvSpPr>
          <p:cNvPr id="4" name="Slide Number Placeholder 3">
            <a:extLst>
              <a:ext uri="{FF2B5EF4-FFF2-40B4-BE49-F238E27FC236}">
                <a16:creationId xmlns:a16="http://schemas.microsoft.com/office/drawing/2014/main" id="{2D28227F-892E-394D-6762-5ABCC765F1B0}"/>
              </a:ext>
            </a:extLst>
          </p:cNvPr>
          <p:cNvSpPr>
            <a:spLocks noGrp="1"/>
          </p:cNvSpPr>
          <p:nvPr>
            <p:ph type="sldNum" sz="quarter" idx="12"/>
          </p:nvPr>
        </p:nvSpPr>
        <p:spPr/>
        <p:txBody>
          <a:bodyPr/>
          <a:lstStyle/>
          <a:p>
            <a:fld id="{EFF58B09-5FED-EE4D-AEDA-FB5EBA0FA7C2}" type="slidenum">
              <a:rPr lang="en-US" smtClean="0"/>
              <a:t>6</a:t>
            </a:fld>
            <a:endParaRPr lang="en-US"/>
          </a:p>
        </p:txBody>
      </p:sp>
    </p:spTree>
    <p:extLst>
      <p:ext uri="{BB962C8B-B14F-4D97-AF65-F5344CB8AC3E}">
        <p14:creationId xmlns:p14="http://schemas.microsoft.com/office/powerpoint/2010/main" val="113435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4573-F86B-9373-8B48-3C5F5DE3A9E8}"/>
              </a:ext>
            </a:extLst>
          </p:cNvPr>
          <p:cNvSpPr>
            <a:spLocks noGrp="1"/>
          </p:cNvSpPr>
          <p:nvPr>
            <p:ph type="title"/>
          </p:nvPr>
        </p:nvSpPr>
        <p:spPr>
          <a:xfrm>
            <a:off x="229891" y="273387"/>
            <a:ext cx="11732217" cy="737315"/>
          </a:xfrm>
        </p:spPr>
        <p:txBody>
          <a:bodyPr>
            <a:normAutofit fontScale="90000"/>
          </a:bodyPr>
          <a:lstStyle/>
          <a:p>
            <a:pPr algn="ctr"/>
            <a:r>
              <a:rPr lang="en-US"/>
              <a:t>Transition Operating Grant (</a:t>
            </a:r>
            <a:r>
              <a:rPr lang="en-CA"/>
              <a:t>TOG) – </a:t>
            </a:r>
            <a:br>
              <a:rPr lang="en-CA"/>
            </a:br>
            <a:r>
              <a:rPr lang="en-CA"/>
              <a:t>Allocations for Centre-Based Providers</a:t>
            </a:r>
          </a:p>
        </p:txBody>
      </p:sp>
      <p:sp>
        <p:nvSpPr>
          <p:cNvPr id="4" name="Slide Number Placeholder 3">
            <a:extLst>
              <a:ext uri="{FF2B5EF4-FFF2-40B4-BE49-F238E27FC236}">
                <a16:creationId xmlns:a16="http://schemas.microsoft.com/office/drawing/2014/main" id="{2D28227F-892E-394D-6762-5ABCC765F1B0}"/>
              </a:ext>
            </a:extLst>
          </p:cNvPr>
          <p:cNvSpPr>
            <a:spLocks noGrp="1"/>
          </p:cNvSpPr>
          <p:nvPr>
            <p:ph type="sldNum" sz="quarter" idx="12"/>
          </p:nvPr>
        </p:nvSpPr>
        <p:spPr/>
        <p:txBody>
          <a:bodyPr/>
          <a:lstStyle/>
          <a:p>
            <a:fld id="{EFF58B09-5FED-EE4D-AEDA-FB5EBA0FA7C2}" type="slidenum">
              <a:rPr lang="en-US" smtClean="0"/>
              <a:t>7</a:t>
            </a:fld>
            <a:endParaRPr lang="en-US"/>
          </a:p>
        </p:txBody>
      </p:sp>
      <p:graphicFrame>
        <p:nvGraphicFramePr>
          <p:cNvPr id="5" name="Table 5">
            <a:extLst>
              <a:ext uri="{FF2B5EF4-FFF2-40B4-BE49-F238E27FC236}">
                <a16:creationId xmlns:a16="http://schemas.microsoft.com/office/drawing/2014/main" id="{F2853248-EBFA-C7BC-0217-2655C997652B}"/>
              </a:ext>
            </a:extLst>
          </p:cNvPr>
          <p:cNvGraphicFramePr>
            <a:graphicFrameLocks noGrp="1"/>
          </p:cNvGraphicFramePr>
          <p:nvPr>
            <p:extLst>
              <p:ext uri="{D42A27DB-BD31-4B8C-83A1-F6EECF244321}">
                <p14:modId xmlns:p14="http://schemas.microsoft.com/office/powerpoint/2010/main" val="1967945299"/>
              </p:ext>
            </p:extLst>
          </p:nvPr>
        </p:nvGraphicFramePr>
        <p:xfrm>
          <a:off x="229891" y="1353210"/>
          <a:ext cx="11732217" cy="5185703"/>
        </p:xfrm>
        <a:graphic>
          <a:graphicData uri="http://schemas.openxmlformats.org/drawingml/2006/table">
            <a:tbl>
              <a:tblPr firstRow="1" bandRow="1">
                <a:tableStyleId>{5C22544A-7EE6-4342-B048-85BDC9FD1C3A}</a:tableStyleId>
              </a:tblPr>
              <a:tblGrid>
                <a:gridCol w="2305919">
                  <a:extLst>
                    <a:ext uri="{9D8B030D-6E8A-4147-A177-3AD203B41FA5}">
                      <a16:colId xmlns:a16="http://schemas.microsoft.com/office/drawing/2014/main" val="3263885802"/>
                    </a:ext>
                  </a:extLst>
                </a:gridCol>
                <a:gridCol w="5375738">
                  <a:extLst>
                    <a:ext uri="{9D8B030D-6E8A-4147-A177-3AD203B41FA5}">
                      <a16:colId xmlns:a16="http://schemas.microsoft.com/office/drawing/2014/main" val="1520203120"/>
                    </a:ext>
                  </a:extLst>
                </a:gridCol>
                <a:gridCol w="4050560">
                  <a:extLst>
                    <a:ext uri="{9D8B030D-6E8A-4147-A177-3AD203B41FA5}">
                      <a16:colId xmlns:a16="http://schemas.microsoft.com/office/drawing/2014/main" val="1829320651"/>
                    </a:ext>
                  </a:extLst>
                </a:gridCol>
              </a:tblGrid>
              <a:tr h="1185558">
                <a:tc>
                  <a:txBody>
                    <a:bodyPr/>
                    <a:lstStyle/>
                    <a:p>
                      <a:pPr algn="ctr"/>
                      <a:endParaRPr lang="en-CA" sz="2400"/>
                    </a:p>
                  </a:txBody>
                  <a:tcPr/>
                </a:tc>
                <a:tc>
                  <a:txBody>
                    <a:bodyPr/>
                    <a:lstStyle/>
                    <a:p>
                      <a:pPr algn="ctr"/>
                      <a:r>
                        <a:rPr lang="en-US" sz="2400"/>
                        <a:t>You have a CWELCC, Fee Subsidy, and Wage Enhancement Contract </a:t>
                      </a:r>
                      <a:endParaRPr lang="en-CA" sz="2400"/>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a:t>You have a CWELCC and Wage Enhancement Contract </a:t>
                      </a:r>
                      <a:endParaRPr lang="en-CA" sz="2400"/>
                    </a:p>
                  </a:txBody>
                  <a:tcPr/>
                </a:tc>
                <a:extLst>
                  <a:ext uri="{0D108BD9-81ED-4DB2-BD59-A6C34878D82A}">
                    <a16:rowId xmlns:a16="http://schemas.microsoft.com/office/drawing/2014/main" val="187443043"/>
                  </a:ext>
                </a:extLst>
              </a:tr>
              <a:tr h="1625059">
                <a:tc>
                  <a:txBody>
                    <a:bodyPr/>
                    <a:lstStyle/>
                    <a:p>
                      <a:r>
                        <a:rPr lang="en-US" sz="2400" b="1" i="0" u="none" strike="noStrike">
                          <a:effectLst/>
                        </a:rPr>
                        <a:t>Part A: </a:t>
                      </a:r>
                    </a:p>
                    <a:p>
                      <a:r>
                        <a:rPr lang="en-US" sz="2400" b="1" i="0" u="none" strike="noStrike">
                          <a:effectLst/>
                        </a:rPr>
                        <a:t>Cost Escalation </a:t>
                      </a:r>
                      <a:r>
                        <a:rPr lang="en-US" sz="2400" b="1"/>
                        <a:t>Allocation</a:t>
                      </a:r>
                    </a:p>
                    <a:p>
                      <a:endParaRPr lang="en-US" sz="2400" b="1"/>
                    </a:p>
                  </a:txBody>
                  <a:tcPr/>
                </a:tc>
                <a:tc>
                  <a:txBody>
                    <a:bodyPr/>
                    <a:lstStyle/>
                    <a:p>
                      <a:pPr marL="285750" indent="-285750">
                        <a:buFont typeface="Arial" panose="020B0604020202020204" pitchFamily="34" charset="0"/>
                        <a:buChar char="•"/>
                      </a:pPr>
                      <a:r>
                        <a:rPr lang="en-US" sz="2400"/>
                        <a:t>2.75% Inflation on Base Fees</a:t>
                      </a:r>
                    </a:p>
                    <a:p>
                      <a:pPr marL="285750" indent="-285750">
                        <a:buFont typeface="Arial" panose="020B0604020202020204" pitchFamily="34" charset="0"/>
                        <a:buChar char="•"/>
                      </a:pPr>
                      <a:r>
                        <a:rPr lang="en-US" sz="2400"/>
                        <a:t>2.75% Inflation on General Operating Allocation for c</a:t>
                      </a:r>
                      <a:r>
                        <a:rPr lang="en-US" sz="2400">
                          <a:solidFill>
                            <a:schemeClr val="tx1"/>
                          </a:solidFill>
                        </a:rPr>
                        <a:t>entre-based </a:t>
                      </a:r>
                      <a:r>
                        <a:rPr lang="en-US" sz="2400"/>
                        <a:t>providers who received GOF in 2022</a:t>
                      </a:r>
                      <a:endParaRPr lang="en-CA" sz="2400"/>
                    </a:p>
                  </a:txBody>
                  <a:tcPr/>
                </a:tc>
                <a:tc>
                  <a:txBody>
                    <a:bodyPr/>
                    <a:lstStyle/>
                    <a:p>
                      <a:pPr marL="285750" indent="-285750">
                        <a:buFont typeface="Arial" panose="020B0604020202020204" pitchFamily="34" charset="0"/>
                        <a:buChar char="•"/>
                      </a:pPr>
                      <a:r>
                        <a:rPr lang="en-US" sz="2400"/>
                        <a:t>2.75% Inflation on Base Fees</a:t>
                      </a:r>
                    </a:p>
                    <a:p>
                      <a:endParaRPr lang="en-CA" sz="2400"/>
                    </a:p>
                  </a:txBody>
                  <a:tcPr/>
                </a:tc>
                <a:extLst>
                  <a:ext uri="{0D108BD9-81ED-4DB2-BD59-A6C34878D82A}">
                    <a16:rowId xmlns:a16="http://schemas.microsoft.com/office/drawing/2014/main" val="4052764452"/>
                  </a:ext>
                </a:extLst>
              </a:tr>
              <a:tr h="237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a:effectLst/>
                        </a:rPr>
                        <a:t>Part B: Operating Allocation</a:t>
                      </a:r>
                      <a:endParaRPr lang="en-CA" sz="2400"/>
                    </a:p>
                    <a:p>
                      <a:endParaRPr lang="en-CA" sz="2400"/>
                    </a:p>
                  </a:txBody>
                  <a:tcPr/>
                </a:tc>
                <a:tc>
                  <a:txBody>
                    <a:bodyPr/>
                    <a:lstStyle/>
                    <a:p>
                      <a:pPr marL="285750" indent="-285750">
                        <a:buFont typeface="Arial" panose="020B0604020202020204" pitchFamily="34" charset="0"/>
                        <a:buChar char="•"/>
                      </a:pPr>
                      <a:r>
                        <a:rPr lang="en-US" sz="2400"/>
                        <a:t>Administration for GOF, WEG, WIF</a:t>
                      </a:r>
                    </a:p>
                    <a:p>
                      <a:pPr marL="285750" indent="-285750">
                        <a:buFont typeface="Arial" panose="020B0604020202020204" pitchFamily="34" charset="0"/>
                        <a:buChar char="•"/>
                      </a:pPr>
                      <a:r>
                        <a:rPr lang="en-US" sz="2400"/>
                        <a:t>Special Purpose Allocation (repairs and maintenance, play-based toys and equipment, transformation) </a:t>
                      </a:r>
                    </a:p>
                    <a:p>
                      <a:pPr marL="285750" indent="-285750">
                        <a:buFont typeface="Arial" panose="020B0604020202020204" pitchFamily="34" charset="0"/>
                        <a:buChar char="•"/>
                      </a:pPr>
                      <a:r>
                        <a:rPr lang="en-US" sz="2400"/>
                        <a:t>Additional changing costs to implement CWELCC and remain viable</a:t>
                      </a:r>
                      <a:endParaRPr lang="en-CA" sz="240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Administration for WEG</a:t>
                      </a:r>
                      <a:endParaRPr lang="en-US" sz="2400" strike="sngStrike" baseline="0">
                        <a:solidFill>
                          <a:srgbClr val="FF000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Additional changing costs to implement CWELCC and remain viable</a:t>
                      </a:r>
                      <a:endParaRPr lang="en-CA" sz="2400"/>
                    </a:p>
                    <a:p>
                      <a:endParaRPr lang="en-CA" sz="2400"/>
                    </a:p>
                  </a:txBody>
                  <a:tcPr/>
                </a:tc>
                <a:extLst>
                  <a:ext uri="{0D108BD9-81ED-4DB2-BD59-A6C34878D82A}">
                    <a16:rowId xmlns:a16="http://schemas.microsoft.com/office/drawing/2014/main" val="2835499366"/>
                  </a:ext>
                </a:extLst>
              </a:tr>
            </a:tbl>
          </a:graphicData>
        </a:graphic>
      </p:graphicFrame>
    </p:spTree>
    <p:extLst>
      <p:ext uri="{BB962C8B-B14F-4D97-AF65-F5344CB8AC3E}">
        <p14:creationId xmlns:p14="http://schemas.microsoft.com/office/powerpoint/2010/main" val="216335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4573-F86B-9373-8B48-3C5F5DE3A9E8}"/>
              </a:ext>
            </a:extLst>
          </p:cNvPr>
          <p:cNvSpPr>
            <a:spLocks noGrp="1"/>
          </p:cNvSpPr>
          <p:nvPr>
            <p:ph type="title"/>
          </p:nvPr>
        </p:nvSpPr>
        <p:spPr>
          <a:xfrm>
            <a:off x="74246" y="237760"/>
            <a:ext cx="11732217" cy="875932"/>
          </a:xfrm>
        </p:spPr>
        <p:txBody>
          <a:bodyPr>
            <a:normAutofit fontScale="90000"/>
          </a:bodyPr>
          <a:lstStyle/>
          <a:p>
            <a:pPr algn="ctr"/>
            <a:br>
              <a:rPr lang="en-US"/>
            </a:br>
            <a:r>
              <a:rPr lang="en-US"/>
              <a:t>Transition Operating Grant (</a:t>
            </a:r>
            <a:r>
              <a:rPr lang="en-CA">
                <a:cs typeface="Calibri"/>
              </a:rPr>
              <a:t>TOG) – </a:t>
            </a:r>
            <a:br>
              <a:rPr lang="en-CA">
                <a:cs typeface="Calibri"/>
              </a:rPr>
            </a:br>
            <a:r>
              <a:rPr lang="en-CA">
                <a:solidFill>
                  <a:srgbClr val="0070C0"/>
                </a:solidFill>
                <a:cs typeface="Calibri"/>
              </a:rPr>
              <a:t>Allocations for </a:t>
            </a:r>
            <a:r>
              <a:rPr lang="en-CA">
                <a:solidFill>
                  <a:srgbClr val="0070C0"/>
                </a:solidFill>
              </a:rPr>
              <a:t>LHCC Agencies</a:t>
            </a:r>
            <a:br>
              <a:rPr lang="en-CA">
                <a:solidFill>
                  <a:srgbClr val="0070C0"/>
                </a:solidFill>
                <a:highlight>
                  <a:srgbClr val="FFFF00"/>
                </a:highlight>
                <a:cs typeface="Calibri"/>
              </a:rPr>
            </a:br>
            <a:endParaRPr lang="en-CA">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2D28227F-892E-394D-6762-5ABCC765F1B0}"/>
              </a:ext>
            </a:extLst>
          </p:cNvPr>
          <p:cNvSpPr>
            <a:spLocks noGrp="1"/>
          </p:cNvSpPr>
          <p:nvPr>
            <p:ph type="sldNum" sz="quarter" idx="12"/>
          </p:nvPr>
        </p:nvSpPr>
        <p:spPr/>
        <p:txBody>
          <a:bodyPr/>
          <a:lstStyle/>
          <a:p>
            <a:fld id="{EFF58B09-5FED-EE4D-AEDA-FB5EBA0FA7C2}" type="slidenum">
              <a:rPr lang="en-US" smtClean="0"/>
              <a:t>8</a:t>
            </a:fld>
            <a:endParaRPr lang="en-US"/>
          </a:p>
        </p:txBody>
      </p:sp>
      <p:graphicFrame>
        <p:nvGraphicFramePr>
          <p:cNvPr id="5" name="Table 5">
            <a:extLst>
              <a:ext uri="{FF2B5EF4-FFF2-40B4-BE49-F238E27FC236}">
                <a16:creationId xmlns:a16="http://schemas.microsoft.com/office/drawing/2014/main" id="{F2853248-EBFA-C7BC-0217-2655C997652B}"/>
              </a:ext>
            </a:extLst>
          </p:cNvPr>
          <p:cNvGraphicFramePr>
            <a:graphicFrameLocks noGrp="1"/>
          </p:cNvGraphicFramePr>
          <p:nvPr>
            <p:extLst>
              <p:ext uri="{D42A27DB-BD31-4B8C-83A1-F6EECF244321}">
                <p14:modId xmlns:p14="http://schemas.microsoft.com/office/powerpoint/2010/main" val="4180722256"/>
              </p:ext>
            </p:extLst>
          </p:nvPr>
        </p:nvGraphicFramePr>
        <p:xfrm>
          <a:off x="229891" y="1529979"/>
          <a:ext cx="11732217" cy="5118286"/>
        </p:xfrm>
        <a:graphic>
          <a:graphicData uri="http://schemas.openxmlformats.org/drawingml/2006/table">
            <a:tbl>
              <a:tblPr firstRow="1" bandRow="1">
                <a:tableStyleId>{5C22544A-7EE6-4342-B048-85BDC9FD1C3A}</a:tableStyleId>
              </a:tblPr>
              <a:tblGrid>
                <a:gridCol w="2004262">
                  <a:extLst>
                    <a:ext uri="{9D8B030D-6E8A-4147-A177-3AD203B41FA5}">
                      <a16:colId xmlns:a16="http://schemas.microsoft.com/office/drawing/2014/main" val="3263885802"/>
                    </a:ext>
                  </a:extLst>
                </a:gridCol>
                <a:gridCol w="5854045">
                  <a:extLst>
                    <a:ext uri="{9D8B030D-6E8A-4147-A177-3AD203B41FA5}">
                      <a16:colId xmlns:a16="http://schemas.microsoft.com/office/drawing/2014/main" val="1520203120"/>
                    </a:ext>
                  </a:extLst>
                </a:gridCol>
                <a:gridCol w="3873910">
                  <a:extLst>
                    <a:ext uri="{9D8B030D-6E8A-4147-A177-3AD203B41FA5}">
                      <a16:colId xmlns:a16="http://schemas.microsoft.com/office/drawing/2014/main" val="1829320651"/>
                    </a:ext>
                  </a:extLst>
                </a:gridCol>
              </a:tblGrid>
              <a:tr h="699137">
                <a:tc>
                  <a:txBody>
                    <a:bodyPr/>
                    <a:lstStyle/>
                    <a:p>
                      <a:pPr algn="ctr"/>
                      <a:endParaRPr lang="en-CA" sz="2400"/>
                    </a:p>
                  </a:txBody>
                  <a:tcPr/>
                </a:tc>
                <a:tc>
                  <a:txBody>
                    <a:bodyPr/>
                    <a:lstStyle/>
                    <a:p>
                      <a:pPr algn="ctr"/>
                      <a:r>
                        <a:rPr lang="en-US" sz="2400"/>
                        <a:t>You have a CWELCC, Fee Subsidy, and </a:t>
                      </a:r>
                    </a:p>
                    <a:p>
                      <a:pPr algn="ctr"/>
                      <a:r>
                        <a:rPr lang="en-US" sz="2400"/>
                        <a:t>Wage Enhancement Contract </a:t>
                      </a:r>
                      <a:endParaRPr lang="en-CA" sz="24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t>You have a CWELCC, Wage Enhancement Contract </a:t>
                      </a:r>
                      <a:endParaRPr lang="en-CA" sz="2400"/>
                    </a:p>
                  </a:txBody>
                  <a:tcPr/>
                </a:tc>
                <a:extLst>
                  <a:ext uri="{0D108BD9-81ED-4DB2-BD59-A6C34878D82A}">
                    <a16:rowId xmlns:a16="http://schemas.microsoft.com/office/drawing/2014/main" val="187443043"/>
                  </a:ext>
                </a:extLst>
              </a:tr>
              <a:tr h="1625059">
                <a:tc>
                  <a:txBody>
                    <a:bodyPr/>
                    <a:lstStyle/>
                    <a:p>
                      <a:r>
                        <a:rPr lang="en-US" sz="2400" b="1" i="0" u="none" strike="noStrike">
                          <a:effectLst/>
                        </a:rPr>
                        <a:t>Part A:  </a:t>
                      </a:r>
                    </a:p>
                    <a:p>
                      <a:r>
                        <a:rPr lang="en-US" sz="2400" b="1" i="0" u="none" strike="noStrike">
                          <a:effectLst/>
                        </a:rPr>
                        <a:t>Cost Escalation </a:t>
                      </a:r>
                      <a:r>
                        <a:rPr lang="en-US" sz="2400" b="1"/>
                        <a:t>Allocation</a:t>
                      </a:r>
                    </a:p>
                    <a:p>
                      <a:endParaRPr lang="en-US" sz="2400" b="1"/>
                    </a:p>
                  </a:txBody>
                  <a:tcPr/>
                </a:tc>
                <a:tc>
                  <a:txBody>
                    <a:bodyPr/>
                    <a:lstStyle/>
                    <a:p>
                      <a:pPr marL="285750" indent="-285750">
                        <a:buFont typeface="Arial" panose="020B0604020202020204" pitchFamily="34" charset="0"/>
                        <a:buChar char="•"/>
                      </a:pPr>
                      <a:r>
                        <a:rPr lang="en-US" sz="2400"/>
                        <a:t>2.75% Inflation on Base Fees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chemeClr val="tx1"/>
                          </a:solidFill>
                        </a:rPr>
                        <a:t>2.75% Inflation on GOF SWB and Payment to Provider components who received </a:t>
                      </a:r>
                      <a:r>
                        <a:rPr kumimoji="0" lang="en-US" sz="2400" b="0" i="0" u="none" strike="noStrike" kern="1200" cap="none" spc="0" normalizeH="0" baseline="0" noProof="0">
                          <a:ln>
                            <a:noFill/>
                          </a:ln>
                          <a:solidFill>
                            <a:schemeClr val="tx1"/>
                          </a:solidFill>
                          <a:effectLst/>
                          <a:uLnTx/>
                          <a:uFillTx/>
                          <a:latin typeface="+mn-lt"/>
                          <a:ea typeface="+mn-ea"/>
                          <a:cs typeface="+mn-cs"/>
                        </a:rPr>
                        <a:t>Base Funding </a:t>
                      </a:r>
                      <a:r>
                        <a:rPr lang="en-US" sz="2400">
                          <a:solidFill>
                            <a:schemeClr val="tx1"/>
                          </a:solidFill>
                        </a:rPr>
                        <a:t>in 2022</a:t>
                      </a:r>
                      <a:endParaRPr lang="en-CA" sz="2400">
                        <a:solidFill>
                          <a:schemeClr val="tx1"/>
                        </a:solidFill>
                      </a:endParaRPr>
                    </a:p>
                  </a:txBody>
                  <a:tcPr/>
                </a:tc>
                <a:tc>
                  <a:txBody>
                    <a:bodyPr/>
                    <a:lstStyle/>
                    <a:p>
                      <a:pPr marL="285750" indent="-285750">
                        <a:buFont typeface="Arial" panose="020B0604020202020204" pitchFamily="34" charset="0"/>
                        <a:buChar char="•"/>
                      </a:pPr>
                      <a:r>
                        <a:rPr lang="en-US" sz="2400"/>
                        <a:t>2.75% Inflation on Base Fees</a:t>
                      </a:r>
                    </a:p>
                    <a:p>
                      <a:endParaRPr lang="en-CA" sz="2400"/>
                    </a:p>
                  </a:txBody>
                  <a:tcPr/>
                </a:tc>
                <a:extLst>
                  <a:ext uri="{0D108BD9-81ED-4DB2-BD59-A6C34878D82A}">
                    <a16:rowId xmlns:a16="http://schemas.microsoft.com/office/drawing/2014/main" val="4052764452"/>
                  </a:ext>
                </a:extLst>
              </a:tr>
              <a:tr h="237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u="none" strike="noStrike">
                          <a:effectLst/>
                        </a:rPr>
                        <a:t>Part B: Operating Allocation</a:t>
                      </a:r>
                      <a:endParaRPr lang="en-CA" sz="2400"/>
                    </a:p>
                    <a:p>
                      <a:endParaRPr lang="en-CA" sz="2400"/>
                    </a:p>
                  </a:txBody>
                  <a:tcPr/>
                </a:tc>
                <a:tc>
                  <a:txBody>
                    <a:bodyPr/>
                    <a:lstStyle/>
                    <a:p>
                      <a:pPr marL="285750" indent="-285750">
                        <a:buFont typeface="Arial" panose="020B0604020202020204" pitchFamily="34" charset="0"/>
                        <a:buChar char="•"/>
                      </a:pPr>
                      <a:r>
                        <a:rPr lang="en-US" sz="2400"/>
                        <a:t>Administration for </a:t>
                      </a:r>
                      <a:r>
                        <a:rPr lang="en-US" sz="2400">
                          <a:solidFill>
                            <a:schemeClr val="tx1"/>
                          </a:solidFill>
                        </a:rPr>
                        <a:t>Base Funding</a:t>
                      </a:r>
                      <a:r>
                        <a:rPr lang="en-US" sz="2400"/>
                        <a:t>, WEG, WIF</a:t>
                      </a:r>
                    </a:p>
                    <a:p>
                      <a:pPr marL="285750" indent="-285750">
                        <a:buFont typeface="Arial" panose="020B0604020202020204" pitchFamily="34" charset="0"/>
                        <a:buChar char="•"/>
                      </a:pPr>
                      <a:r>
                        <a:rPr lang="en-US" sz="2400"/>
                        <a:t>Additional changing costs to implement CWELCC and remain viable</a:t>
                      </a:r>
                      <a:endParaRPr lang="en-CA" sz="240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Administration for WEG</a:t>
                      </a:r>
                      <a:endParaRPr lang="en-US" sz="2400">
                        <a:solidFill>
                          <a:srgbClr val="FF0000"/>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Additional changing costs to implement CWELCC and remain viable</a:t>
                      </a:r>
                      <a:endParaRPr lang="en-CA" sz="2400"/>
                    </a:p>
                    <a:p>
                      <a:endParaRPr lang="en-CA" sz="2400"/>
                    </a:p>
                  </a:txBody>
                  <a:tcPr/>
                </a:tc>
                <a:extLst>
                  <a:ext uri="{0D108BD9-81ED-4DB2-BD59-A6C34878D82A}">
                    <a16:rowId xmlns:a16="http://schemas.microsoft.com/office/drawing/2014/main" val="2835499366"/>
                  </a:ext>
                </a:extLst>
              </a:tr>
            </a:tbl>
          </a:graphicData>
        </a:graphic>
      </p:graphicFrame>
    </p:spTree>
    <p:extLst>
      <p:ext uri="{BB962C8B-B14F-4D97-AF65-F5344CB8AC3E}">
        <p14:creationId xmlns:p14="http://schemas.microsoft.com/office/powerpoint/2010/main" val="27241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1D6B-666D-6325-6834-4A373A9D1E7E}"/>
              </a:ext>
            </a:extLst>
          </p:cNvPr>
          <p:cNvSpPr>
            <a:spLocks noGrp="1"/>
          </p:cNvSpPr>
          <p:nvPr>
            <p:ph type="title"/>
          </p:nvPr>
        </p:nvSpPr>
        <p:spPr>
          <a:xfrm>
            <a:off x="489046" y="53350"/>
            <a:ext cx="10690572" cy="778938"/>
          </a:xfrm>
        </p:spPr>
        <p:txBody>
          <a:bodyPr/>
          <a:lstStyle/>
          <a:p>
            <a:r>
              <a:rPr kumimoji="0" lang="en-US" sz="3600" b="1" i="0" u="none" strike="noStrike" kern="1200" cap="none" spc="0" normalizeH="0" baseline="0" noProof="0">
                <a:ln>
                  <a:noFill/>
                </a:ln>
                <a:solidFill>
                  <a:srgbClr val="0066B3"/>
                </a:solidFill>
                <a:effectLst/>
                <a:uLnTx/>
                <a:uFillTx/>
                <a:latin typeface="Calibri"/>
                <a:ea typeface="+mj-ea"/>
                <a:cs typeface="+mj-cs"/>
              </a:rPr>
              <a:t>TOG – Part B: Eligible and Ineligible Expenses</a:t>
            </a:r>
            <a:endParaRPr lang="en-CA"/>
          </a:p>
        </p:txBody>
      </p:sp>
      <p:sp>
        <p:nvSpPr>
          <p:cNvPr id="3" name="Text Placeholder 2">
            <a:extLst>
              <a:ext uri="{FF2B5EF4-FFF2-40B4-BE49-F238E27FC236}">
                <a16:creationId xmlns:a16="http://schemas.microsoft.com/office/drawing/2014/main" id="{EE20E16A-82A1-BAC2-DA98-E6B2B1A55038}"/>
              </a:ext>
            </a:extLst>
          </p:cNvPr>
          <p:cNvSpPr>
            <a:spLocks noGrp="1"/>
          </p:cNvSpPr>
          <p:nvPr>
            <p:ph type="body" idx="1"/>
          </p:nvPr>
        </p:nvSpPr>
        <p:spPr>
          <a:xfrm>
            <a:off x="489047" y="916566"/>
            <a:ext cx="5104689" cy="481536"/>
          </a:xfrm>
        </p:spPr>
        <p:txBody>
          <a:bodyPr/>
          <a:lstStyle/>
          <a:p>
            <a:r>
              <a:rPr lang="en-US"/>
              <a:t>Eligible Expenses</a:t>
            </a:r>
            <a:endParaRPr lang="en-CA"/>
          </a:p>
        </p:txBody>
      </p:sp>
      <p:sp>
        <p:nvSpPr>
          <p:cNvPr id="4" name="Content Placeholder 3">
            <a:extLst>
              <a:ext uri="{FF2B5EF4-FFF2-40B4-BE49-F238E27FC236}">
                <a16:creationId xmlns:a16="http://schemas.microsoft.com/office/drawing/2014/main" id="{81B6DE79-8154-ACCC-9F49-08DA2018D933}"/>
              </a:ext>
            </a:extLst>
          </p:cNvPr>
          <p:cNvSpPr>
            <a:spLocks noGrp="1"/>
          </p:cNvSpPr>
          <p:nvPr>
            <p:ph sz="half" idx="2"/>
          </p:nvPr>
        </p:nvSpPr>
        <p:spPr>
          <a:xfrm>
            <a:off x="489047" y="1398102"/>
            <a:ext cx="5438963" cy="4370395"/>
          </a:xfrm>
        </p:spPr>
        <p:txBody>
          <a:bodyPr vert="horz" lIns="91440" tIns="45720" rIns="91440" bIns="45720" rtlCol="0" anchor="t">
            <a:normAutofit fontScale="25000" lnSpcReduction="20000"/>
          </a:bodyPr>
          <a:lstStyle/>
          <a:p>
            <a:pPr marL="0" marR="0" lvl="0" indent="0" algn="l" defTabSz="457200" rtl="0" eaLnBrk="1" fontAlgn="auto" latinLnBrk="0" hangingPunct="1">
              <a:lnSpc>
                <a:spcPct val="115000"/>
              </a:lnSpc>
              <a:spcBef>
                <a:spcPts val="0"/>
              </a:spcBef>
              <a:spcAft>
                <a:spcPts val="0"/>
              </a:spcAft>
              <a:buClrTx/>
              <a:buSzTx/>
              <a:buNone/>
              <a:tabLst/>
              <a:defRPr/>
            </a:pPr>
            <a:r>
              <a:rPr lang="en-US" sz="7200">
                <a:solidFill>
                  <a:srgbClr val="000000"/>
                </a:solidFill>
                <a:ea typeface="Calibri" panose="020F0502020204030204" pitchFamily="34" charset="0"/>
                <a:cs typeface="Symbol" panose="05050102010706020507" pitchFamily="18" charset="2"/>
              </a:rPr>
              <a:t>Increases to:</a:t>
            </a: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solidFill>
                  <a:srgbClr val="000000"/>
                </a:solidFill>
                <a:ea typeface="Calibri" panose="020F0502020204030204" pitchFamily="34" charset="0"/>
                <a:cs typeface="Symbol" panose="05050102010706020507" pitchFamily="18" charset="2"/>
              </a:rPr>
              <a:t>Rent</a:t>
            </a:r>
            <a:r>
              <a:rPr kumimoji="0" lang="en-US" sz="7200" b="0" i="0" u="none" strike="noStrike" kern="1200" cap="none" spc="0" normalizeH="0" baseline="0" noProof="0">
                <a:ln>
                  <a:noFill/>
                </a:ln>
                <a:solidFill>
                  <a:srgbClr val="000000"/>
                </a:solidFill>
                <a:effectLst/>
                <a:uLnTx/>
                <a:uFillTx/>
                <a:ea typeface="Calibri" panose="020F0502020204030204" pitchFamily="34" charset="0"/>
                <a:cs typeface="Symbol" panose="05050102010706020507" pitchFamily="18" charset="2"/>
              </a:rPr>
              <a:t>/lease costs</a:t>
            </a:r>
            <a:endParaRPr lang="en-CA" sz="7200" b="0" i="0" u="none" strike="noStrike" kern="1200" cap="none" spc="0" normalizeH="0" baseline="0" noProof="0">
              <a:ln>
                <a:noFill/>
              </a:ln>
              <a:effectLst/>
              <a:uLnTx/>
              <a:uFillTx/>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solidFill>
                  <a:srgbClr val="000000"/>
                </a:solidFill>
                <a:ea typeface="Calibri" panose="020F0502020204030204" pitchFamily="34" charset="0"/>
                <a:cs typeface="Symbol" panose="05050102010706020507" pitchFamily="18" charset="2"/>
              </a:rPr>
              <a:t>Nutrition</a:t>
            </a:r>
            <a:r>
              <a:rPr kumimoji="0" lang="en-US" sz="7200" b="0" i="0" u="none" strike="noStrike" kern="1200" cap="none" spc="0" normalizeH="0" baseline="0" noProof="0">
                <a:ln>
                  <a:noFill/>
                </a:ln>
                <a:solidFill>
                  <a:srgbClr val="000000"/>
                </a:solidFill>
                <a:effectLst/>
                <a:uLnTx/>
                <a:uFillTx/>
                <a:ea typeface="Calibri" panose="020F0502020204030204" pitchFamily="34" charset="0"/>
                <a:cs typeface="Symbol" panose="05050102010706020507" pitchFamily="18" charset="2"/>
              </a:rPr>
              <a:t>/food costs</a:t>
            </a:r>
            <a:endParaRPr kumimoji="0" lang="en-CA" sz="72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solidFill>
                  <a:srgbClr val="000000"/>
                </a:solidFill>
                <a:ea typeface="Calibri" panose="020F0502020204030204" pitchFamily="34" charset="0"/>
                <a:cs typeface="Symbol" panose="05050102010706020507" pitchFamily="18" charset="2"/>
              </a:rPr>
              <a:t>Staff</a:t>
            </a:r>
            <a:r>
              <a:rPr kumimoji="0" lang="en-US" sz="7200" b="0" i="0" u="none" strike="noStrike" kern="1200" cap="none" spc="0" normalizeH="0" baseline="0" noProof="0">
                <a:ln>
                  <a:noFill/>
                </a:ln>
                <a:solidFill>
                  <a:srgbClr val="000000"/>
                </a:solidFill>
                <a:effectLst/>
                <a:uLnTx/>
                <a:uFillTx/>
                <a:ea typeface="Calibri" panose="020F0502020204030204" pitchFamily="34" charset="0"/>
                <a:cs typeface="Symbol" panose="05050102010706020507" pitchFamily="18" charset="2"/>
              </a:rPr>
              <a:t> salaries and benefits </a:t>
            </a:r>
            <a:r>
              <a:rPr kumimoji="0" lang="en-US" sz="7200" b="0" i="0" u="none" strike="noStrike" kern="1200" cap="none" spc="0" normalizeH="0" baseline="0" noProof="0">
                <a:ln>
                  <a:noFill/>
                </a:ln>
                <a:effectLst/>
                <a:uLnTx/>
                <a:uFillTx/>
                <a:ea typeface="Calibri" panose="020F0502020204030204" pitchFamily="34" charset="0"/>
                <a:cs typeface="Symbol" panose="05050102010706020507" pitchFamily="18" charset="2"/>
              </a:rPr>
              <a:t>(e.g., </a:t>
            </a:r>
            <a:r>
              <a:rPr lang="en-US" sz="7200">
                <a:ea typeface="Calibri" panose="020F0502020204030204" pitchFamily="34" charset="0"/>
                <a:cs typeface="Symbol" panose="05050102010706020507" pitchFamily="18" charset="2"/>
              </a:rPr>
              <a:t>cost of living increases) for both program staff and child care management staff</a:t>
            </a:r>
            <a:endParaRPr lang="en-US" sz="7200" b="0" i="0" u="none" strike="noStrike" kern="1200" cap="none" spc="0" normalizeH="0" baseline="0" noProof="0">
              <a:ln>
                <a:noFill/>
              </a:ln>
              <a:effectLst/>
              <a:uLnTx/>
              <a:uFillTx/>
              <a:ea typeface="Calibri" panose="020F0502020204030204" pitchFamily="34" charset="0"/>
              <a:cs typeface="Symbol" panose="05050102010706020507" pitchFamily="18" charset="2"/>
            </a:endParaRP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ea typeface="Calibri" panose="020F0502020204030204" pitchFamily="34" charset="0"/>
                <a:cs typeface="Times New Roman"/>
              </a:rPr>
              <a:t>Administration</a:t>
            </a:r>
            <a:r>
              <a:rPr lang="en-US" sz="7200">
                <a:effectLst/>
                <a:ea typeface="Calibri" panose="020F0502020204030204" pitchFamily="34" charset="0"/>
                <a:cs typeface="Times New Roman"/>
              </a:rPr>
              <a:t> costs associated with implementing the CWELCC program, such as software upgrades</a:t>
            </a: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effectLst/>
                <a:ea typeface="Calibri" panose="020F0502020204030204" pitchFamily="34" charset="0"/>
                <a:cs typeface="Times New Roman"/>
              </a:rPr>
              <a:t>Cost of audited financial statements for the licensed child care portion of your business</a:t>
            </a: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cs typeface="Times New Roman"/>
              </a:rPr>
              <a:t>Costs to meet reporting requirements</a:t>
            </a: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cs typeface="Times New Roman"/>
              </a:rPr>
              <a:t>Special Purpose expenses if eligible </a:t>
            </a:r>
            <a:r>
              <a:rPr lang="en-US" sz="7200"/>
              <a:t>(repairs and maintenance, play-based toys and equipment, transformation) </a:t>
            </a:r>
          </a:p>
          <a:p>
            <a:pPr marL="342900" marR="0" lvl="0" indent="-342900" algn="l" defTabSz="4572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7200"/>
              <a:t>If your enrolment is at licensed capacity, you may use your TOG to reduce registration fees by 52.75%.</a:t>
            </a:r>
          </a:p>
          <a:p>
            <a:pPr marL="0" marR="0" lvl="0" indent="0" algn="l" defTabSz="457200" rtl="0" eaLnBrk="1" fontAlgn="auto" latinLnBrk="0" hangingPunct="1">
              <a:lnSpc>
                <a:spcPct val="115000"/>
              </a:lnSpc>
              <a:spcBef>
                <a:spcPts val="0"/>
              </a:spcBef>
              <a:spcAft>
                <a:spcPts val="0"/>
              </a:spcAft>
              <a:buClrTx/>
              <a:buSzTx/>
              <a:buNone/>
              <a:tabLst/>
              <a:defRPr/>
            </a:pPr>
            <a:endParaRPr lang="en-US" sz="7200">
              <a:cs typeface="Times New Roman"/>
            </a:endParaRPr>
          </a:p>
        </p:txBody>
      </p:sp>
      <p:sp>
        <p:nvSpPr>
          <p:cNvPr id="5" name="Text Placeholder 4">
            <a:extLst>
              <a:ext uri="{FF2B5EF4-FFF2-40B4-BE49-F238E27FC236}">
                <a16:creationId xmlns:a16="http://schemas.microsoft.com/office/drawing/2014/main" id="{BBD31E3E-330A-04BD-9651-6641D95FF32E}"/>
              </a:ext>
            </a:extLst>
          </p:cNvPr>
          <p:cNvSpPr>
            <a:spLocks noGrp="1"/>
          </p:cNvSpPr>
          <p:nvPr>
            <p:ph type="body" sz="quarter" idx="3"/>
          </p:nvPr>
        </p:nvSpPr>
        <p:spPr>
          <a:xfrm>
            <a:off x="6237115" y="961224"/>
            <a:ext cx="5283916" cy="481536"/>
          </a:xfrm>
        </p:spPr>
        <p:txBody>
          <a:bodyPr/>
          <a:lstStyle/>
          <a:p>
            <a:r>
              <a:rPr lang="en-US"/>
              <a:t>Ineligible Expenses</a:t>
            </a:r>
            <a:endParaRPr lang="en-CA"/>
          </a:p>
        </p:txBody>
      </p:sp>
      <p:sp>
        <p:nvSpPr>
          <p:cNvPr id="6" name="Content Placeholder 5">
            <a:extLst>
              <a:ext uri="{FF2B5EF4-FFF2-40B4-BE49-F238E27FC236}">
                <a16:creationId xmlns:a16="http://schemas.microsoft.com/office/drawing/2014/main" id="{59E240AC-FAF4-C522-5320-F2BD7F183479}"/>
              </a:ext>
            </a:extLst>
          </p:cNvPr>
          <p:cNvSpPr>
            <a:spLocks noGrp="1"/>
          </p:cNvSpPr>
          <p:nvPr>
            <p:ph sz="quarter" idx="4"/>
          </p:nvPr>
        </p:nvSpPr>
        <p:spPr>
          <a:xfrm>
            <a:off x="6263992" y="1504709"/>
            <a:ext cx="5640992" cy="4370395"/>
          </a:xfrm>
        </p:spPr>
        <p:txBody>
          <a:bodyPr vert="horz" lIns="91440" tIns="45720" rIns="91440" bIns="45720" rtlCol="0" anchor="t">
            <a:normAutofit fontScale="25000" lnSpcReduction="20000"/>
          </a:bodyPr>
          <a:lstStyle/>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7200" b="0" i="0" u="none" strike="noStrike" kern="1200" cap="none" spc="0" normalizeH="0" baseline="0" noProof="0">
                <a:ln>
                  <a:noFill/>
                </a:ln>
                <a:solidFill>
                  <a:srgbClr val="262626"/>
                </a:solidFill>
                <a:effectLst/>
                <a:uLnTx/>
                <a:uFillTx/>
                <a:ea typeface="+mn-ea"/>
                <a:cs typeface="Arial"/>
              </a:rPr>
              <a:t>Debt costs including principal and interest payments related to loans (capital and operating) and mortgages</a:t>
            </a:r>
            <a:endParaRPr kumimoji="0" lang="en-CA" sz="7200" b="0" i="0" u="none" strike="noStrike" kern="1200" cap="none" spc="0" normalizeH="0" baseline="0" noProof="0">
              <a:ln>
                <a:noFill/>
              </a:ln>
              <a:solidFill>
                <a:prstClr val="black"/>
              </a:solidFill>
              <a:effectLst/>
              <a:uLnTx/>
              <a:uFillTx/>
              <a:ea typeface="Calibri" panose="020F0502020204030204" pitchFamily="34" charset="0"/>
              <a:cs typeface="Arial"/>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7200" b="0" i="0" u="none" strike="noStrike" kern="1200" cap="none" spc="0" normalizeH="0" baseline="0" noProof="0">
                <a:ln>
                  <a:noFill/>
                </a:ln>
                <a:solidFill>
                  <a:srgbClr val="262626"/>
                </a:solidFill>
                <a:effectLst/>
                <a:uLnTx/>
                <a:uFillTx/>
                <a:ea typeface="+mn-ea"/>
                <a:cs typeface="Arial"/>
              </a:rPr>
              <a:t>Property taxes</a:t>
            </a:r>
            <a:endParaRPr kumimoji="0" lang="en-CA" sz="7200" b="0" i="0" u="none" strike="noStrike" kern="1200" cap="none" spc="0" normalizeH="0" baseline="0" noProof="0">
              <a:ln>
                <a:noFill/>
              </a:ln>
              <a:solidFill>
                <a:prstClr val="black"/>
              </a:solidFill>
              <a:effectLst/>
              <a:uLnTx/>
              <a:uFillTx/>
              <a:ea typeface="Calibri" panose="020F0502020204030204" pitchFamily="34" charset="0"/>
              <a:cs typeface="Arial"/>
            </a:endParaRPr>
          </a:p>
          <a:p>
            <a:pPr>
              <a:lnSpc>
                <a:spcPct val="115000"/>
              </a:lnSpc>
              <a:spcBef>
                <a:spcPts val="0"/>
              </a:spcBef>
              <a:buFont typeface="Symbol,Sans-Serif" panose="05050102010706020507" pitchFamily="18" charset="2"/>
              <a:buChar char=""/>
              <a:defRPr/>
            </a:pPr>
            <a:r>
              <a:rPr lang="en-US" sz="7200">
                <a:solidFill>
                  <a:srgbClr val="262626"/>
                </a:solidFill>
                <a:cs typeface="Calibri"/>
              </a:rPr>
              <a:t>Bonuses (including retiring bonuses), gifts, honoraria</a:t>
            </a:r>
            <a:endParaRPr lang="en-CA" sz="7200">
              <a:ea typeface="+mn-lt"/>
              <a:cs typeface="+mn-lt"/>
            </a:endParaRPr>
          </a:p>
          <a:p>
            <a:pPr>
              <a:lnSpc>
                <a:spcPct val="114999"/>
              </a:lnSpc>
              <a:spcBef>
                <a:spcPts val="0"/>
              </a:spcBef>
              <a:buFont typeface="Symbol,Sans-Serif" panose="05050102010706020507" pitchFamily="18" charset="2"/>
              <a:buChar char=""/>
              <a:defRPr/>
            </a:pPr>
            <a:r>
              <a:rPr lang="en-US" sz="7200">
                <a:solidFill>
                  <a:srgbClr val="262626"/>
                </a:solidFill>
                <a:cs typeface="Calibri"/>
              </a:rPr>
              <a:t>Professional organization fees paid on behalf of staff/memberships in professional organizations (e.g., College of ECEs)</a:t>
            </a:r>
          </a:p>
          <a:p>
            <a:pPr marL="342900" marR="0" lvl="0" indent="-342900" algn="l" defTabSz="457200">
              <a:lnSpc>
                <a:spcPct val="114999"/>
              </a:lnSpc>
              <a:spcBef>
                <a:spcPts val="0"/>
              </a:spcBef>
              <a:spcAft>
                <a:spcPts val="0"/>
              </a:spcAft>
              <a:buClrTx/>
              <a:buSzTx/>
              <a:buFont typeface="Symbol" panose="05050102010706020507" pitchFamily="18" charset="2"/>
              <a:buChar char=""/>
              <a:tabLst/>
              <a:defRPr/>
            </a:pPr>
            <a:r>
              <a:rPr lang="en-US" sz="7200">
                <a:solidFill>
                  <a:srgbClr val="262626"/>
                </a:solidFill>
                <a:cs typeface="Arial"/>
              </a:rPr>
              <a:t>Non-arms</a:t>
            </a:r>
            <a:r>
              <a:rPr kumimoji="0" lang="en-US" sz="7200" b="0" i="0" u="none" strike="noStrike" kern="1200" cap="none" spc="0" normalizeH="0" baseline="0" noProof="0">
                <a:ln>
                  <a:noFill/>
                </a:ln>
                <a:solidFill>
                  <a:srgbClr val="262626"/>
                </a:solidFill>
                <a:effectLst/>
                <a:uLnTx/>
                <a:uFillTx/>
                <a:ea typeface="+mn-ea"/>
                <a:cs typeface="Arial"/>
              </a:rPr>
              <a:t> length transaction costs, unless conducted at fair market value</a:t>
            </a:r>
            <a:endParaRPr lang="en-CA" sz="7200" b="0" i="0" u="none" strike="noStrike" kern="1200" cap="none" spc="0" normalizeH="0" baseline="0" noProof="0">
              <a:ln>
                <a:noFill/>
              </a:ln>
              <a:effectLst/>
              <a:uLnTx/>
              <a:uFillTx/>
              <a:ea typeface="Calibri" panose="020F0502020204030204" pitchFamily="34" charset="0"/>
              <a:cs typeface="Arial"/>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7200" b="0" i="0" u="none" strike="noStrike" kern="1200" cap="none" spc="0" normalizeH="0" baseline="0" noProof="0">
                <a:ln>
                  <a:noFill/>
                </a:ln>
                <a:effectLst/>
                <a:uLnTx/>
                <a:uFillTx/>
                <a:latin typeface="Calibri"/>
                <a:ea typeface="+mn-ea"/>
                <a:cs typeface="Arial"/>
              </a:rPr>
              <a:t>Child care management compensation </a:t>
            </a:r>
            <a:r>
              <a:rPr kumimoji="0" lang="en-US" sz="7200" b="0" i="0" u="none" strike="noStrike" kern="1200" cap="none" spc="0" normalizeH="0" baseline="0" noProof="0">
                <a:ln>
                  <a:noFill/>
                </a:ln>
                <a:solidFill>
                  <a:srgbClr val="262626"/>
                </a:solidFill>
                <a:effectLst/>
                <a:uLnTx/>
                <a:uFillTx/>
                <a:latin typeface="Calibri"/>
                <a:ea typeface="+mn-ea"/>
                <a:cs typeface="Arial"/>
              </a:rPr>
              <a:t>(outside of regular salaries and benefits received in the calendar year), including but not limited to transportation and meal expenses, retirement packages, deferred compensation, management bonuses</a:t>
            </a:r>
            <a:endParaRPr lang="en-US" sz="7200" b="0" i="0" u="none" strike="noStrike" kern="1200" cap="none" spc="0" normalizeH="0" baseline="0" noProof="0">
              <a:ln>
                <a:noFill/>
              </a:ln>
              <a:solidFill>
                <a:srgbClr val="262626"/>
              </a:solidFill>
              <a:effectLst/>
              <a:uLnTx/>
              <a:uFillTx/>
              <a:latin typeface="Calibri"/>
              <a:cs typeface="Arial"/>
            </a:endParaRPr>
          </a:p>
          <a:p>
            <a:pPr>
              <a:lnSpc>
                <a:spcPct val="115000"/>
              </a:lnSpc>
              <a:spcBef>
                <a:spcPts val="0"/>
              </a:spcBef>
              <a:buFont typeface="Symbol" panose="05050102010706020507" pitchFamily="18" charset="2"/>
              <a:buChar char=""/>
              <a:defRPr/>
            </a:pPr>
            <a:r>
              <a:rPr kumimoji="0" lang="en-US" sz="7200" b="0" i="0" u="none" strike="noStrike" kern="1200" cap="none" spc="0" normalizeH="0" baseline="0" noProof="0">
                <a:ln>
                  <a:noFill/>
                </a:ln>
                <a:solidFill>
                  <a:srgbClr val="262626"/>
                </a:solidFill>
                <a:effectLst/>
                <a:uLnTx/>
                <a:uFillTx/>
                <a:latin typeface="Calibri"/>
                <a:ea typeface="+mn-ea"/>
                <a:cs typeface="Arial"/>
              </a:rPr>
              <a:t>Personal expenses</a:t>
            </a:r>
            <a:r>
              <a:rPr lang="en-US" sz="7200">
                <a:solidFill>
                  <a:srgbClr val="262626"/>
                </a:solidFill>
                <a:latin typeface="Calibri"/>
                <a:cs typeface="Arial"/>
              </a:rPr>
              <a:t> </a:t>
            </a:r>
            <a:endParaRPr kumimoji="0" lang="en-CA" sz="7200" b="0" i="0" u="none" strike="noStrike" kern="1200" cap="none" spc="0" normalizeH="0" baseline="0" noProof="0">
              <a:ln>
                <a:noFill/>
              </a:ln>
              <a:solidFill>
                <a:srgbClr val="000000"/>
              </a:solidFill>
              <a:effectLst/>
              <a:uLnTx/>
              <a:uFillTx/>
              <a:latin typeface="Calibri"/>
              <a:ea typeface="+mn-ea"/>
              <a:cs typeface="Arial"/>
            </a:endParaRPr>
          </a:p>
          <a:p>
            <a:pPr marL="342900" marR="0" lvl="0" indent="-342900" algn="l" defTabSz="457200" rtl="0" eaLnBrk="1" fontAlgn="auto" latinLnBrk="0" hangingPunct="1">
              <a:lnSpc>
                <a:spcPct val="114999"/>
              </a:lnSpc>
              <a:spcBef>
                <a:spcPts val="0"/>
              </a:spcBef>
              <a:spcAft>
                <a:spcPts val="0"/>
              </a:spcAft>
              <a:buClrTx/>
              <a:buSzTx/>
              <a:buFont typeface="Symbol" panose="05050102010706020507" pitchFamily="18" charset="2"/>
              <a:buChar char=""/>
              <a:tabLst/>
              <a:defRPr/>
            </a:pPr>
            <a:r>
              <a:rPr kumimoji="0" lang="en-US" sz="7200" b="0" i="0" u="none" strike="noStrike" kern="1200" cap="none" spc="0" normalizeH="0" baseline="0" noProof="0">
                <a:ln>
                  <a:noFill/>
                </a:ln>
                <a:solidFill>
                  <a:srgbClr val="262626"/>
                </a:solidFill>
                <a:effectLst/>
                <a:uLnTx/>
                <a:uFillTx/>
                <a:latin typeface="Calibri"/>
                <a:ea typeface="+mn-ea"/>
                <a:cs typeface="Arial"/>
              </a:rPr>
              <a:t>Non-base fees</a:t>
            </a:r>
            <a:endParaRPr kumimoji="0" lang="en-CA" sz="7200" b="0" i="0" u="none" strike="noStrike" kern="1200" cap="none" spc="0" normalizeH="0" baseline="0" noProof="0">
              <a:ln>
                <a:noFill/>
              </a:ln>
              <a:solidFill>
                <a:prstClr val="black"/>
              </a:solidFill>
              <a:effectLst/>
              <a:uLnTx/>
              <a:uFillTx/>
              <a:latin typeface="Calibri"/>
              <a:ea typeface="Calibri" panose="020F0502020204030204" pitchFamily="34" charset="0"/>
              <a:cs typeface="Arial"/>
            </a:endParaRPr>
          </a:p>
          <a:p>
            <a:pPr marL="342900" marR="0" lvl="0" indent="-342900" algn="l" defTabSz="457200" rtl="0" eaLnBrk="1" fontAlgn="auto" latinLnBrk="0" hangingPunct="1">
              <a:spcAft>
                <a:spcPts val="0"/>
              </a:spcAft>
              <a:buClrTx/>
              <a:buSzTx/>
              <a:tabLst/>
              <a:defRPr/>
            </a:pPr>
            <a:endParaRPr lang="en-CA"/>
          </a:p>
        </p:txBody>
      </p:sp>
      <p:sp>
        <p:nvSpPr>
          <p:cNvPr id="7" name="Slide Number Placeholder 6">
            <a:extLst>
              <a:ext uri="{FF2B5EF4-FFF2-40B4-BE49-F238E27FC236}">
                <a16:creationId xmlns:a16="http://schemas.microsoft.com/office/drawing/2014/main" id="{7EC6485C-336C-BCE3-E5D2-CB9DBCCD7DBC}"/>
              </a:ext>
            </a:extLst>
          </p:cNvPr>
          <p:cNvSpPr>
            <a:spLocks noGrp="1"/>
          </p:cNvSpPr>
          <p:nvPr>
            <p:ph type="sldNum" sz="quarter" idx="12"/>
          </p:nvPr>
        </p:nvSpPr>
        <p:spPr/>
        <p:txBody>
          <a:bodyPr/>
          <a:lstStyle/>
          <a:p>
            <a:fld id="{EFF58B09-5FED-EE4D-AEDA-FB5EBA0FA7C2}" type="slidenum">
              <a:rPr lang="en-US" smtClean="0"/>
              <a:t>9</a:t>
            </a:fld>
            <a:endParaRPr lang="en-US"/>
          </a:p>
        </p:txBody>
      </p:sp>
      <p:sp>
        <p:nvSpPr>
          <p:cNvPr id="9" name="TextBox 8">
            <a:extLst>
              <a:ext uri="{FF2B5EF4-FFF2-40B4-BE49-F238E27FC236}">
                <a16:creationId xmlns:a16="http://schemas.microsoft.com/office/drawing/2014/main" id="{BE3D5CF4-71EF-72A3-AE1E-8B319C5CC357}"/>
              </a:ext>
            </a:extLst>
          </p:cNvPr>
          <p:cNvSpPr txBox="1"/>
          <p:nvPr/>
        </p:nvSpPr>
        <p:spPr>
          <a:xfrm>
            <a:off x="489047" y="5937054"/>
            <a:ext cx="10690571" cy="646331"/>
          </a:xfrm>
          <a:prstGeom prst="rect">
            <a:avLst/>
          </a:prstGeom>
          <a:solidFill>
            <a:schemeClr val="accent2"/>
          </a:solidFill>
        </p:spPr>
        <p:txBody>
          <a:bodyPr wrap="square" lIns="91440" tIns="45720" rIns="91440" bIns="45720" rtlCol="0" anchor="t">
            <a:spAutoFit/>
          </a:bodyPr>
          <a:lstStyle/>
          <a:p>
            <a:pPr algn="ctr"/>
            <a:r>
              <a:rPr lang="en-US"/>
              <a:t>Refer to </a:t>
            </a:r>
            <a:r>
              <a:rPr lang="en-US" dirty="0"/>
              <a:t>Section 7</a:t>
            </a:r>
            <a:r>
              <a:rPr lang="en-US"/>
              <a:t> of the Region's updated 2023 CWELCC Guideline </a:t>
            </a:r>
          </a:p>
          <a:p>
            <a:pPr algn="ctr"/>
            <a:r>
              <a:rPr lang="en-US"/>
              <a:t>for the full list of TOG eligible and ineligible expenses </a:t>
            </a:r>
            <a:endParaRPr lang="en-CA"/>
          </a:p>
        </p:txBody>
      </p:sp>
    </p:spTree>
    <p:extLst>
      <p:ext uri="{BB962C8B-B14F-4D97-AF65-F5344CB8AC3E}">
        <p14:creationId xmlns:p14="http://schemas.microsoft.com/office/powerpoint/2010/main" val="3229748738"/>
      </p:ext>
    </p:extLst>
  </p:cSld>
  <p:clrMapOvr>
    <a:masterClrMapping/>
  </p:clrMapOvr>
</p:sld>
</file>

<file path=ppt/theme/theme1.xml><?xml version="1.0" encoding="utf-8"?>
<a:theme xmlns:a="http://schemas.openxmlformats.org/drawingml/2006/main" name="Office Theme">
  <a:themeElements>
    <a:clrScheme name="ROP colours">
      <a:dk1>
        <a:sysClr val="windowText" lastClr="000000"/>
      </a:dk1>
      <a:lt1>
        <a:sysClr val="window" lastClr="FFFFFF"/>
      </a:lt1>
      <a:dk2>
        <a:srgbClr val="546670"/>
      </a:dk2>
      <a:lt2>
        <a:srgbClr val="D4DCF0"/>
      </a:lt2>
      <a:accent1>
        <a:srgbClr val="5285C4"/>
      </a:accent1>
      <a:accent2>
        <a:srgbClr val="96AFDB"/>
      </a:accent2>
      <a:accent3>
        <a:srgbClr val="9DA6AB"/>
      </a:accent3>
      <a:accent4>
        <a:srgbClr val="DFE5E8"/>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ROP Word" ma:contentTypeID="0x0101006450AF52053E4366878046AAF3AB30AB0081B3DFD72BE72A428707136DDEE55111" ma:contentTypeVersion="26" ma:contentTypeDescription="Basis of all company Word documents." ma:contentTypeScope="" ma:versionID="061f8468d28d40672eeba091d56e9c72">
  <xsd:schema xmlns:xsd="http://www.w3.org/2001/XMLSchema" xmlns:xs="http://www.w3.org/2001/XMLSchema" xmlns:p="http://schemas.microsoft.com/office/2006/metadata/properties" xmlns:ns2="e6667bc8-94e9-4de9-8ebf-5d48f45ed667" xmlns:ns3="b5c891e9-b985-453f-a9a4-eda26acd3949" targetNamespace="http://schemas.microsoft.com/office/2006/metadata/properties" ma:root="true" ma:fieldsID="aff45c0652895af4f88875a3edc81d85" ns2:_="" ns3:_="">
    <xsd:import namespace="e6667bc8-94e9-4de9-8ebf-5d48f45ed667"/>
    <xsd:import namespace="b5c891e9-b985-453f-a9a4-eda26acd3949"/>
    <xsd:element name="properties">
      <xsd:complexType>
        <xsd:sequence>
          <xsd:element name="documentManagement">
            <xsd:complexType>
              <xsd:all>
                <xsd:element ref="ns2:_dlc_DocId" minOccurs="0"/>
                <xsd:element ref="ns2:_dlc_DocIdUrl" minOccurs="0"/>
                <xsd:element ref="ns2:_dlc_DocIdPersistId" minOccurs="0"/>
                <xsd:element ref="ns2:b84c496a5d0b4e848eae240e679f45e7" minOccurs="0"/>
                <xsd:element ref="ns2:TaxCatchAll" minOccurs="0"/>
                <xsd:element ref="ns2:TaxCatchAllLabel" minOccurs="0"/>
                <xsd:element ref="ns2:oaba50052a024fb29595ecca5fbbaa4e" minOccurs="0"/>
                <xsd:element ref="ns2:d4d6d7f2852d41a09afacf0336fedee9" minOccurs="0"/>
                <xsd:element ref="ns2:if2ef2b6bf4346d0a9a60e9784f95a0d" minOccurs="0"/>
                <xsd:element ref="ns2:i7c7954a6da6485baed72bf62adc9a98" minOccurs="0"/>
                <xsd:element ref="ns2:i09ce8ea77e04d5b937fa0a29b257c75" minOccurs="0"/>
                <xsd:element ref="ns2:SIZADate" minOccurs="0"/>
                <xsd:element ref="ns2:SIZASubject" minOccurs="0"/>
                <xsd:element ref="ns2:SIZAAuthor" minOccurs="0"/>
                <xsd:element ref="ns2:c816cc0c51d043a4907164997a81cf13" minOccurs="0"/>
                <xsd:element ref="ns2:leed0c44d2ac42d791805961a1e6b6e0" minOccurs="0"/>
                <xsd:element ref="ns2:SIZARecordsEventDate"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67bc8-94e9-4de9-8ebf-5d48f45ed6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84c496a5d0b4e848eae240e679f45e7" ma:index="11" nillable="true" ma:taxonomy="true" ma:internalName="b84c496a5d0b4e848eae240e679f45e7" ma:taxonomyFieldName="SIZADepartment" ma:displayName="Department" ma:default="1;#Human Services|118fdf37-3eb0-4f3d-9794-08c6dc12769c" ma:fieldId="{b84c496a-5d0b-4e84-8eae-240e679f45e7}" ma:sspId="fa93b17b-eca5-4df2-9431-61ba77a6f1f7" ma:termSetId="60320ae7-a7b2-4969-932f-f2bb791727f2"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4ad32e7c-1131-443c-9508-bd3dcd8c52bc}" ma:internalName="TaxCatchAll" ma:showField="CatchAllData" ma:web="e6667bc8-94e9-4de9-8ebf-5d48f45ed66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ad32e7c-1131-443c-9508-bd3dcd8c52bc}" ma:internalName="TaxCatchAllLabel" ma:readOnly="true" ma:showField="CatchAllDataLabel" ma:web="e6667bc8-94e9-4de9-8ebf-5d48f45ed667">
      <xsd:complexType>
        <xsd:complexContent>
          <xsd:extension base="dms:MultiChoiceLookup">
            <xsd:sequence>
              <xsd:element name="Value" type="dms:Lookup" maxOccurs="unbounded" minOccurs="0" nillable="true"/>
            </xsd:sequence>
          </xsd:extension>
        </xsd:complexContent>
      </xsd:complexType>
    </xsd:element>
    <xsd:element name="oaba50052a024fb29595ecca5fbbaa4e" ma:index="15" nillable="true" ma:taxonomy="true" ma:internalName="oaba50052a024fb29595ecca5fbbaa4e" ma:taxonomyFieldName="SIZADivision" ma:displayName="Division" ma:default="2;#Early Years and Child Care Services|ce06aa10-9999-42e6-922f-4e4b46a41053" ma:fieldId="{8aba5005-2a02-4fb2-9595-ecca5fbbaa4e}" ma:sspId="fa93b17b-eca5-4df2-9431-61ba77a6f1f7" ma:termSetId="b837b880-3aa0-41f7-886b-2a1389d416d0" ma:anchorId="00000000-0000-0000-0000-000000000000" ma:open="false" ma:isKeyword="false">
      <xsd:complexType>
        <xsd:sequence>
          <xsd:element ref="pc:Terms" minOccurs="0" maxOccurs="1"/>
        </xsd:sequence>
      </xsd:complexType>
    </xsd:element>
    <xsd:element name="d4d6d7f2852d41a09afacf0336fedee9" ma:index="17" nillable="true" ma:taxonomy="true" ma:internalName="d4d6d7f2852d41a09afacf0336fedee9" ma:taxonomyFieldName="SIZASection" ma:displayName="Section" ma:default="3;#Early Learning and Child Care Services|f20bb475-eba7-490d-998b-2d872e05fa57" ma:fieldId="{d4d6d7f2-852d-41a0-9afa-cf0336fedee9}" ma:sspId="fa93b17b-eca5-4df2-9431-61ba77a6f1f7" ma:termSetId="11c1e720-e982-466a-aacd-09d4c23fdbc0" ma:anchorId="00000000-0000-0000-0000-000000000000" ma:open="false" ma:isKeyword="false">
      <xsd:complexType>
        <xsd:sequence>
          <xsd:element ref="pc:Terms" minOccurs="0" maxOccurs="1"/>
        </xsd:sequence>
      </xsd:complexType>
    </xsd:element>
    <xsd:element name="if2ef2b6bf4346d0a9a60e9784f95a0d" ma:index="19" nillable="true" ma:taxonomy="true" ma:internalName="if2ef2b6bf4346d0a9a60e9784f95a0d" ma:taxonomyFieldName="SIZAService" ma:displayName="Service" ma:readOnly="false" ma:fieldId="{2f2ef2b6-bf43-46d0-a9a6-0e9784f95a0d}" ma:sspId="fa93b17b-eca5-4df2-9431-61ba77a6f1f7" ma:termSetId="b77d1e8a-5db7-483c-9b23-740035cc05a6" ma:anchorId="00000000-0000-0000-0000-000000000000" ma:open="false" ma:isKeyword="false">
      <xsd:complexType>
        <xsd:sequence>
          <xsd:element ref="pc:Terms" minOccurs="0" maxOccurs="1"/>
        </xsd:sequence>
      </xsd:complexType>
    </xsd:element>
    <xsd:element name="i7c7954a6da6485baed72bf62adc9a98" ma:index="21" nillable="true" ma:taxonomy="true" ma:internalName="i7c7954a6da6485baed72bf62adc9a98" ma:taxonomyFieldName="SIZADocumentType" ma:displayName="Document Type" ma:readOnly="false" ma:fieldId="{27c7954a-6da6-485b-aed7-2bf62adc9a98}" ma:sspId="fa93b17b-eca5-4df2-9431-61ba77a6f1f7" ma:termSetId="a30e0fc5-ef8a-411d-ac18-85e301421e76" ma:anchorId="00000000-0000-0000-0000-000000000000" ma:open="false" ma:isKeyword="false">
      <xsd:complexType>
        <xsd:sequence>
          <xsd:element ref="pc:Terms" minOccurs="0" maxOccurs="1"/>
        </xsd:sequence>
      </xsd:complexType>
    </xsd:element>
    <xsd:element name="i09ce8ea77e04d5b937fa0a29b257c75" ma:index="23" nillable="true" ma:taxonomy="true" ma:internalName="i09ce8ea77e04d5b937fa0a29b257c75" ma:taxonomyFieldName="SIZADocumentSubType" ma:displayName="Document SubType" ma:readOnly="false" ma:fieldId="{209ce8ea-77e0-4d5b-937f-a0a29b257c75}" ma:sspId="fa93b17b-eca5-4df2-9431-61ba77a6f1f7" ma:termSetId="9ba2e993-e3a4-40d4-af48-5ac0b9f0db0c" ma:anchorId="00000000-0000-0000-0000-000000000000" ma:open="false" ma:isKeyword="false">
      <xsd:complexType>
        <xsd:sequence>
          <xsd:element ref="pc:Terms" minOccurs="0" maxOccurs="1"/>
        </xsd:sequence>
      </xsd:complexType>
    </xsd:element>
    <xsd:element name="SIZADate" ma:index="25" nillable="true" ma:displayName="Date" ma:description="The date of the document." ma:internalName="SIZADate" ma:readOnly="false">
      <xsd:simpleType>
        <xsd:restriction base="dms:DateTime"/>
      </xsd:simpleType>
    </xsd:element>
    <xsd:element name="SIZASubject" ma:index="26" nillable="true" ma:displayName="Subject" ma:description="The subject of the document." ma:internalName="SIZASubject" ma:readOnly="false">
      <xsd:simpleType>
        <xsd:restriction base="dms:Text"/>
      </xsd:simpleType>
    </xsd:element>
    <xsd:element name="SIZAAuthor" ma:index="27" nillable="true" ma:displayName="Author" ma:description="The author of the document." ma:internalName="SIZA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816cc0c51d043a4907164997a81cf13" ma:index="28" nillable="true" ma:taxonomy="true" ma:internalName="c816cc0c51d043a4907164997a81cf13" ma:taxonomyFieldName="SIZAKeywords" ma:displayName="Additional Tags" ma:readOnly="false" ma:fieldId="{c816cc0c-51d0-43a4-9071-64997a81cf13}" ma:sspId="fa93b17b-eca5-4df2-9431-61ba77a6f1f7" ma:termSetId="c9229c1c-9cd4-4e27-a7aa-176e35bc250b" ma:anchorId="00000000-0000-0000-0000-000000000000" ma:open="false" ma:isKeyword="false">
      <xsd:complexType>
        <xsd:sequence>
          <xsd:element ref="pc:Terms" minOccurs="0" maxOccurs="1"/>
        </xsd:sequence>
      </xsd:complexType>
    </xsd:element>
    <xsd:element name="leed0c44d2ac42d791805961a1e6b6e0" ma:index="30" nillable="true" ma:taxonomy="true" ma:internalName="leed0c44d2ac42d791805961a1e6b6e0" ma:taxonomyFieldName="SIZARecordClassification" ma:displayName="Records Classification" ma:readOnly="false" ma:fieldId="{5eed0c44-d2ac-42d7-9180-5961a1e6b6e0}" ma:sspId="fa93b17b-eca5-4df2-9431-61ba77a6f1f7" ma:termSetId="4de2fedc-4bea-4300-87fb-a9dd50186fcb" ma:anchorId="00000000-0000-0000-0000-000000000000" ma:open="false" ma:isKeyword="false">
      <xsd:complexType>
        <xsd:sequence>
          <xsd:element ref="pc:Terms" minOccurs="0" maxOccurs="1"/>
        </xsd:sequence>
      </xsd:complexType>
    </xsd:element>
    <xsd:element name="SIZARecordsEventDate" ma:index="32" nillable="true" ma:displayName="Records Event Date" ma:description="Records Event Date" ma:internalName="SIZARecordsEventDate" ma:readOnly="false">
      <xsd:simpleType>
        <xsd:restriction base="dms:DateTime"/>
      </xsd:simple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c891e9-b985-453f-a9a4-eda26acd3949"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AutoTags" ma:index="39" nillable="true" ma:displayName="Tags" ma:internalName="MediaServiceAutoTags"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EventHashCode" ma:index="4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e6667bc8-94e9-4de9-8ebf-5d48f45ed667">
      <UserInfo>
        <DisplayName>Org System Planning Child Care Members</DisplayName>
        <AccountId>99</AccountId>
        <AccountType/>
      </UserInfo>
      <UserInfo>
        <DisplayName>Dara, Karandeep</DisplayName>
        <AccountId>36</AccountId>
        <AccountType/>
      </UserInfo>
    </SharedWithUsers>
    <SIZAAuthor xmlns="e6667bc8-94e9-4de9-8ebf-5d48f45ed667">
      <UserInfo>
        <DisplayName/>
        <AccountId xsi:nil="true"/>
        <AccountType/>
      </UserInfo>
    </SIZAAuthor>
    <SIZADate xmlns="e6667bc8-94e9-4de9-8ebf-5d48f45ed667" xsi:nil="true"/>
    <SIZASubject xmlns="e6667bc8-94e9-4de9-8ebf-5d48f45ed667" xsi:nil="true"/>
    <d4d6d7f2852d41a09afacf0336fedee9 xmlns="e6667bc8-94e9-4de9-8ebf-5d48f45ed667">
      <Terms xmlns="http://schemas.microsoft.com/office/infopath/2007/PartnerControls">
        <TermInfo xmlns="http://schemas.microsoft.com/office/infopath/2007/PartnerControls">
          <TermName xmlns="http://schemas.microsoft.com/office/infopath/2007/PartnerControls">Early Learning and Child Care Services</TermName>
          <TermId xmlns="http://schemas.microsoft.com/office/infopath/2007/PartnerControls">f20bb475-eba7-490d-998b-2d872e05fa57</TermId>
        </TermInfo>
      </Terms>
    </d4d6d7f2852d41a09afacf0336fedee9>
    <c816cc0c51d043a4907164997a81cf13 xmlns="e6667bc8-94e9-4de9-8ebf-5d48f45ed667">
      <Terms xmlns="http://schemas.microsoft.com/office/infopath/2007/PartnerControls"/>
    </c816cc0c51d043a4907164997a81cf13>
    <SIZARecordsEventDate xmlns="e6667bc8-94e9-4de9-8ebf-5d48f45ed667" xsi:nil="true"/>
    <if2ef2b6bf4346d0a9a60e9784f95a0d xmlns="e6667bc8-94e9-4de9-8ebf-5d48f45ed667">
      <Terms xmlns="http://schemas.microsoft.com/office/infopath/2007/PartnerControls"/>
    </if2ef2b6bf4346d0a9a60e9784f95a0d>
    <leed0c44d2ac42d791805961a1e6b6e0 xmlns="e6667bc8-94e9-4de9-8ebf-5d48f45ed667">
      <Terms xmlns="http://schemas.microsoft.com/office/infopath/2007/PartnerControls"/>
    </leed0c44d2ac42d791805961a1e6b6e0>
    <b84c496a5d0b4e848eae240e679f45e7 xmlns="e6667bc8-94e9-4de9-8ebf-5d48f45ed667">
      <Terms xmlns="http://schemas.microsoft.com/office/infopath/2007/PartnerControls">
        <TermInfo xmlns="http://schemas.microsoft.com/office/infopath/2007/PartnerControls">
          <TermName xmlns="http://schemas.microsoft.com/office/infopath/2007/PartnerControls">Human Services</TermName>
          <TermId xmlns="http://schemas.microsoft.com/office/infopath/2007/PartnerControls">118fdf37-3eb0-4f3d-9794-08c6dc12769c</TermId>
        </TermInfo>
      </Terms>
    </b84c496a5d0b4e848eae240e679f45e7>
    <oaba50052a024fb29595ecca5fbbaa4e xmlns="e6667bc8-94e9-4de9-8ebf-5d48f45ed667">
      <Terms xmlns="http://schemas.microsoft.com/office/infopath/2007/PartnerControls">
        <TermInfo xmlns="http://schemas.microsoft.com/office/infopath/2007/PartnerControls">
          <TermName xmlns="http://schemas.microsoft.com/office/infopath/2007/PartnerControls">Early Years and Child Care Services</TermName>
          <TermId xmlns="http://schemas.microsoft.com/office/infopath/2007/PartnerControls">ce06aa10-9999-42e6-922f-4e4b46a41053</TermId>
        </TermInfo>
      </Terms>
    </oaba50052a024fb29595ecca5fbbaa4e>
    <i7c7954a6da6485baed72bf62adc9a98 xmlns="e6667bc8-94e9-4de9-8ebf-5d48f45ed667">
      <Terms xmlns="http://schemas.microsoft.com/office/infopath/2007/PartnerControls"/>
    </i7c7954a6da6485baed72bf62adc9a98>
    <TaxCatchAll xmlns="e6667bc8-94e9-4de9-8ebf-5d48f45ed667">
      <Value>3</Value>
      <Value>2</Value>
      <Value>1</Value>
    </TaxCatchAll>
    <i09ce8ea77e04d5b937fa0a29b257c75 xmlns="e6667bc8-94e9-4de9-8ebf-5d48f45ed667">
      <Terms xmlns="http://schemas.microsoft.com/office/infopath/2007/PartnerControls"/>
    </i09ce8ea77e04d5b937fa0a29b257c75>
    <_dlc_DocId xmlns="e6667bc8-94e9-4de9-8ebf-5d48f45ed667">2JX6KE2DRQ2A-1538655024-968</_dlc_DocId>
    <_dlc_DocIdUrl xmlns="e6667bc8-94e9-4de9-8ebf-5d48f45ed667">
      <Url>https://peelregionca.sharepoint.com/teams/C117/_layouts/15/DocIdRedir.aspx?ID=2JX6KE2DRQ2A-1538655024-968</Url>
      <Description>2JX6KE2DRQ2A-1538655024-968</Description>
    </_dlc_DocIdUrl>
    <_dlc_DocIdPersistId xmlns="e6667bc8-94e9-4de9-8ebf-5d48f45ed667">false</_dlc_DocIdPersistId>
  </documentManagement>
</p:properties>
</file>

<file path=customXml/itemProps1.xml><?xml version="1.0" encoding="utf-8"?>
<ds:datastoreItem xmlns:ds="http://schemas.openxmlformats.org/officeDocument/2006/customXml" ds:itemID="{BFDAA0F1-7B54-423E-9240-378BA5034A38}">
  <ds:schemaRefs>
    <ds:schemaRef ds:uri="http://schemas.microsoft.com/sharepoint/v3/contenttype/forms"/>
  </ds:schemaRefs>
</ds:datastoreItem>
</file>

<file path=customXml/itemProps2.xml><?xml version="1.0" encoding="utf-8"?>
<ds:datastoreItem xmlns:ds="http://schemas.openxmlformats.org/officeDocument/2006/customXml" ds:itemID="{DE4773D5-6302-442C-82E4-5DE340F37961}">
  <ds:schemaRefs>
    <ds:schemaRef ds:uri="http://schemas.microsoft.com/sharepoint/events"/>
  </ds:schemaRefs>
</ds:datastoreItem>
</file>

<file path=customXml/itemProps3.xml><?xml version="1.0" encoding="utf-8"?>
<ds:datastoreItem xmlns:ds="http://schemas.openxmlformats.org/officeDocument/2006/customXml" ds:itemID="{9ABA0F62-450A-4767-98A2-94EDFBBDD4AA}">
  <ds:schemaRefs>
    <ds:schemaRef ds:uri="b5c891e9-b985-453f-a9a4-eda26acd3949"/>
    <ds:schemaRef ds:uri="e6667bc8-94e9-4de9-8ebf-5d48f45ed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5927709-A439-4998-B2BA-D9CBA9470EE1}">
  <ds:schemaRefs>
    <ds:schemaRef ds:uri="http://purl.org/dc/dcmitype/"/>
    <ds:schemaRef ds:uri="http://schemas.microsoft.com/office/2006/documentManagement/types"/>
    <ds:schemaRef ds:uri="http://purl.org/dc/terms/"/>
    <ds:schemaRef ds:uri="http://purl.org/dc/elements/1.1/"/>
    <ds:schemaRef ds:uri="http://schemas.microsoft.com/office/2006/metadata/properties"/>
    <ds:schemaRef ds:uri="e6667bc8-94e9-4de9-8ebf-5d48f45ed667"/>
    <ds:schemaRef ds:uri="http://schemas.microsoft.com/office/infopath/2007/PartnerControls"/>
    <ds:schemaRef ds:uri="http://schemas.openxmlformats.org/package/2006/metadata/core-properties"/>
    <ds:schemaRef ds:uri="b5c891e9-b985-453f-a9a4-eda26acd39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3860</Words>
  <Application>Microsoft Office PowerPoint</Application>
  <PresentationFormat>Widescreen</PresentationFormat>
  <Paragraphs>377</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Avenir Next LT Pro</vt:lpstr>
      <vt:lpstr>Avenir Next LT Pro Demi</vt:lpstr>
      <vt:lpstr>Calibri</vt:lpstr>
      <vt:lpstr>Calibri Light</vt:lpstr>
      <vt:lpstr>Courier New</vt:lpstr>
      <vt:lpstr>Symbol</vt:lpstr>
      <vt:lpstr>Symbol,Sans-Serif</vt:lpstr>
      <vt:lpstr>Wingdings</vt:lpstr>
      <vt:lpstr>Office Theme</vt:lpstr>
      <vt:lpstr>1_Office Theme</vt:lpstr>
      <vt:lpstr>PowerPoint Presentation</vt:lpstr>
      <vt:lpstr>Housekeeping Items</vt:lpstr>
      <vt:lpstr>Agenda</vt:lpstr>
      <vt:lpstr>2023 CWELCC Guideline Updates: Transition Operating Grant (TOG)</vt:lpstr>
      <vt:lpstr>CWELCC – Funding Flexibility Overview</vt:lpstr>
      <vt:lpstr>Transition Operating Grant (TOG) - Overview</vt:lpstr>
      <vt:lpstr>Transition Operating Grant (TOG) –  Allocations for Centre-Based Providers</vt:lpstr>
      <vt:lpstr> Transition Operating Grant (TOG) –  Allocations for LHCC Agencies </vt:lpstr>
      <vt:lpstr>TOG – Part B: Eligible and Ineligible Expenses</vt:lpstr>
      <vt:lpstr>2023 CWELCC Guideline Updates: Reporting Requirements </vt:lpstr>
      <vt:lpstr>Transition Operating Grant (TOG) – GovGrants and Reporting</vt:lpstr>
      <vt:lpstr> CWELCC Reporting in OCCMS</vt:lpstr>
      <vt:lpstr>CWELCC Child Care Expansion Plan </vt:lpstr>
      <vt:lpstr>CWELCC Expansion Highlights</vt:lpstr>
      <vt:lpstr>CWELCC Expansion Plan Targets</vt:lpstr>
      <vt:lpstr>Next Steps</vt:lpstr>
      <vt:lpstr>PowerPoint Presentation</vt:lpstr>
      <vt:lpstr>PowerPoint Presentation</vt:lpstr>
      <vt:lpstr>PowerPoint Presentation</vt:lpstr>
    </vt:vector>
  </TitlesOfParts>
  <Company>Region of Peel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Chris</dc:creator>
  <cp:lastModifiedBy>Kyere, Karen</cp:lastModifiedBy>
  <cp:revision>2</cp:revision>
  <dcterms:created xsi:type="dcterms:W3CDTF">2017-04-05T17:03:10Z</dcterms:created>
  <dcterms:modified xsi:type="dcterms:W3CDTF">2023-02-16T19:53:38Z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0x0101006450AF52053E4366878046AAF3AB30AB0081B3DFD72BE72A428707136DDEE55111</vt:lpwstr>
  </property>
  <property fmtid="{D5CDD505-2E9C-101B-9397-08002B2CF9AE}" pid="3" name="SIZADivision">
    <vt:lpwstr>2;#Early Years and Child Care Services|ce06aa10-9999-42e6-922f-4e4b46a41053</vt:lpwstr>
  </property>
  <property fmtid="{D5CDD505-2E9C-101B-9397-08002B2CF9AE}" pid="4" name="SIZASection">
    <vt:lpwstr>3;#Early Learning and Child Care Services|f20bb475-eba7-490d-998b-2d872e05fa57</vt:lpwstr>
  </property>
  <property fmtid="{D5CDD505-2E9C-101B-9397-08002B2CF9AE}" pid="5" name="SIZADepartment">
    <vt:lpwstr>1;#Human Services|118fdf37-3eb0-4f3d-9794-08c6dc12769c</vt:lpwstr>
  </property>
  <property fmtid="{D5CDD505-2E9C-101B-9397-08002B2CF9AE}" pid="6" name="_dlc_DocIdItemGuid">
    <vt:lpwstr>fac8e5af-0800-483d-9e8d-4e5a24c51e37</vt:lpwstr>
  </property>
  <property fmtid="{D5CDD505-2E9C-101B-9397-08002B2CF9AE}" pid="7" name="SIZAService">
    <vt:lpwstr/>
  </property>
  <property fmtid="{D5CDD505-2E9C-101B-9397-08002B2CF9AE}" pid="8" name="SIZADocumentType">
    <vt:lpwstr/>
  </property>
  <property fmtid="{D5CDD505-2E9C-101B-9397-08002B2CF9AE}" pid="9" name="SIZARecordClassification">
    <vt:lpwstr/>
  </property>
  <property fmtid="{D5CDD505-2E9C-101B-9397-08002B2CF9AE}" pid="10" name="SIZADocumentSubType">
    <vt:lpwstr/>
  </property>
  <property fmtid="{D5CDD505-2E9C-101B-9397-08002B2CF9AE}" pid="11" name="SIZAKeywords">
    <vt:lpwstr/>
  </property>
  <property fmtid="{D5CDD505-2E9C-101B-9397-08002B2CF9AE}" pid="12" name="ComplianceAssetId">
    <vt:lpwstr/>
  </property>
  <property fmtid="{D5CDD505-2E9C-101B-9397-08002B2CF9AE}" pid="13" name="TriggerFlowInfo">
    <vt:lpwstr/>
  </property>
  <property fmtid="{D5CDD505-2E9C-101B-9397-08002B2CF9AE}" pid="14" name="TemplateUrl">
    <vt:lpwstr/>
  </property>
  <property fmtid="{D5CDD505-2E9C-101B-9397-08002B2CF9AE}" pid="15" name="_ExtendedDescription">
    <vt:lpwstr/>
  </property>
  <property fmtid="{D5CDD505-2E9C-101B-9397-08002B2CF9AE}" pid="16" name="xd_Signature">
    <vt:bool>false</vt:bool>
  </property>
  <property fmtid="{D5CDD505-2E9C-101B-9397-08002B2CF9AE}" pid="17" name="xd_ProgID">
    <vt:lpwstr/>
  </property>
  <property fmtid="{D5CDD505-2E9C-101B-9397-08002B2CF9AE}" pid="18" name="Order">
    <vt:r8>96800</vt:r8>
  </property>
</Properties>
</file>